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89" r:id="rId2"/>
    <p:sldId id="295" r:id="rId3"/>
    <p:sldId id="287" r:id="rId4"/>
    <p:sldId id="291" r:id="rId5"/>
    <p:sldId id="288" r:id="rId6"/>
    <p:sldId id="257" r:id="rId7"/>
    <p:sldId id="274" r:id="rId8"/>
    <p:sldId id="292" r:id="rId9"/>
    <p:sldId id="258" r:id="rId10"/>
    <p:sldId id="275" r:id="rId11"/>
    <p:sldId id="259" r:id="rId12"/>
    <p:sldId id="276" r:id="rId13"/>
    <p:sldId id="296" r:id="rId14"/>
    <p:sldId id="297" r:id="rId15"/>
    <p:sldId id="298" r:id="rId16"/>
    <p:sldId id="299" r:id="rId17"/>
    <p:sldId id="261" r:id="rId18"/>
    <p:sldId id="277" r:id="rId19"/>
    <p:sldId id="300" r:id="rId20"/>
    <p:sldId id="262" r:id="rId21"/>
    <p:sldId id="278" r:id="rId22"/>
    <p:sldId id="260" r:id="rId23"/>
    <p:sldId id="279" r:id="rId24"/>
    <p:sldId id="263" r:id="rId25"/>
    <p:sldId id="280" r:id="rId26"/>
    <p:sldId id="264" r:id="rId27"/>
    <p:sldId id="281" r:id="rId28"/>
    <p:sldId id="265" r:id="rId29"/>
    <p:sldId id="282" r:id="rId30"/>
    <p:sldId id="272" r:id="rId31"/>
    <p:sldId id="266" r:id="rId32"/>
    <p:sldId id="283" r:id="rId33"/>
    <p:sldId id="273" r:id="rId34"/>
  </p:sldIdLst>
  <p:sldSz cx="9144000" cy="6858000" type="screen4x3"/>
  <p:notesSz cx="9296400" cy="70104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979"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66548D32-E356-4911-BC9C-FCAF781D6DB6}" type="datetimeFigureOut">
              <a:rPr lang="en-US" smtClean="0"/>
              <a:pPr/>
              <a:t>2/5/2020</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1FD75D1D-B5B6-49FB-8841-1E084E9C73A0}" type="slidenum">
              <a:rPr lang="en-US" smtClean="0"/>
              <a:pPr/>
              <a:t>‹#›</a:t>
            </a:fld>
            <a:endParaRPr lang="en-US"/>
          </a:p>
        </p:txBody>
      </p:sp>
    </p:spTree>
    <p:extLst>
      <p:ext uri="{BB962C8B-B14F-4D97-AF65-F5344CB8AC3E}">
        <p14:creationId xmlns:p14="http://schemas.microsoft.com/office/powerpoint/2010/main" val="27339570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C0AB2E-DE4F-4807-9755-1BE876D283C5}" type="datetimeFigureOut">
              <a:rPr lang="en-US" smtClean="0"/>
              <a:pPr/>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0AB2E-DE4F-4807-9755-1BE876D283C5}" type="datetimeFigureOut">
              <a:rPr lang="en-US" smtClean="0"/>
              <a:pPr/>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0AB2E-DE4F-4807-9755-1BE876D283C5}" type="datetimeFigureOut">
              <a:rPr lang="en-US" smtClean="0"/>
              <a:pPr/>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0AB2E-DE4F-4807-9755-1BE876D283C5}" type="datetimeFigureOut">
              <a:rPr lang="en-US" smtClean="0"/>
              <a:pPr/>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0AB2E-DE4F-4807-9755-1BE876D283C5}" type="datetimeFigureOut">
              <a:rPr lang="en-US" smtClean="0"/>
              <a:pPr/>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C0AB2E-DE4F-4807-9755-1BE876D283C5}" type="datetimeFigureOut">
              <a:rPr lang="en-US" smtClean="0"/>
              <a:pPr/>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C0AB2E-DE4F-4807-9755-1BE876D283C5}" type="datetimeFigureOut">
              <a:rPr lang="en-US" smtClean="0"/>
              <a:pPr/>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C0AB2E-DE4F-4807-9755-1BE876D283C5}" type="datetimeFigureOut">
              <a:rPr lang="en-US" smtClean="0"/>
              <a:pPr/>
              <a:t>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C0AB2E-DE4F-4807-9755-1BE876D283C5}" type="datetimeFigureOut">
              <a:rPr lang="en-US" smtClean="0"/>
              <a:pPr/>
              <a:t>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0AB2E-DE4F-4807-9755-1BE876D283C5}" type="datetimeFigureOut">
              <a:rPr lang="en-US" smtClean="0"/>
              <a:pPr/>
              <a:t>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0AB2E-DE4F-4807-9755-1BE876D283C5}" type="datetimeFigureOut">
              <a:rPr lang="en-US" smtClean="0"/>
              <a:pPr/>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0AB2E-DE4F-4807-9755-1BE876D283C5}" type="datetimeFigureOut">
              <a:rPr lang="en-US" smtClean="0"/>
              <a:pPr/>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7F122-278E-4F24-BD96-F81DC23F29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0AB2E-DE4F-4807-9755-1BE876D283C5}" type="datetimeFigureOut">
              <a:rPr lang="en-US" smtClean="0"/>
              <a:pPr/>
              <a:t>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7F122-278E-4F24-BD96-F81DC23F29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slideLayout" Target="../slideLayouts/slideLayout12.xml"/><Relationship Id="rId4"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1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12.xml"/><Relationship Id="rId1" Type="http://schemas.openxmlformats.org/officeDocument/2006/relationships/tags" Target="../tags/tag2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12.xml"/><Relationship Id="rId1" Type="http://schemas.openxmlformats.org/officeDocument/2006/relationships/tags" Target="../tags/tag28.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0.xml"/><Relationship Id="rId1" Type="http://schemas.openxmlformats.org/officeDocument/2006/relationships/tags" Target="../tags/tag29.xml"/></Relationships>
</file>

<file path=ppt/slides/_rels/slide18.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6.xml"/><Relationship Id="rId1" Type="http://schemas.openxmlformats.org/officeDocument/2006/relationships/tags" Target="../tags/tag35.xml"/></Relationships>
</file>

<file path=ppt/slides/_rels/slide21.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1.xml"/><Relationship Id="rId1" Type="http://schemas.openxmlformats.org/officeDocument/2006/relationships/tags" Target="../tags/tag40.xml"/></Relationships>
</file>

<file path=ppt/slides/_rels/slide23.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xml"/><Relationship Id="rId1" Type="http://schemas.openxmlformats.org/officeDocument/2006/relationships/tags" Target="../tags/tag45.xml"/></Relationships>
</file>

<file path=ppt/slides/_rels/slide2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1.xml"/><Relationship Id="rId1" Type="http://schemas.openxmlformats.org/officeDocument/2006/relationships/tags" Target="../tags/tag50.xml"/></Relationships>
</file>

<file path=ppt/slides/_rels/slide27.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image" Target="../media/image8.gif"/></Relationships>
</file>

<file path=ppt/slides/_rels/slide29.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image" Target="../media/image8.gif"/><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ags" Target="../tags/tag60.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2.xml"/><Relationship Id="rId1" Type="http://schemas.openxmlformats.org/officeDocument/2006/relationships/tags" Target="../tags/tag61.xml"/></Relationships>
</file>

<file path=ppt/slides/_rels/slide32.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4"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3" Type="http://schemas.openxmlformats.org/officeDocument/2006/relationships/hyperlink" Target="http://www.techtimes.com/articles/10378/20140714/average-price-of-gasoline-in-u-s-drops-four-cents-now-at-3-67-a-gallon.htm" TargetMode="Externa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772400" cy="685799"/>
          </a:xfrm>
        </p:spPr>
        <p:txBody>
          <a:bodyPr>
            <a:normAutofit fontScale="90000"/>
          </a:bodyPr>
          <a:lstStyle/>
          <a:p>
            <a:r>
              <a:rPr lang="en-US" b="1" dirty="0" smtClean="0"/>
              <a:t>3b - Supply</a:t>
            </a:r>
            <a:endParaRPr lang="en-US" b="1" dirty="0"/>
          </a:p>
        </p:txBody>
      </p:sp>
      <p:sp>
        <p:nvSpPr>
          <p:cNvPr id="3" name="Subtitle 2"/>
          <p:cNvSpPr>
            <a:spLocks noGrp="1"/>
          </p:cNvSpPr>
          <p:nvPr>
            <p:ph type="subTitle" idx="1"/>
          </p:nvPr>
        </p:nvSpPr>
        <p:spPr>
          <a:xfrm>
            <a:off x="703217" y="2743200"/>
            <a:ext cx="7772400" cy="3276600"/>
          </a:xfrm>
        </p:spPr>
        <p:txBody>
          <a:bodyPr/>
          <a:lstStyle/>
          <a:p>
            <a:pPr algn="l"/>
            <a:r>
              <a:rPr lang="en-US" b="1" dirty="0" smtClean="0">
                <a:solidFill>
                  <a:schemeClr val="tx1"/>
                </a:solidFill>
              </a:rPr>
              <a:t>This web quiz may appear as two pages on tablets and laptops.</a:t>
            </a:r>
          </a:p>
          <a:p>
            <a:pPr algn="l"/>
            <a:endParaRPr lang="en-US"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5629" y="4953000"/>
            <a:ext cx="616272" cy="530679"/>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2400"/>
            <a:ext cx="9144000" cy="167911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439771"/>
            <a:ext cx="9144000" cy="418229"/>
          </a:xfrm>
          <a:prstGeom prst="rect">
            <a:avLst/>
          </a:prstGeom>
        </p:spPr>
      </p:pic>
    </p:spTree>
    <p:custDataLst>
      <p:tags r:id="rId1"/>
    </p:custDataLst>
    <p:extLst>
      <p:ext uri="{BB962C8B-B14F-4D97-AF65-F5344CB8AC3E}">
        <p14:creationId xmlns:p14="http://schemas.microsoft.com/office/powerpoint/2010/main" val="2898744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8763000" cy="1295400"/>
          </a:xfrm>
        </p:spPr>
        <p:txBody>
          <a:bodyPr>
            <a:normAutofit/>
          </a:bodyPr>
          <a:lstStyle/>
          <a:p>
            <a:pPr algn="l"/>
            <a:r>
              <a:rPr lang="en-US" sz="3600" b="1" dirty="0">
                <a:solidFill>
                  <a:srgbClr val="0070C0"/>
                </a:solidFill>
              </a:rPr>
              <a:t>2. DESCRIBE -- Why will businesses produce more ONLY if the price increases:</a:t>
            </a:r>
          </a:p>
        </p:txBody>
      </p:sp>
      <p:sp>
        <p:nvSpPr>
          <p:cNvPr id="3" name="CorShape1"/>
          <p:cNvSpPr/>
          <p:nvPr>
            <p:custDataLst>
              <p:tags r:id="rId2"/>
            </p:custDataLst>
          </p:nvPr>
        </p:nvSpPr>
        <p:spPr>
          <a:xfrm rot="10800000">
            <a:off x="76200" y="1981200"/>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PAnswers"/>
          <p:cNvSpPr>
            <a:spLocks noGrp="1"/>
          </p:cNvSpPr>
          <p:nvPr>
            <p:ph type="body" idx="1"/>
            <p:custDataLst>
              <p:tags r:id="rId3"/>
            </p:custDataLst>
          </p:nvPr>
        </p:nvSpPr>
        <p:spPr>
          <a:xfrm>
            <a:off x="457200" y="1394618"/>
            <a:ext cx="8153400" cy="3992563"/>
          </a:xfrm>
        </p:spPr>
        <p:txBody>
          <a:bodyPr>
            <a:noAutofit/>
          </a:bodyPr>
          <a:lstStyle/>
          <a:p>
            <a:pPr marL="514350" indent="-514350">
              <a:buFont typeface="Arial" pitchFamily="34" charset="0"/>
              <a:buAutoNum type="arabicPeriod"/>
            </a:pPr>
            <a:r>
              <a:rPr lang="en-US" dirty="0" smtClean="0"/>
              <a:t>Producers</a:t>
            </a:r>
            <a:r>
              <a:rPr lang="en-US" dirty="0"/>
              <a:t>’ </a:t>
            </a:r>
            <a:r>
              <a:rPr lang="en-US" dirty="0" smtClean="0"/>
              <a:t>costs of producing that good falls</a:t>
            </a:r>
          </a:p>
          <a:p>
            <a:pPr marL="514350" indent="-514350">
              <a:buFont typeface="Arial" pitchFamily="34" charset="0"/>
              <a:buAutoNum type="arabicPeriod"/>
            </a:pPr>
            <a:r>
              <a:rPr lang="en-US" dirty="0" smtClean="0"/>
              <a:t>Producers’ costs of producing that good increases</a:t>
            </a:r>
          </a:p>
          <a:p>
            <a:pPr marL="514350" indent="-514350">
              <a:buFont typeface="Arial" pitchFamily="34" charset="0"/>
              <a:buAutoNum type="arabicPeriod"/>
            </a:pPr>
            <a:r>
              <a:rPr lang="en-US" dirty="0" smtClean="0"/>
              <a:t>Consumers </a:t>
            </a:r>
            <a:r>
              <a:rPr lang="en-US" dirty="0"/>
              <a:t>demand more so producers must raise the </a:t>
            </a:r>
            <a:r>
              <a:rPr lang="en-US" dirty="0" smtClean="0"/>
              <a:t>price</a:t>
            </a:r>
            <a:r>
              <a:rPr lang="en-US" dirty="0"/>
              <a:t>	 </a:t>
            </a:r>
            <a:endParaRPr lang="en-US" dirty="0" smtClean="0"/>
          </a:p>
          <a:p>
            <a:pPr marL="514350" indent="-514350">
              <a:buFont typeface="Arial" pitchFamily="34" charset="0"/>
              <a:buAutoNum type="arabicPeriod"/>
            </a:pPr>
            <a:r>
              <a:rPr lang="en-US" dirty="0" smtClean="0"/>
              <a:t>Consumers </a:t>
            </a:r>
            <a:r>
              <a:rPr lang="en-US" dirty="0"/>
              <a:t>demand less so producers must raise the price</a:t>
            </a:r>
          </a:p>
        </p:txBody>
      </p:sp>
      <p:sp>
        <p:nvSpPr>
          <p:cNvPr id="5" name="Text Placeholder 2"/>
          <p:cNvSpPr txBox="1">
            <a:spLocks/>
          </p:cNvSpPr>
          <p:nvPr/>
        </p:nvSpPr>
        <p:spPr>
          <a:xfrm>
            <a:off x="0" y="5181600"/>
            <a:ext cx="3810000" cy="1676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3000" b="1" dirty="0" smtClean="0"/>
              <a:t>For all graphs:</a:t>
            </a:r>
          </a:p>
          <a:p>
            <a:pPr lvl="1"/>
            <a:r>
              <a:rPr lang="en-US" sz="2600" b="1" dirty="0" smtClean="0"/>
              <a:t>Define</a:t>
            </a:r>
          </a:p>
          <a:p>
            <a:pPr lvl="1"/>
            <a:r>
              <a:rPr lang="en-US" sz="2600" b="1" dirty="0" smtClean="0"/>
              <a:t>Draw</a:t>
            </a:r>
          </a:p>
          <a:p>
            <a:pPr lvl="1"/>
            <a:r>
              <a:rPr lang="en-US" sz="2600" b="1" dirty="0" smtClean="0"/>
              <a:t>Describe</a:t>
            </a:r>
            <a:endParaRPr lang="en-US" sz="2600" b="1" dirty="0"/>
          </a:p>
        </p:txBody>
      </p:sp>
      <p:sp>
        <p:nvSpPr>
          <p:cNvPr id="7" name="Text Placeholder 2"/>
          <p:cNvSpPr txBox="1">
            <a:spLocks/>
          </p:cNvSpPr>
          <p:nvPr/>
        </p:nvSpPr>
        <p:spPr>
          <a:xfrm>
            <a:off x="5562600" y="4907280"/>
            <a:ext cx="3352800" cy="19202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b="1" dirty="0" smtClean="0"/>
              <a:t>Law of Supply:</a:t>
            </a:r>
          </a:p>
          <a:p>
            <a:pPr marL="57150" indent="0">
              <a:buNone/>
            </a:pPr>
            <a:r>
              <a:rPr lang="en-US" sz="2400" b="1" dirty="0" smtClean="0"/>
              <a:t>There is a </a:t>
            </a:r>
            <a:r>
              <a:rPr lang="en-US" sz="2400" b="1" u="sng" dirty="0" smtClean="0"/>
              <a:t>direct relationship</a:t>
            </a:r>
            <a:r>
              <a:rPr lang="en-US" sz="2400" b="1" dirty="0" smtClean="0"/>
              <a:t> between price and quantity supplied.</a:t>
            </a:r>
            <a:endParaRPr lang="en-US" sz="2400"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554162"/>
          </a:xfrm>
        </p:spPr>
        <p:txBody>
          <a:bodyPr/>
          <a:lstStyle/>
          <a:p>
            <a:pPr algn="l"/>
            <a:r>
              <a:rPr lang="en-US" b="1" dirty="0" smtClean="0"/>
              <a:t>3. As the price of apples increases, apple growers will:</a:t>
            </a:r>
            <a:endParaRPr lang="en-US" b="1" dirty="0"/>
          </a:p>
        </p:txBody>
      </p:sp>
      <p:sp>
        <p:nvSpPr>
          <p:cNvPr id="3" name="TPAnswers"/>
          <p:cNvSpPr>
            <a:spLocks noGrp="1"/>
          </p:cNvSpPr>
          <p:nvPr>
            <p:ph type="body" idx="1"/>
            <p:custDataLst>
              <p:tags r:id="rId2"/>
            </p:custDataLst>
          </p:nvPr>
        </p:nvSpPr>
        <p:spPr>
          <a:xfrm>
            <a:off x="457200" y="1752600"/>
            <a:ext cx="6324600" cy="4373563"/>
          </a:xfrm>
        </p:spPr>
        <p:txBody>
          <a:bodyPr>
            <a:normAutofit/>
          </a:bodyPr>
          <a:lstStyle/>
          <a:p>
            <a:pPr marL="514350" indent="-514350">
              <a:buFont typeface="Arial" pitchFamily="34" charset="0"/>
              <a:buAutoNum type="arabicPeriod"/>
            </a:pPr>
            <a:r>
              <a:rPr lang="en-US" dirty="0" smtClean="0"/>
              <a:t>Decrease the supply of apples</a:t>
            </a:r>
          </a:p>
          <a:p>
            <a:pPr marL="514350" indent="-514350">
              <a:buFont typeface="Arial" pitchFamily="34" charset="0"/>
              <a:buAutoNum type="arabicPeriod"/>
            </a:pPr>
            <a:r>
              <a:rPr lang="en-US" dirty="0" smtClean="0"/>
              <a:t>Increase the supply of apples</a:t>
            </a:r>
          </a:p>
          <a:p>
            <a:pPr marL="514350" indent="-514350">
              <a:buFont typeface="Arial" pitchFamily="34" charset="0"/>
              <a:buAutoNum type="arabicPeriod"/>
            </a:pPr>
            <a:r>
              <a:rPr lang="en-US" dirty="0" smtClean="0"/>
              <a:t>Switch to less expensive methods of production</a:t>
            </a:r>
          </a:p>
          <a:p>
            <a:pPr marL="514350" indent="-514350">
              <a:buFont typeface="Arial" pitchFamily="34" charset="0"/>
              <a:buAutoNum type="arabicPeriod"/>
            </a:pPr>
            <a:r>
              <a:rPr lang="en-US" dirty="0" smtClean="0"/>
              <a:t>Increase the quantity of apples supplied</a:t>
            </a:r>
            <a:endParaRPr lang="en-US" dirty="0"/>
          </a:p>
        </p:txBody>
      </p:sp>
      <p:sp>
        <p:nvSpPr>
          <p:cNvPr id="5" name="CorShape1"/>
          <p:cNvSpPr/>
          <p:nvPr>
            <p:custDataLst>
              <p:tags r:id="rId3"/>
            </p:custDataLst>
          </p:nvPr>
        </p:nvSpPr>
        <p:spPr>
          <a:xfrm rot="10800000">
            <a:off x="-60960" y="4160012"/>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rShape1"/>
          <p:cNvSpPr/>
          <p:nvPr>
            <p:custDataLst>
              <p:tags r:id="rId4"/>
            </p:custDataLst>
          </p:nvPr>
        </p:nvSpPr>
        <p:spPr>
          <a:xfrm rot="10800000">
            <a:off x="172720" y="194733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554162"/>
          </a:xfrm>
        </p:spPr>
        <p:txBody>
          <a:bodyPr/>
          <a:lstStyle/>
          <a:p>
            <a:pPr algn="l"/>
            <a:r>
              <a:rPr lang="en-US" b="1" dirty="0" smtClean="0">
                <a:solidFill>
                  <a:srgbClr val="0070C0"/>
                </a:solidFill>
              </a:rPr>
              <a:t>3. As the price of apples increases, apple growers will:</a:t>
            </a:r>
            <a:endParaRPr lang="en-US" b="1" dirty="0">
              <a:solidFill>
                <a:srgbClr val="0070C0"/>
              </a:solidFill>
            </a:endParaRPr>
          </a:p>
        </p:txBody>
      </p:sp>
      <p:sp>
        <p:nvSpPr>
          <p:cNvPr id="7" name="CorShape1"/>
          <p:cNvSpPr/>
          <p:nvPr>
            <p:custDataLst>
              <p:tags r:id="rId2"/>
            </p:custDataLst>
          </p:nvPr>
        </p:nvSpPr>
        <p:spPr>
          <a:xfrm rot="10800000">
            <a:off x="-60960" y="4160011"/>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752600"/>
            <a:ext cx="6324600" cy="4373563"/>
          </a:xfrm>
        </p:spPr>
        <p:txBody>
          <a:bodyPr>
            <a:normAutofit/>
          </a:bodyPr>
          <a:lstStyle/>
          <a:p>
            <a:pPr marL="514350" indent="-514350">
              <a:buFont typeface="Arial" pitchFamily="34" charset="0"/>
              <a:buAutoNum type="arabicPeriod"/>
            </a:pPr>
            <a:r>
              <a:rPr lang="en-US" dirty="0" smtClean="0"/>
              <a:t>Decrease the supply of apples</a:t>
            </a:r>
          </a:p>
          <a:p>
            <a:pPr marL="514350" indent="-514350">
              <a:buFont typeface="Arial" pitchFamily="34" charset="0"/>
              <a:buAutoNum type="arabicPeriod"/>
            </a:pPr>
            <a:r>
              <a:rPr lang="en-US" dirty="0" smtClean="0"/>
              <a:t>Increase the supply of apples</a:t>
            </a:r>
          </a:p>
          <a:p>
            <a:pPr marL="514350" indent="-514350">
              <a:buFont typeface="Arial" pitchFamily="34" charset="0"/>
              <a:buAutoNum type="arabicPeriod"/>
            </a:pPr>
            <a:r>
              <a:rPr lang="en-US" dirty="0" smtClean="0"/>
              <a:t>Switch to less expensive methods of production</a:t>
            </a:r>
          </a:p>
          <a:p>
            <a:pPr marL="514350" indent="-514350">
              <a:buFont typeface="Arial" pitchFamily="34" charset="0"/>
              <a:buAutoNum type="arabicPeriod"/>
            </a:pPr>
            <a:r>
              <a:rPr lang="en-US" dirty="0" smtClean="0"/>
              <a:t>Increase the quantity of apples supplied</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401" y="0"/>
            <a:ext cx="8229600" cy="838200"/>
          </a:xfrm>
        </p:spPr>
        <p:txBody>
          <a:bodyPr/>
          <a:lstStyle/>
          <a:p>
            <a:r>
              <a:rPr lang="en-US" b="1" dirty="0" smtClean="0"/>
              <a:t>Change in Quantity Supplied</a:t>
            </a:r>
            <a:endParaRPr lang="en-US" b="1" dirty="0"/>
          </a:p>
        </p:txBody>
      </p:sp>
      <p:pic>
        <p:nvPicPr>
          <p:cNvPr id="26626" name="Picture 234"/>
          <p:cNvPicPr>
            <a:picLocks noChangeAspect="1" noChangeArrowheads="1"/>
          </p:cNvPicPr>
          <p:nvPr/>
        </p:nvPicPr>
        <p:blipFill>
          <a:blip r:embed="rId3" cstate="print"/>
          <a:srcRect/>
          <a:stretch>
            <a:fillRect/>
          </a:stretch>
        </p:blipFill>
        <p:spPr bwMode="auto">
          <a:xfrm>
            <a:off x="228599" y="990600"/>
            <a:ext cx="8427543" cy="5181600"/>
          </a:xfrm>
          <a:prstGeom prst="rect">
            <a:avLst/>
          </a:prstGeom>
          <a:noFill/>
          <a:ln w="9525">
            <a:noFill/>
            <a:miter lim="800000"/>
            <a:headEnd/>
            <a:tailEnd/>
          </a:ln>
        </p:spPr>
      </p:pic>
      <p:sp>
        <p:nvSpPr>
          <p:cNvPr id="3" name="TextBox 2"/>
          <p:cNvSpPr txBox="1"/>
          <p:nvPr/>
        </p:nvSpPr>
        <p:spPr>
          <a:xfrm>
            <a:off x="228599" y="6269736"/>
            <a:ext cx="8551315" cy="400110"/>
          </a:xfrm>
          <a:prstGeom prst="rect">
            <a:avLst/>
          </a:prstGeom>
          <a:noFill/>
        </p:spPr>
        <p:txBody>
          <a:bodyPr wrap="none" rtlCol="0">
            <a:spAutoFit/>
          </a:bodyPr>
          <a:lstStyle/>
          <a:p>
            <a:r>
              <a:rPr lang="en-US" sz="2000" b="1" dirty="0" smtClean="0"/>
              <a:t>A change is quantity supplied is caused by a change in the price of the product.</a:t>
            </a:r>
            <a:endParaRPr lang="en-US" sz="2000" b="1" dirty="0"/>
          </a:p>
        </p:txBody>
      </p:sp>
    </p:spTree>
    <p:custDataLst>
      <p:tags r:id="rId1"/>
    </p:custDataLst>
    <p:extLst>
      <p:ext uri="{BB962C8B-B14F-4D97-AF65-F5344CB8AC3E}">
        <p14:creationId xmlns:p14="http://schemas.microsoft.com/office/powerpoint/2010/main" val="3089230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33001" cy="1143000"/>
          </a:xfrm>
        </p:spPr>
        <p:txBody>
          <a:bodyPr>
            <a:normAutofit/>
          </a:bodyPr>
          <a:lstStyle/>
          <a:p>
            <a:r>
              <a:rPr lang="en-US" sz="3200" b="1" u="sng" dirty="0" smtClean="0"/>
              <a:t>Change in Quantity </a:t>
            </a:r>
            <a:r>
              <a:rPr lang="en-US" sz="3200" b="1" u="sng" dirty="0" smtClean="0"/>
              <a:t>Supplied </a:t>
            </a:r>
            <a:r>
              <a:rPr lang="en-US" sz="3200" b="1" u="sng" dirty="0" smtClean="0"/>
              <a:t>vs. Change in Supply</a:t>
            </a:r>
            <a:endParaRPr lang="en-US" sz="3200" b="1" u="sng" dirty="0"/>
          </a:p>
        </p:txBody>
      </p:sp>
      <p:sp>
        <p:nvSpPr>
          <p:cNvPr id="3" name="TextBox 2"/>
          <p:cNvSpPr txBox="1"/>
          <p:nvPr/>
        </p:nvSpPr>
        <p:spPr>
          <a:xfrm>
            <a:off x="30480" y="1143000"/>
            <a:ext cx="9209558" cy="5755422"/>
          </a:xfrm>
          <a:prstGeom prst="rect">
            <a:avLst/>
          </a:prstGeom>
          <a:noFill/>
        </p:spPr>
        <p:txBody>
          <a:bodyPr wrap="square" rtlCol="0">
            <a:spAutoFit/>
          </a:bodyPr>
          <a:lstStyle/>
          <a:p>
            <a:r>
              <a:rPr lang="en-US" sz="3200" b="1" dirty="0" smtClean="0"/>
              <a:t>A CHANGE IN QUANTITY SUPPLIED is caused by a change in the price of the product. </a:t>
            </a:r>
            <a:r>
              <a:rPr lang="en-US" sz="2400" b="1" dirty="0" smtClean="0"/>
              <a:t>(</a:t>
            </a:r>
            <a:r>
              <a:rPr lang="en-US" sz="2400" b="1" dirty="0" err="1" smtClean="0"/>
              <a:t>Px</a:t>
            </a:r>
            <a:r>
              <a:rPr lang="en-US" sz="2400" b="1" dirty="0" smtClean="0"/>
              <a:t>)</a:t>
            </a:r>
          </a:p>
          <a:p>
            <a:endParaRPr lang="en-US" sz="3200" b="1" dirty="0"/>
          </a:p>
          <a:p>
            <a:r>
              <a:rPr lang="en-US" sz="3200" b="1" dirty="0" smtClean="0"/>
              <a:t>A CHANGE IN SUPPLY is caused by a change in the non-price determinants of supply. </a:t>
            </a:r>
            <a:r>
              <a:rPr lang="en-US" sz="2400" b="1" dirty="0" smtClean="0"/>
              <a:t>(PPPTTN)</a:t>
            </a:r>
          </a:p>
          <a:p>
            <a:pPr marL="800100" lvl="1" indent="-342900">
              <a:buFont typeface="Arial" pitchFamily="34" charset="0"/>
              <a:buChar char="•"/>
            </a:pPr>
            <a:r>
              <a:rPr lang="en-US" sz="2400" b="1" dirty="0" err="1"/>
              <a:t>Pe</a:t>
            </a:r>
            <a:r>
              <a:rPr lang="en-US" sz="2400" b="1" dirty="0"/>
              <a:t> -- expected price</a:t>
            </a:r>
            <a:endParaRPr lang="en-US" sz="2400" dirty="0"/>
          </a:p>
          <a:p>
            <a:pPr marL="800100" lvl="1" indent="-342900">
              <a:buFont typeface="Arial" pitchFamily="34" charset="0"/>
              <a:buChar char="•"/>
            </a:pPr>
            <a:r>
              <a:rPr lang="en-US" sz="2400" b="1" dirty="0" err="1"/>
              <a:t>Pog</a:t>
            </a:r>
            <a:r>
              <a:rPr lang="en-US" sz="2400" b="1" dirty="0"/>
              <a:t> -- price of other goods </a:t>
            </a:r>
            <a:r>
              <a:rPr lang="en-US" sz="2400" b="1" u="sng" dirty="0"/>
              <a:t>produced by the same firm</a:t>
            </a:r>
            <a:endParaRPr lang="en-US" sz="2400" u="sng" dirty="0"/>
          </a:p>
          <a:p>
            <a:pPr marL="800100" lvl="1" indent="-342900">
              <a:buFont typeface="Arial" pitchFamily="34" charset="0"/>
              <a:buChar char="•"/>
            </a:pPr>
            <a:r>
              <a:rPr lang="en-US" sz="2400" b="1" dirty="0" err="1"/>
              <a:t>Pres</a:t>
            </a:r>
            <a:r>
              <a:rPr lang="en-US" sz="2400" b="1" dirty="0"/>
              <a:t> -- price of resources</a:t>
            </a:r>
            <a:endParaRPr lang="en-US" sz="2400" dirty="0"/>
          </a:p>
          <a:p>
            <a:pPr marL="800100" lvl="1" indent="-342900">
              <a:buFont typeface="Arial" pitchFamily="34" charset="0"/>
              <a:buChar char="•"/>
            </a:pPr>
            <a:r>
              <a:rPr lang="en-US" sz="2400" b="1" dirty="0"/>
              <a:t>T -- technology</a:t>
            </a:r>
            <a:endParaRPr lang="en-US" sz="2400" dirty="0"/>
          </a:p>
          <a:p>
            <a:pPr marL="800100" lvl="1" indent="-342900">
              <a:buFont typeface="Arial" pitchFamily="34" charset="0"/>
              <a:buChar char="•"/>
            </a:pPr>
            <a:r>
              <a:rPr lang="en-US" sz="2400" b="1" dirty="0"/>
              <a:t>T -- taxes and subsidies</a:t>
            </a:r>
            <a:endParaRPr lang="en-US" sz="2400" dirty="0"/>
          </a:p>
          <a:p>
            <a:pPr marL="800100" lvl="1" indent="-342900">
              <a:buFont typeface="Arial" pitchFamily="34" charset="0"/>
              <a:buChar char="•"/>
            </a:pPr>
            <a:r>
              <a:rPr lang="en-US" sz="2400" b="1" dirty="0"/>
              <a:t>N -- number of sellers</a:t>
            </a:r>
          </a:p>
          <a:p>
            <a:endParaRPr lang="en-US" sz="3200" b="1" dirty="0" smtClean="0"/>
          </a:p>
          <a:p>
            <a:r>
              <a:rPr lang="en-US" sz="3200" b="1" dirty="0" smtClean="0"/>
              <a:t>     </a:t>
            </a:r>
            <a:endParaRPr lang="en-US" sz="3200" b="1" dirty="0"/>
          </a:p>
        </p:txBody>
      </p:sp>
    </p:spTree>
    <p:custDataLst>
      <p:tags r:id="rId1"/>
    </p:custDataLst>
    <p:extLst>
      <p:ext uri="{BB962C8B-B14F-4D97-AF65-F5344CB8AC3E}">
        <p14:creationId xmlns:p14="http://schemas.microsoft.com/office/powerpoint/2010/main" val="4086956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6019800" cy="457200"/>
          </a:xfrm>
        </p:spPr>
        <p:txBody>
          <a:bodyPr>
            <a:normAutofit fontScale="90000"/>
          </a:bodyPr>
          <a:lstStyle/>
          <a:p>
            <a:r>
              <a:rPr lang="en-US" b="1" u="sng" dirty="0" smtClean="0"/>
              <a:t>Change in Supply – YP 41</a:t>
            </a:r>
            <a:endParaRPr lang="en-US" b="1" u="sng" dirty="0"/>
          </a:p>
        </p:txBody>
      </p:sp>
      <p:sp>
        <p:nvSpPr>
          <p:cNvPr id="6" name="TextBox 5"/>
          <p:cNvSpPr txBox="1"/>
          <p:nvPr/>
        </p:nvSpPr>
        <p:spPr>
          <a:xfrm>
            <a:off x="228600" y="762000"/>
            <a:ext cx="2643170" cy="5693866"/>
          </a:xfrm>
          <a:prstGeom prst="rect">
            <a:avLst/>
          </a:prstGeom>
          <a:noFill/>
        </p:spPr>
        <p:txBody>
          <a:bodyPr wrap="square" rtlCol="0">
            <a:spAutoFit/>
          </a:bodyPr>
          <a:lstStyle/>
          <a:p>
            <a:r>
              <a:rPr lang="en-US" sz="2800" b="1" dirty="0" smtClean="0"/>
              <a:t>Increase in Supply:</a:t>
            </a:r>
          </a:p>
          <a:p>
            <a:endParaRPr lang="en-US" sz="2800" b="1" dirty="0"/>
          </a:p>
          <a:p>
            <a:endParaRPr lang="en-US" sz="2800" dirty="0" smtClean="0"/>
          </a:p>
          <a:p>
            <a:endParaRPr lang="en-US" sz="2800" dirty="0" smtClean="0"/>
          </a:p>
          <a:p>
            <a:endParaRPr lang="en-US" sz="2800" dirty="0"/>
          </a:p>
          <a:p>
            <a:endParaRPr lang="en-US" sz="2800" dirty="0" smtClean="0"/>
          </a:p>
          <a:p>
            <a:r>
              <a:rPr lang="en-US" sz="2800" b="1" dirty="0" smtClean="0"/>
              <a:t>Decrease in supply:</a:t>
            </a:r>
          </a:p>
          <a:p>
            <a:endParaRPr lang="en-US" sz="2800" b="1" dirty="0"/>
          </a:p>
          <a:p>
            <a:endParaRPr lang="en-US" sz="2800" b="1" dirty="0" smtClean="0"/>
          </a:p>
          <a:p>
            <a:endParaRPr lang="en-US" sz="2800" b="1" dirty="0"/>
          </a:p>
          <a:p>
            <a:endParaRPr lang="en-US" sz="2800" b="1" dirty="0" smtClean="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71770" y="3833446"/>
            <a:ext cx="6018628" cy="3009314"/>
          </a:xfrm>
          <a:prstGeom prst="rect">
            <a:avLst/>
          </a:prstGeom>
        </p:spPr>
      </p:pic>
      <p:pic>
        <p:nvPicPr>
          <p:cNvPr id="122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9202" y="762000"/>
            <a:ext cx="5991196" cy="3107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19394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457200"/>
          </a:xfrm>
        </p:spPr>
        <p:txBody>
          <a:bodyPr>
            <a:noAutofit/>
          </a:bodyPr>
          <a:lstStyle/>
          <a:p>
            <a:r>
              <a:rPr lang="en-US" sz="3200" b="1" u="sng" dirty="0"/>
              <a:t>Change in Quantity </a:t>
            </a:r>
            <a:r>
              <a:rPr lang="en-US" sz="3200" b="1" u="sng" dirty="0" smtClean="0"/>
              <a:t>Supplied </a:t>
            </a:r>
            <a:r>
              <a:rPr lang="en-US" sz="3200" u="sng" dirty="0" smtClean="0"/>
              <a:t>vs.</a:t>
            </a:r>
            <a:r>
              <a:rPr lang="en-US" sz="3200" b="1" u="sng" dirty="0"/>
              <a:t> </a:t>
            </a:r>
            <a:r>
              <a:rPr lang="en-US" sz="3200" b="1" u="sng" dirty="0" smtClean="0"/>
              <a:t>Change </a:t>
            </a:r>
            <a:r>
              <a:rPr lang="en-US" sz="3200" b="1" u="sng" dirty="0"/>
              <a:t>in Supply </a:t>
            </a:r>
            <a:r>
              <a:rPr lang="en-US" sz="3200" u="sng" dirty="0" smtClean="0"/>
              <a:t> </a:t>
            </a:r>
            <a:endParaRPr lang="en-US" sz="3200" b="1" u="sng" dirty="0"/>
          </a:p>
        </p:txBody>
      </p:sp>
      <p:sp>
        <p:nvSpPr>
          <p:cNvPr id="6" name="TextBox 5"/>
          <p:cNvSpPr txBox="1"/>
          <p:nvPr/>
        </p:nvSpPr>
        <p:spPr>
          <a:xfrm>
            <a:off x="228600" y="762000"/>
            <a:ext cx="2643170" cy="5878532"/>
          </a:xfrm>
          <a:prstGeom prst="rect">
            <a:avLst/>
          </a:prstGeom>
          <a:noFill/>
        </p:spPr>
        <p:txBody>
          <a:bodyPr wrap="square" rtlCol="0">
            <a:spAutoFit/>
          </a:bodyPr>
          <a:lstStyle/>
          <a:p>
            <a:r>
              <a:rPr lang="en-US" sz="2800" b="1" dirty="0" smtClean="0"/>
              <a:t>Change in Quantity Supplied:</a:t>
            </a:r>
          </a:p>
          <a:p>
            <a:endParaRPr lang="en-US" sz="2800" b="1" dirty="0"/>
          </a:p>
          <a:p>
            <a:endParaRPr lang="en-US" sz="2800" dirty="0" smtClean="0"/>
          </a:p>
          <a:p>
            <a:endParaRPr lang="en-US" sz="2800" dirty="0" smtClean="0"/>
          </a:p>
          <a:p>
            <a:r>
              <a:rPr lang="en-US" sz="1200" dirty="0"/>
              <a:t> </a:t>
            </a:r>
            <a:endParaRPr lang="en-US" sz="1200" dirty="0" smtClean="0"/>
          </a:p>
          <a:p>
            <a:endParaRPr lang="en-US" sz="2800" dirty="0"/>
          </a:p>
          <a:p>
            <a:r>
              <a:rPr lang="en-US" sz="2800" b="1" dirty="0" smtClean="0"/>
              <a:t>Change in Supply:</a:t>
            </a:r>
          </a:p>
          <a:p>
            <a:endParaRPr lang="en-US" sz="2800" b="1" dirty="0"/>
          </a:p>
          <a:p>
            <a:endParaRPr lang="en-US" sz="2800" b="1" dirty="0" smtClean="0"/>
          </a:p>
          <a:p>
            <a:endParaRPr lang="en-US" sz="2800" b="1" dirty="0"/>
          </a:p>
          <a:p>
            <a:r>
              <a:rPr lang="en-US" sz="2800" b="1" dirty="0" smtClean="0"/>
              <a:t>Do YP 39</a:t>
            </a:r>
            <a:endParaRPr lang="en-US" sz="2800" b="1" dirty="0"/>
          </a:p>
        </p:txBody>
      </p:sp>
      <p:pic>
        <p:nvPicPr>
          <p:cNvPr id="8" name="Picture 234"/>
          <p:cNvPicPr>
            <a:picLocks noChangeAspect="1" noChangeArrowheads="1"/>
          </p:cNvPicPr>
          <p:nvPr/>
        </p:nvPicPr>
        <p:blipFill>
          <a:blip r:embed="rId3" cstate="print"/>
          <a:srcRect/>
          <a:stretch>
            <a:fillRect/>
          </a:stretch>
        </p:blipFill>
        <p:spPr bwMode="auto">
          <a:xfrm>
            <a:off x="3217459" y="685801"/>
            <a:ext cx="4935941" cy="3034820"/>
          </a:xfrm>
          <a:prstGeom prst="rect">
            <a:avLst/>
          </a:prstGeom>
          <a:noFill/>
          <a:ln w="9525">
            <a:noFill/>
            <a:miter lim="800000"/>
            <a:headEnd/>
            <a:tailEnd/>
          </a:ln>
        </p:spPr>
      </p:pic>
      <p:pic>
        <p:nvPicPr>
          <p:cNvPr id="133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1801" y="3962400"/>
            <a:ext cx="5294616" cy="2746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V="1">
            <a:off x="262128" y="3723364"/>
            <a:ext cx="8763000" cy="55473"/>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07017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p:txBody>
          <a:bodyPr>
            <a:normAutofit fontScale="90000"/>
          </a:bodyPr>
          <a:lstStyle/>
          <a:p>
            <a:pPr algn="l"/>
            <a:r>
              <a:rPr lang="en-US" b="1" dirty="0" smtClean="0"/>
              <a:t>4.  Which of the following will </a:t>
            </a:r>
            <a:r>
              <a:rPr lang="en-US" b="1" u="sng" dirty="0" smtClean="0"/>
              <a:t>not</a:t>
            </a:r>
            <a:r>
              <a:rPr lang="en-US" b="1" dirty="0" smtClean="0"/>
              <a:t> shift the supply curve of product X?</a:t>
            </a:r>
            <a:endParaRPr lang="en-US" b="1" dirty="0"/>
          </a:p>
        </p:txBody>
      </p:sp>
      <p:sp>
        <p:nvSpPr>
          <p:cNvPr id="3" name="TPAnswers"/>
          <p:cNvSpPr>
            <a:spLocks noGrp="1"/>
          </p:cNvSpPr>
          <p:nvPr>
            <p:ph type="body" idx="1"/>
            <p:custDataLst>
              <p:tags r:id="rId2"/>
            </p:custDataLst>
          </p:nvPr>
        </p:nvSpPr>
        <p:spPr>
          <a:xfrm>
            <a:off x="457200" y="1600200"/>
            <a:ext cx="6781800" cy="4525963"/>
          </a:xfrm>
        </p:spPr>
        <p:txBody>
          <a:bodyPr>
            <a:normAutofit/>
          </a:bodyPr>
          <a:lstStyle/>
          <a:p>
            <a:pPr marL="514350" indent="-514350">
              <a:buFont typeface="Arial" pitchFamily="34" charset="0"/>
              <a:buAutoNum type="arabicPeriod"/>
            </a:pPr>
            <a:r>
              <a:rPr lang="en-US" dirty="0" smtClean="0"/>
              <a:t>A change in the price of resources used to produce X</a:t>
            </a:r>
          </a:p>
          <a:p>
            <a:pPr marL="514350" indent="-514350">
              <a:buFont typeface="Arial" pitchFamily="34" charset="0"/>
              <a:buAutoNum type="arabicPeriod"/>
            </a:pPr>
            <a:r>
              <a:rPr lang="en-US" dirty="0" smtClean="0"/>
              <a:t>A change in the price of other goods also produced by the makers of X</a:t>
            </a:r>
          </a:p>
          <a:p>
            <a:pPr marL="514350" indent="-514350">
              <a:buFont typeface="Arial" pitchFamily="34" charset="0"/>
              <a:buAutoNum type="arabicPeriod"/>
            </a:pPr>
            <a:r>
              <a:rPr lang="en-US" dirty="0" smtClean="0"/>
              <a:t>A change in the technology used to produce X</a:t>
            </a:r>
          </a:p>
          <a:p>
            <a:pPr marL="514350" indent="-514350">
              <a:buFont typeface="Arial" pitchFamily="34" charset="0"/>
              <a:buAutoNum type="arabicPeriod"/>
            </a:pPr>
            <a:r>
              <a:rPr lang="en-US" dirty="0" smtClean="0"/>
              <a:t>A change in the price of X</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p:txBody>
          <a:bodyPr>
            <a:normAutofit fontScale="90000"/>
          </a:bodyPr>
          <a:lstStyle/>
          <a:p>
            <a:pPr algn="l"/>
            <a:r>
              <a:rPr lang="en-US" b="1" dirty="0" smtClean="0">
                <a:solidFill>
                  <a:srgbClr val="0070C0"/>
                </a:solidFill>
              </a:rPr>
              <a:t>4.  Which of the following will </a:t>
            </a:r>
            <a:r>
              <a:rPr lang="en-US" b="1" u="sng" dirty="0" smtClean="0">
                <a:solidFill>
                  <a:srgbClr val="0070C0"/>
                </a:solidFill>
              </a:rPr>
              <a:t>not</a:t>
            </a:r>
            <a:r>
              <a:rPr lang="en-US" b="1" dirty="0" smtClean="0">
                <a:solidFill>
                  <a:srgbClr val="0070C0"/>
                </a:solidFill>
              </a:rPr>
              <a:t> shift the supply curve of product X?</a:t>
            </a:r>
            <a:endParaRPr lang="en-US" b="1" dirty="0">
              <a:solidFill>
                <a:srgbClr val="0070C0"/>
              </a:solidFill>
            </a:endParaRPr>
          </a:p>
        </p:txBody>
      </p:sp>
      <p:sp>
        <p:nvSpPr>
          <p:cNvPr id="6" name="CorShape1"/>
          <p:cNvSpPr/>
          <p:nvPr>
            <p:custDataLst>
              <p:tags r:id="rId2"/>
            </p:custDataLst>
          </p:nvPr>
        </p:nvSpPr>
        <p:spPr>
          <a:xfrm rot="10800000">
            <a:off x="172720" y="4885605"/>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00200"/>
            <a:ext cx="6781800" cy="4525963"/>
          </a:xfrm>
        </p:spPr>
        <p:txBody>
          <a:bodyPr>
            <a:normAutofit/>
          </a:bodyPr>
          <a:lstStyle/>
          <a:p>
            <a:pPr marL="514350" indent="-514350">
              <a:buFont typeface="Arial" pitchFamily="34" charset="0"/>
              <a:buAutoNum type="arabicPeriod"/>
            </a:pPr>
            <a:r>
              <a:rPr lang="en-US" dirty="0" smtClean="0"/>
              <a:t>A change in the price of resources used to produce X</a:t>
            </a:r>
          </a:p>
          <a:p>
            <a:pPr marL="514350" indent="-514350">
              <a:buFont typeface="Arial" pitchFamily="34" charset="0"/>
              <a:buAutoNum type="arabicPeriod"/>
            </a:pPr>
            <a:r>
              <a:rPr lang="en-US" dirty="0" smtClean="0"/>
              <a:t>A change in the price of other goods also produced by the makers of X</a:t>
            </a:r>
          </a:p>
          <a:p>
            <a:pPr marL="514350" indent="-514350">
              <a:buFont typeface="Arial" pitchFamily="34" charset="0"/>
              <a:buAutoNum type="arabicPeriod"/>
            </a:pPr>
            <a:r>
              <a:rPr lang="en-US" dirty="0" smtClean="0"/>
              <a:t>A change in the technology used to produce X</a:t>
            </a:r>
          </a:p>
          <a:p>
            <a:pPr marL="514350" indent="-514350">
              <a:buFont typeface="Arial" pitchFamily="34" charset="0"/>
              <a:buAutoNum type="arabicPeriod"/>
            </a:pPr>
            <a:r>
              <a:rPr lang="en-US" dirty="0" smtClean="0"/>
              <a:t>A change in the price of X</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b="1" u="sng" dirty="0" smtClean="0"/>
              <a:t>Non-Price Determinants of Supply</a:t>
            </a:r>
            <a:r>
              <a:rPr lang="en-US" b="1" dirty="0" smtClean="0"/>
              <a:t/>
            </a:r>
            <a:br>
              <a:rPr lang="en-US" b="1" dirty="0" smtClean="0"/>
            </a:br>
            <a:r>
              <a:rPr lang="en-US" sz="3600" b="1" dirty="0" smtClean="0"/>
              <a:t>( P, P, P, T, T, N )</a:t>
            </a:r>
            <a:endParaRPr lang="en-US" sz="3600" b="1" dirty="0"/>
          </a:p>
        </p:txBody>
      </p:sp>
      <p:sp>
        <p:nvSpPr>
          <p:cNvPr id="3" name="Text Placeholder 2"/>
          <p:cNvSpPr>
            <a:spLocks noGrp="1"/>
          </p:cNvSpPr>
          <p:nvPr>
            <p:ph type="body" idx="1"/>
          </p:nvPr>
        </p:nvSpPr>
        <p:spPr>
          <a:xfrm>
            <a:off x="457200" y="1371600"/>
            <a:ext cx="8408276" cy="5105400"/>
          </a:xfrm>
        </p:spPr>
        <p:txBody>
          <a:bodyPr>
            <a:normAutofit fontScale="92500" lnSpcReduction="10000"/>
          </a:bodyPr>
          <a:lstStyle/>
          <a:p>
            <a:r>
              <a:rPr lang="en-US" b="1" dirty="0" err="1" smtClean="0"/>
              <a:t>Pe</a:t>
            </a:r>
            <a:r>
              <a:rPr lang="en-US" b="1" dirty="0" smtClean="0"/>
              <a:t> -- expected price</a:t>
            </a:r>
            <a:endParaRPr lang="en-US" dirty="0" smtClean="0"/>
          </a:p>
          <a:p>
            <a:r>
              <a:rPr lang="en-US" sz="3600" b="1" dirty="0" err="1" smtClean="0"/>
              <a:t>Pog</a:t>
            </a:r>
            <a:r>
              <a:rPr lang="en-US" sz="3600" b="1" dirty="0" smtClean="0"/>
              <a:t> -- price of other goods </a:t>
            </a:r>
            <a:r>
              <a:rPr lang="en-US" sz="3600" b="1" u="sng" dirty="0" smtClean="0"/>
              <a:t>produced by the same firm</a:t>
            </a:r>
            <a:endParaRPr lang="en-US" sz="3600" u="sng" dirty="0" smtClean="0"/>
          </a:p>
          <a:p>
            <a:r>
              <a:rPr lang="en-US" sz="3600" b="1" dirty="0" smtClean="0"/>
              <a:t>Pres -- price of resources</a:t>
            </a:r>
            <a:endParaRPr lang="en-US" sz="3600" dirty="0" smtClean="0"/>
          </a:p>
          <a:p>
            <a:r>
              <a:rPr lang="en-US" sz="3600" b="1" dirty="0" smtClean="0"/>
              <a:t>T -- technology</a:t>
            </a:r>
            <a:endParaRPr lang="en-US" sz="3600" dirty="0" smtClean="0"/>
          </a:p>
          <a:p>
            <a:r>
              <a:rPr lang="en-US" sz="3600" b="1" dirty="0" smtClean="0"/>
              <a:t>T -- taxes and subsidies</a:t>
            </a:r>
            <a:endParaRPr lang="en-US" sz="3600" dirty="0" smtClean="0"/>
          </a:p>
          <a:p>
            <a:r>
              <a:rPr lang="en-US" sz="3600" b="1" dirty="0" smtClean="0"/>
              <a:t>N -- number of </a:t>
            </a:r>
            <a:r>
              <a:rPr lang="en-US" sz="3600" b="1" dirty="0" smtClean="0"/>
              <a:t>sellers</a:t>
            </a:r>
          </a:p>
          <a:p>
            <a:pPr marL="0" indent="0">
              <a:buNone/>
            </a:pPr>
            <a:r>
              <a:rPr lang="en-US" sz="1200" b="1" dirty="0"/>
              <a:t> </a:t>
            </a:r>
            <a:r>
              <a:rPr lang="en-US" sz="1200" b="1" dirty="0" smtClean="0"/>
              <a:t> </a:t>
            </a:r>
            <a:endParaRPr lang="en-US" sz="1200" b="1" dirty="0" smtClean="0"/>
          </a:p>
          <a:p>
            <a:pPr marL="0" indent="0" algn="ctr">
              <a:buNone/>
            </a:pPr>
            <a:r>
              <a:rPr lang="en-US" sz="1600" b="1" dirty="0" smtClean="0"/>
              <a:t> </a:t>
            </a:r>
            <a:r>
              <a:rPr lang="en-US" sz="2800" b="1" dirty="0" smtClean="0"/>
              <a:t>Cause the Supply Curve to Shift = A Change in Supply</a:t>
            </a:r>
            <a:endParaRPr lang="en-US" sz="2800" b="1" dirty="0"/>
          </a:p>
          <a:p>
            <a:pPr marL="0" indent="0" algn="ctr">
              <a:buNone/>
            </a:pPr>
            <a:r>
              <a:rPr lang="en-US" sz="4400" b="1" dirty="0"/>
              <a:t>YP </a:t>
            </a:r>
            <a:r>
              <a:rPr lang="en-US" sz="4400" b="1" dirty="0" smtClean="0"/>
              <a:t>40</a:t>
            </a:r>
            <a:r>
              <a:rPr lang="en-US" sz="4400" b="1" dirty="0"/>
              <a:t>, 42</a:t>
            </a:r>
            <a:endParaRPr lang="en-US" sz="4400" dirty="0"/>
          </a:p>
        </p:txBody>
      </p:sp>
    </p:spTree>
    <p:custDataLst>
      <p:tags r:id="rId1"/>
    </p:custDataLst>
    <p:extLst>
      <p:ext uri="{BB962C8B-B14F-4D97-AF65-F5344CB8AC3E}">
        <p14:creationId xmlns:p14="http://schemas.microsoft.com/office/powerpoint/2010/main" val="1764212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496" y="914400"/>
            <a:ext cx="8991600" cy="5410200"/>
          </a:xfrm>
        </p:spPr>
        <p:txBody>
          <a:bodyPr>
            <a:normAutofit/>
          </a:bodyPr>
          <a:lstStyle/>
          <a:p>
            <a:pPr marL="0" indent="0">
              <a:buNone/>
            </a:pPr>
            <a:r>
              <a:rPr lang="en-US" sz="3600" dirty="0"/>
              <a:t>TOPICS</a:t>
            </a:r>
            <a:endParaRPr lang="en-US" sz="3600" dirty="0"/>
          </a:p>
          <a:p>
            <a:pPr lvl="1"/>
            <a:r>
              <a:rPr lang="en-US" sz="3200" dirty="0"/>
              <a:t>Definition of supply</a:t>
            </a:r>
            <a:endParaRPr lang="en-US" sz="3200" dirty="0"/>
          </a:p>
          <a:p>
            <a:pPr lvl="1"/>
            <a:r>
              <a:rPr lang="en-US" sz="3200" dirty="0"/>
              <a:t>Changes in Supply vs. Changes in Quantity Supplied</a:t>
            </a:r>
            <a:endParaRPr lang="en-US" sz="3200" dirty="0"/>
          </a:p>
          <a:p>
            <a:pPr lvl="1"/>
            <a:r>
              <a:rPr lang="en-US" sz="3200" dirty="0"/>
              <a:t>Non-price determinants of supply and how they affect the supply </a:t>
            </a:r>
            <a:r>
              <a:rPr lang="en-US" sz="3200" dirty="0" smtClean="0"/>
              <a:t>curve</a:t>
            </a:r>
          </a:p>
          <a:p>
            <a:pPr marL="0" indent="-400050">
              <a:buNone/>
            </a:pPr>
            <a:endParaRPr lang="en-US" b="1" dirty="0" smtClean="0"/>
          </a:p>
          <a:p>
            <a:pPr marL="0" indent="-400050">
              <a:buNone/>
            </a:pPr>
            <a:r>
              <a:rPr lang="en-US" b="1" dirty="0" smtClean="0"/>
              <a:t>The </a:t>
            </a:r>
            <a:r>
              <a:rPr lang="en-US" b="1" dirty="0"/>
              <a:t>Supply Curve: </a:t>
            </a:r>
            <a:endParaRPr lang="en-US" b="1" dirty="0" smtClean="0"/>
          </a:p>
          <a:p>
            <a:pPr marL="0" indent="-400050">
              <a:buNone/>
            </a:pPr>
            <a:r>
              <a:rPr lang="en-US" b="1" dirty="0"/>
              <a:t>	</a:t>
            </a:r>
            <a:r>
              <a:rPr lang="en-US" b="1" dirty="0" smtClean="0"/>
              <a:t>Define</a:t>
            </a:r>
            <a:r>
              <a:rPr lang="en-US" b="1" dirty="0"/>
              <a:t>, Draw, </a:t>
            </a:r>
            <a:r>
              <a:rPr lang="en-US" b="1" dirty="0" smtClean="0"/>
              <a:t>Describe, Determinants</a:t>
            </a:r>
            <a:endParaRPr lang="en-US" b="1" dirty="0"/>
          </a:p>
          <a:p>
            <a:pPr>
              <a:buNone/>
            </a:pPr>
            <a:endParaRPr lang="en-US" sz="3300" dirty="0"/>
          </a:p>
        </p:txBody>
      </p:sp>
      <p:sp>
        <p:nvSpPr>
          <p:cNvPr id="5" name="Title 1"/>
          <p:cNvSpPr txBox="1">
            <a:spLocks/>
          </p:cNvSpPr>
          <p:nvPr/>
        </p:nvSpPr>
        <p:spPr>
          <a:xfrm>
            <a:off x="685800" y="76200"/>
            <a:ext cx="7772400" cy="609599"/>
          </a:xfrm>
          <a:prstGeom prst="rect">
            <a:avLst/>
          </a:prstGeom>
          <a:ln w="38100">
            <a:solidFill>
              <a:srgbClr val="00B0F0"/>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3b – Supply</a:t>
            </a:r>
            <a:endParaRPr lang="en-US" b="1" dirty="0"/>
          </a:p>
        </p:txBody>
      </p:sp>
    </p:spTree>
    <p:custDataLst>
      <p:tags r:id="rId1"/>
    </p:custDataLst>
    <p:extLst>
      <p:ext uri="{BB962C8B-B14F-4D97-AF65-F5344CB8AC3E}">
        <p14:creationId xmlns:p14="http://schemas.microsoft.com/office/powerpoint/2010/main" val="1641520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09600"/>
            <a:ext cx="6705600" cy="808038"/>
          </a:xfrm>
        </p:spPr>
        <p:txBody>
          <a:bodyPr>
            <a:normAutofit fontScale="90000"/>
          </a:bodyPr>
          <a:lstStyle/>
          <a:p>
            <a:pPr algn="l"/>
            <a:r>
              <a:rPr lang="en-US" b="1" dirty="0" smtClean="0"/>
              <a:t>5. The supply curve of apples will shift to the right if: </a:t>
            </a:r>
            <a:endParaRPr lang="en-US" b="1" dirty="0"/>
          </a:p>
        </p:txBody>
      </p:sp>
      <p:sp>
        <p:nvSpPr>
          <p:cNvPr id="3" name="TPAnswers"/>
          <p:cNvSpPr>
            <a:spLocks noGrp="1"/>
          </p:cNvSpPr>
          <p:nvPr>
            <p:ph type="body" idx="1"/>
            <p:custDataLst>
              <p:tags r:id="rId2"/>
            </p:custDataLst>
          </p:nvPr>
        </p:nvSpPr>
        <p:spPr>
          <a:xfrm>
            <a:off x="457200" y="1981200"/>
            <a:ext cx="7239000" cy="4144963"/>
          </a:xfrm>
        </p:spPr>
        <p:txBody>
          <a:bodyPr>
            <a:noAutofit/>
          </a:bodyPr>
          <a:lstStyle/>
          <a:p>
            <a:pPr marL="514350" indent="-514350">
              <a:buFont typeface="Arial" pitchFamily="34" charset="0"/>
              <a:buAutoNum type="arabicPeriod"/>
            </a:pPr>
            <a:r>
              <a:rPr lang="en-US" sz="2400" dirty="0" smtClean="0"/>
              <a:t>Very bad weather afflicts the apple-growing areas of the country</a:t>
            </a:r>
          </a:p>
          <a:p>
            <a:pPr marL="514350" indent="-514350">
              <a:buFont typeface="Arial" pitchFamily="34" charset="0"/>
              <a:buAutoNum type="arabicPeriod"/>
            </a:pPr>
            <a:r>
              <a:rPr lang="en-US" sz="2400" dirty="0" smtClean="0"/>
              <a:t>Apples are rumored to have been treated with cancer-causing insecticides</a:t>
            </a:r>
          </a:p>
          <a:p>
            <a:pPr marL="514350" indent="-514350">
              <a:buFont typeface="Arial" pitchFamily="34" charset="0"/>
              <a:buAutoNum type="arabicPeriod"/>
            </a:pPr>
            <a:r>
              <a:rPr lang="en-US" sz="2400" dirty="0" smtClean="0"/>
              <a:t>The government required that all employees in apple orchards are given more health benefits</a:t>
            </a:r>
          </a:p>
          <a:p>
            <a:pPr marL="514350" indent="-514350">
              <a:buFont typeface="Arial" pitchFamily="34" charset="0"/>
              <a:buAutoNum type="arabicPeriod"/>
            </a:pPr>
            <a:r>
              <a:rPr lang="en-US" sz="2400" dirty="0" smtClean="0"/>
              <a:t>Fruit growers see the price of pears decreasing permanently</a:t>
            </a:r>
            <a:endParaRPr lang="en-US" sz="2400"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09600"/>
            <a:ext cx="6705600" cy="808038"/>
          </a:xfrm>
        </p:spPr>
        <p:txBody>
          <a:bodyPr>
            <a:normAutofit fontScale="90000"/>
          </a:bodyPr>
          <a:lstStyle/>
          <a:p>
            <a:pPr algn="l"/>
            <a:r>
              <a:rPr lang="en-US" b="1" dirty="0" smtClean="0">
                <a:solidFill>
                  <a:srgbClr val="0070C0"/>
                </a:solidFill>
              </a:rPr>
              <a:t>5. The supply curve of apples will shift to the right if: </a:t>
            </a:r>
            <a:endParaRPr lang="en-US" b="1" dirty="0">
              <a:solidFill>
                <a:srgbClr val="0070C0"/>
              </a:solidFill>
            </a:endParaRPr>
          </a:p>
        </p:txBody>
      </p:sp>
      <p:sp>
        <p:nvSpPr>
          <p:cNvPr id="6" name="CorShape1"/>
          <p:cNvSpPr/>
          <p:nvPr>
            <p:custDataLst>
              <p:tags r:id="rId2"/>
            </p:custDataLst>
          </p:nvPr>
        </p:nvSpPr>
        <p:spPr>
          <a:xfrm rot="10800000">
            <a:off x="178182" y="4419600"/>
            <a:ext cx="405635" cy="457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981200"/>
            <a:ext cx="7239000" cy="4144963"/>
          </a:xfrm>
        </p:spPr>
        <p:txBody>
          <a:bodyPr>
            <a:noAutofit/>
          </a:bodyPr>
          <a:lstStyle/>
          <a:p>
            <a:pPr marL="514350" indent="-514350">
              <a:buFont typeface="Arial" pitchFamily="34" charset="0"/>
              <a:buAutoNum type="arabicPeriod"/>
            </a:pPr>
            <a:r>
              <a:rPr lang="en-US" sz="2400" dirty="0" smtClean="0"/>
              <a:t>Very bad weather afflicts the apple-growing areas of the country</a:t>
            </a:r>
          </a:p>
          <a:p>
            <a:pPr marL="514350" indent="-514350">
              <a:buFont typeface="Arial" pitchFamily="34" charset="0"/>
              <a:buAutoNum type="arabicPeriod"/>
            </a:pPr>
            <a:r>
              <a:rPr lang="en-US" sz="2400" dirty="0" smtClean="0"/>
              <a:t>Apples are rumored to have been treated with cancer-causing insecticides</a:t>
            </a:r>
          </a:p>
          <a:p>
            <a:pPr marL="514350" indent="-514350">
              <a:buFont typeface="Arial" pitchFamily="34" charset="0"/>
              <a:buAutoNum type="arabicPeriod"/>
            </a:pPr>
            <a:r>
              <a:rPr lang="en-US" sz="2400" dirty="0" smtClean="0"/>
              <a:t>The government required that all employees in apple orchards are given more health benefits</a:t>
            </a:r>
          </a:p>
          <a:p>
            <a:pPr marL="514350" indent="-514350">
              <a:buFont typeface="Arial" pitchFamily="34" charset="0"/>
              <a:buAutoNum type="arabicPeriod"/>
            </a:pPr>
            <a:r>
              <a:rPr lang="en-US" sz="2400" dirty="0" smtClean="0"/>
              <a:t>Fruit growers see the price of pears decreasing permanently</a:t>
            </a:r>
            <a:endParaRPr lang="en-US" sz="24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381000"/>
            <a:ext cx="7696200" cy="1828800"/>
          </a:xfrm>
        </p:spPr>
        <p:txBody>
          <a:bodyPr>
            <a:normAutofit fontScale="90000"/>
          </a:bodyPr>
          <a:lstStyle/>
          <a:p>
            <a:pPr algn="l"/>
            <a:r>
              <a:rPr lang="en-US" b="1" dirty="0" smtClean="0"/>
              <a:t>6. If a pretzel maker hears rumors that pretzel prices will fall at the end of the month, the firm </a:t>
            </a:r>
            <a:r>
              <a:rPr lang="en-US" b="1" u="sng" dirty="0" smtClean="0"/>
              <a:t>now</a:t>
            </a:r>
            <a:r>
              <a:rPr lang="en-US" b="1" dirty="0" smtClean="0"/>
              <a:t>:</a:t>
            </a:r>
            <a:endParaRPr lang="en-US" b="1" dirty="0"/>
          </a:p>
        </p:txBody>
      </p:sp>
      <p:sp>
        <p:nvSpPr>
          <p:cNvPr id="3" name="TPAnswers"/>
          <p:cNvSpPr>
            <a:spLocks noGrp="1"/>
          </p:cNvSpPr>
          <p:nvPr>
            <p:ph type="body" idx="1"/>
            <p:custDataLst>
              <p:tags r:id="rId2"/>
            </p:custDataLst>
          </p:nvPr>
        </p:nvSpPr>
        <p:spPr>
          <a:xfrm>
            <a:off x="457200" y="2590800"/>
            <a:ext cx="8458200" cy="3535363"/>
          </a:xfrm>
        </p:spPr>
        <p:txBody>
          <a:bodyPr>
            <a:normAutofit/>
          </a:bodyPr>
          <a:lstStyle/>
          <a:p>
            <a:pPr marL="514350" indent="-514350">
              <a:buFont typeface="Arial" pitchFamily="34" charset="0"/>
              <a:buAutoNum type="arabicPeriod"/>
            </a:pPr>
            <a:r>
              <a:rPr lang="en-US" dirty="0" smtClean="0"/>
              <a:t>Saves it supply for selling at a future date</a:t>
            </a:r>
          </a:p>
          <a:p>
            <a:pPr marL="514350" indent="-514350">
              <a:buFont typeface="Arial" pitchFamily="34" charset="0"/>
              <a:buAutoNum type="arabicPeriod"/>
            </a:pPr>
            <a:r>
              <a:rPr lang="en-US" dirty="0" smtClean="0"/>
              <a:t>Increases the supply</a:t>
            </a:r>
          </a:p>
          <a:p>
            <a:pPr marL="514350" indent="-514350">
              <a:buFont typeface="Arial" pitchFamily="34" charset="0"/>
              <a:buAutoNum type="arabicPeriod"/>
            </a:pPr>
            <a:r>
              <a:rPr lang="en-US" dirty="0" smtClean="0"/>
              <a:t>Decreases the supply</a:t>
            </a:r>
          </a:p>
          <a:p>
            <a:pPr marL="514350" indent="-514350">
              <a:buFont typeface="Arial" pitchFamily="34" charset="0"/>
              <a:buAutoNum type="arabicPeriod"/>
            </a:pPr>
            <a:r>
              <a:rPr lang="en-US" dirty="0" smtClean="0"/>
              <a:t>Waits to supply pretzels when the market is more stable</a:t>
            </a:r>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381000"/>
            <a:ext cx="7696200" cy="1828800"/>
          </a:xfrm>
        </p:spPr>
        <p:txBody>
          <a:bodyPr>
            <a:normAutofit fontScale="90000"/>
          </a:bodyPr>
          <a:lstStyle/>
          <a:p>
            <a:pPr algn="l"/>
            <a:r>
              <a:rPr lang="en-US" b="1" dirty="0" smtClean="0">
                <a:solidFill>
                  <a:srgbClr val="0070C0"/>
                </a:solidFill>
              </a:rPr>
              <a:t>6. If a pretzel maker hears rumors that pretzel prices will fall at the end of the month, the firm </a:t>
            </a:r>
            <a:r>
              <a:rPr lang="en-US" b="1" u="sng" dirty="0" smtClean="0">
                <a:solidFill>
                  <a:srgbClr val="0070C0"/>
                </a:solidFill>
              </a:rPr>
              <a:t>now</a:t>
            </a:r>
            <a:r>
              <a:rPr lang="en-US" b="1" dirty="0" smtClean="0">
                <a:solidFill>
                  <a:srgbClr val="0070C0"/>
                </a:solidFill>
              </a:rPr>
              <a:t>:</a:t>
            </a:r>
            <a:endParaRPr lang="en-US" b="1" dirty="0">
              <a:solidFill>
                <a:srgbClr val="0070C0"/>
              </a:solidFill>
            </a:endParaRPr>
          </a:p>
        </p:txBody>
      </p:sp>
      <p:sp>
        <p:nvSpPr>
          <p:cNvPr id="6" name="CorShape1"/>
          <p:cNvSpPr/>
          <p:nvPr>
            <p:custDataLst>
              <p:tags r:id="rId2"/>
            </p:custDataLst>
          </p:nvPr>
        </p:nvSpPr>
        <p:spPr>
          <a:xfrm rot="10800000">
            <a:off x="172720" y="3242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590800"/>
            <a:ext cx="8458200" cy="3535363"/>
          </a:xfrm>
        </p:spPr>
        <p:txBody>
          <a:bodyPr>
            <a:normAutofit/>
          </a:bodyPr>
          <a:lstStyle/>
          <a:p>
            <a:pPr marL="514350" indent="-514350">
              <a:buFont typeface="Arial" pitchFamily="34" charset="0"/>
              <a:buAutoNum type="arabicPeriod"/>
            </a:pPr>
            <a:r>
              <a:rPr lang="en-US" dirty="0" smtClean="0"/>
              <a:t>Saves it supply for selling at a future date</a:t>
            </a:r>
          </a:p>
          <a:p>
            <a:pPr marL="514350" indent="-514350">
              <a:buFont typeface="Arial" pitchFamily="34" charset="0"/>
              <a:buAutoNum type="arabicPeriod"/>
            </a:pPr>
            <a:r>
              <a:rPr lang="en-US" dirty="0" smtClean="0"/>
              <a:t>Increases the supply</a:t>
            </a:r>
          </a:p>
          <a:p>
            <a:pPr marL="514350" indent="-514350">
              <a:buFont typeface="Arial" pitchFamily="34" charset="0"/>
              <a:buAutoNum type="arabicPeriod"/>
            </a:pPr>
            <a:r>
              <a:rPr lang="en-US" dirty="0" smtClean="0"/>
              <a:t>Decreases the supply</a:t>
            </a:r>
          </a:p>
          <a:p>
            <a:pPr marL="514350" indent="-514350">
              <a:buFont typeface="Arial" pitchFamily="34" charset="0"/>
              <a:buAutoNum type="arabicPeriod"/>
            </a:pPr>
            <a:r>
              <a:rPr lang="en-US" dirty="0" smtClean="0"/>
              <a:t>Waits to supply pretzels when the market is more stable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477000" cy="1935162"/>
          </a:xfrm>
        </p:spPr>
        <p:txBody>
          <a:bodyPr>
            <a:normAutofit fontScale="90000"/>
          </a:bodyPr>
          <a:lstStyle/>
          <a:p>
            <a:pPr algn="l"/>
            <a:r>
              <a:rPr lang="en-US" b="1" dirty="0" smtClean="0"/>
              <a:t>7.  Which of the following will cause a decrease in the market supply for ice cream?</a:t>
            </a:r>
            <a:endParaRPr lang="en-US" b="1" dirty="0"/>
          </a:p>
        </p:txBody>
      </p:sp>
      <p:sp>
        <p:nvSpPr>
          <p:cNvPr id="3" name="TPAnswers"/>
          <p:cNvSpPr>
            <a:spLocks noGrp="1"/>
          </p:cNvSpPr>
          <p:nvPr>
            <p:ph type="body" idx="1"/>
            <p:custDataLst>
              <p:tags r:id="rId2"/>
            </p:custDataLst>
          </p:nvPr>
        </p:nvSpPr>
        <p:spPr>
          <a:xfrm>
            <a:off x="457200" y="2362200"/>
            <a:ext cx="8458200" cy="3763963"/>
          </a:xfrm>
        </p:spPr>
        <p:txBody>
          <a:bodyPr>
            <a:normAutofit/>
          </a:bodyPr>
          <a:lstStyle/>
          <a:p>
            <a:pPr marL="514350" indent="-514350">
              <a:buFont typeface="Arial" pitchFamily="34" charset="0"/>
              <a:buAutoNum type="arabicPeriod"/>
            </a:pPr>
            <a:r>
              <a:rPr lang="en-US" dirty="0" smtClean="0"/>
              <a:t>An increase in the price of ice cream</a:t>
            </a:r>
          </a:p>
          <a:p>
            <a:pPr marL="514350" indent="-514350">
              <a:buFont typeface="Arial" pitchFamily="34" charset="0"/>
              <a:buAutoNum type="arabicPeriod"/>
            </a:pPr>
            <a:r>
              <a:rPr lang="en-US" dirty="0" smtClean="0"/>
              <a:t>A decrease in the price of ice cream</a:t>
            </a:r>
          </a:p>
          <a:p>
            <a:pPr marL="514350" indent="-514350">
              <a:buFont typeface="Arial" pitchFamily="34" charset="0"/>
              <a:buAutoNum type="arabicPeriod"/>
            </a:pPr>
            <a:r>
              <a:rPr lang="en-US" dirty="0" smtClean="0"/>
              <a:t>An increase in the price of milk used to make ice cream</a:t>
            </a:r>
          </a:p>
          <a:p>
            <a:pPr marL="514350" indent="-514350">
              <a:buFont typeface="Arial" pitchFamily="34" charset="0"/>
              <a:buAutoNum type="arabicPeriod"/>
            </a:pPr>
            <a:r>
              <a:rPr lang="en-US" dirty="0" smtClean="0"/>
              <a:t>An expectation that the price of ice cream will be lower in the future</a:t>
            </a:r>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477000" cy="1935162"/>
          </a:xfrm>
        </p:spPr>
        <p:txBody>
          <a:bodyPr>
            <a:normAutofit fontScale="90000"/>
          </a:bodyPr>
          <a:lstStyle/>
          <a:p>
            <a:pPr algn="l"/>
            <a:r>
              <a:rPr lang="en-US" b="1" dirty="0" smtClean="0">
                <a:solidFill>
                  <a:srgbClr val="0070C0"/>
                </a:solidFill>
              </a:rPr>
              <a:t>7.  Which of the following will cause a decrease in the market supply for ice cream?</a:t>
            </a:r>
            <a:endParaRPr lang="en-US" b="1" dirty="0">
              <a:solidFill>
                <a:srgbClr val="0070C0"/>
              </a:solidFill>
            </a:endParaRPr>
          </a:p>
        </p:txBody>
      </p:sp>
      <p:sp>
        <p:nvSpPr>
          <p:cNvPr id="6" name="CorShape1"/>
          <p:cNvSpPr/>
          <p:nvPr>
            <p:custDataLst>
              <p:tags r:id="rId2"/>
            </p:custDataLst>
          </p:nvPr>
        </p:nvSpPr>
        <p:spPr>
          <a:xfrm rot="10800000">
            <a:off x="-60960" y="3696715"/>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362200"/>
            <a:ext cx="8458200" cy="3763963"/>
          </a:xfrm>
        </p:spPr>
        <p:txBody>
          <a:bodyPr>
            <a:normAutofit/>
          </a:bodyPr>
          <a:lstStyle/>
          <a:p>
            <a:pPr marL="514350" indent="-514350">
              <a:buFont typeface="Arial" pitchFamily="34" charset="0"/>
              <a:buAutoNum type="arabicPeriod"/>
            </a:pPr>
            <a:r>
              <a:rPr lang="en-US" dirty="0" smtClean="0"/>
              <a:t>An increase in the price of ice cream</a:t>
            </a:r>
          </a:p>
          <a:p>
            <a:pPr marL="514350" indent="-514350">
              <a:buFont typeface="Arial" pitchFamily="34" charset="0"/>
              <a:buAutoNum type="arabicPeriod"/>
            </a:pPr>
            <a:r>
              <a:rPr lang="en-US" dirty="0" smtClean="0"/>
              <a:t>A decrease in the price of ice cream</a:t>
            </a:r>
          </a:p>
          <a:p>
            <a:pPr marL="514350" indent="-514350">
              <a:buFont typeface="Arial" pitchFamily="34" charset="0"/>
              <a:buAutoNum type="arabicPeriod"/>
            </a:pPr>
            <a:r>
              <a:rPr lang="en-US" dirty="0" smtClean="0"/>
              <a:t>An increase in the price of milk used to make ice cream</a:t>
            </a:r>
          </a:p>
          <a:p>
            <a:pPr marL="514350" indent="-514350">
              <a:buFont typeface="Arial" pitchFamily="34" charset="0"/>
              <a:buAutoNum type="arabicPeriod"/>
            </a:pPr>
            <a:r>
              <a:rPr lang="en-US" dirty="0" smtClean="0"/>
              <a:t>An expectation that the price of ice cream will be lower in the future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304800"/>
            <a:ext cx="6248400" cy="1828800"/>
          </a:xfrm>
        </p:spPr>
        <p:txBody>
          <a:bodyPr>
            <a:normAutofit fontScale="90000"/>
          </a:bodyPr>
          <a:lstStyle/>
          <a:p>
            <a:pPr algn="l"/>
            <a:r>
              <a:rPr lang="en-US" b="1" dirty="0" smtClean="0"/>
              <a:t>8. An improvement in production technology will: </a:t>
            </a:r>
            <a:endParaRPr lang="en-US" b="1" dirty="0"/>
          </a:p>
        </p:txBody>
      </p:sp>
      <p:sp>
        <p:nvSpPr>
          <p:cNvPr id="3" name="TPAnswers"/>
          <p:cNvSpPr>
            <a:spLocks noGrp="1"/>
          </p:cNvSpPr>
          <p:nvPr>
            <p:ph type="body" idx="1"/>
            <p:custDataLst>
              <p:tags r:id="rId2"/>
            </p:custDataLst>
          </p:nvPr>
        </p:nvSpPr>
        <p:spPr>
          <a:xfrm>
            <a:off x="457200" y="2590800"/>
            <a:ext cx="8305800" cy="3535363"/>
          </a:xfrm>
        </p:spPr>
        <p:txBody>
          <a:bodyPr>
            <a:normAutofit/>
          </a:bodyPr>
          <a:lstStyle/>
          <a:p>
            <a:pPr marL="514350" indent="-514350">
              <a:buFont typeface="Arial" pitchFamily="34" charset="0"/>
              <a:buAutoNum type="arabicPeriod"/>
            </a:pPr>
            <a:r>
              <a:rPr lang="en-US" dirty="0" smtClean="0"/>
              <a:t>Shift the demand curve to the left</a:t>
            </a:r>
          </a:p>
          <a:p>
            <a:pPr marL="514350" indent="-514350">
              <a:buFont typeface="Arial" pitchFamily="34" charset="0"/>
              <a:buAutoNum type="arabicPeriod"/>
            </a:pPr>
            <a:r>
              <a:rPr lang="en-US" dirty="0" smtClean="0"/>
              <a:t>Shift the supply curve to the left</a:t>
            </a:r>
          </a:p>
          <a:p>
            <a:pPr marL="514350" indent="-514350">
              <a:buFont typeface="Arial" pitchFamily="34" charset="0"/>
              <a:buAutoNum type="arabicPeriod"/>
            </a:pPr>
            <a:r>
              <a:rPr lang="en-US" dirty="0" smtClean="0"/>
              <a:t>Shift the demand curve to the right</a:t>
            </a:r>
          </a:p>
          <a:p>
            <a:pPr marL="514350" indent="-514350">
              <a:buFont typeface="Arial" pitchFamily="34" charset="0"/>
              <a:buAutoNum type="arabicPeriod"/>
            </a:pPr>
            <a:r>
              <a:rPr lang="en-US" dirty="0" smtClean="0"/>
              <a:t>Shift the supply curve to the right</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304800"/>
            <a:ext cx="6248400" cy="1828800"/>
          </a:xfrm>
        </p:spPr>
        <p:txBody>
          <a:bodyPr>
            <a:normAutofit fontScale="90000"/>
          </a:bodyPr>
          <a:lstStyle/>
          <a:p>
            <a:pPr algn="l"/>
            <a:r>
              <a:rPr lang="en-US" b="1" dirty="0" smtClean="0">
                <a:solidFill>
                  <a:srgbClr val="0070C0"/>
                </a:solidFill>
              </a:rPr>
              <a:t>8. An improvement in production technology will: </a:t>
            </a:r>
            <a:endParaRPr lang="en-US" b="1" dirty="0">
              <a:solidFill>
                <a:srgbClr val="0070C0"/>
              </a:solidFill>
            </a:endParaRPr>
          </a:p>
        </p:txBody>
      </p:sp>
      <p:sp>
        <p:nvSpPr>
          <p:cNvPr id="6" name="CorShape1"/>
          <p:cNvSpPr/>
          <p:nvPr>
            <p:custDataLst>
              <p:tags r:id="rId2"/>
            </p:custDataLst>
          </p:nvPr>
        </p:nvSpPr>
        <p:spPr>
          <a:xfrm rot="10800000">
            <a:off x="172720" y="4413165"/>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590800"/>
            <a:ext cx="8305800" cy="3535363"/>
          </a:xfrm>
        </p:spPr>
        <p:txBody>
          <a:bodyPr>
            <a:normAutofit/>
          </a:bodyPr>
          <a:lstStyle/>
          <a:p>
            <a:pPr marL="514350" indent="-514350">
              <a:buFont typeface="Arial" pitchFamily="34" charset="0"/>
              <a:buAutoNum type="arabicPeriod"/>
            </a:pPr>
            <a:r>
              <a:rPr lang="en-US" dirty="0" smtClean="0"/>
              <a:t>Shift the demand curve to the left</a:t>
            </a:r>
          </a:p>
          <a:p>
            <a:pPr marL="514350" indent="-514350">
              <a:buFont typeface="Arial" pitchFamily="34" charset="0"/>
              <a:buAutoNum type="arabicPeriod"/>
            </a:pPr>
            <a:r>
              <a:rPr lang="en-US" dirty="0" smtClean="0"/>
              <a:t>Shift the supply curve to the left</a:t>
            </a:r>
          </a:p>
          <a:p>
            <a:pPr marL="514350" indent="-514350">
              <a:buFont typeface="Arial" pitchFamily="34" charset="0"/>
              <a:buAutoNum type="arabicPeriod"/>
            </a:pPr>
            <a:r>
              <a:rPr lang="en-US" dirty="0" smtClean="0"/>
              <a:t>Shift the demand curve to the right</a:t>
            </a:r>
          </a:p>
          <a:p>
            <a:pPr marL="514350" indent="-514350">
              <a:buFont typeface="Arial" pitchFamily="34" charset="0"/>
              <a:buAutoNum type="arabicPeriod"/>
            </a:pPr>
            <a:r>
              <a:rPr lang="en-US" dirty="0" smtClean="0"/>
              <a:t>Shift the supply curve to the right</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74638"/>
            <a:ext cx="4572000" cy="2925762"/>
          </a:xfrm>
        </p:spPr>
        <p:txBody>
          <a:bodyPr>
            <a:normAutofit/>
          </a:bodyPr>
          <a:lstStyle/>
          <a:p>
            <a:pPr algn="l"/>
            <a:r>
              <a:rPr lang="en-US" sz="3100" b="1" dirty="0" smtClean="0"/>
              <a:t>9. </a:t>
            </a:r>
            <a:r>
              <a:rPr lang="en-US" sz="3100" b="1" dirty="0"/>
              <a:t>Refer to </a:t>
            </a:r>
            <a:r>
              <a:rPr lang="en-US" sz="3100" b="1" dirty="0" smtClean="0"/>
              <a:t>the table</a:t>
            </a:r>
            <a:r>
              <a:rPr lang="en-US" sz="3100" b="1" dirty="0"/>
              <a:t>. In relation to column </a:t>
            </a:r>
            <a:r>
              <a:rPr lang="en-US" sz="3100" b="1" dirty="0" smtClean="0"/>
              <a:t>(1), </a:t>
            </a:r>
            <a:r>
              <a:rPr lang="en-US" sz="3100" b="1" dirty="0"/>
              <a:t>a change from column </a:t>
            </a:r>
            <a:r>
              <a:rPr lang="en-US" sz="3100" b="1" dirty="0" smtClean="0"/>
              <a:t>(2) </a:t>
            </a:r>
            <a:r>
              <a:rPr lang="en-US" sz="3100" b="1" dirty="0"/>
              <a:t>to column </a:t>
            </a:r>
            <a:r>
              <a:rPr lang="en-US" sz="3100" b="1" dirty="0" smtClean="0"/>
              <a:t>(3) </a:t>
            </a:r>
            <a:r>
              <a:rPr lang="en-US" sz="3100" b="1" dirty="0"/>
              <a:t>would </a:t>
            </a:r>
            <a:r>
              <a:rPr lang="en-US" sz="3100" b="1" dirty="0" smtClean="0"/>
              <a:t>most likely </a:t>
            </a:r>
            <a:r>
              <a:rPr lang="en-US" sz="3100" b="1" dirty="0"/>
              <a:t>be caused by:</a:t>
            </a:r>
            <a:r>
              <a:rPr lang="en-US" dirty="0"/>
              <a:t> </a:t>
            </a:r>
            <a:endParaRPr lang="en-US" b="1" dirty="0"/>
          </a:p>
        </p:txBody>
      </p:sp>
      <p:pic>
        <p:nvPicPr>
          <p:cNvPr id="5" name="Picture 4" descr="changsup.gif"/>
          <p:cNvPicPr>
            <a:picLocks noChangeAspect="1"/>
          </p:cNvPicPr>
          <p:nvPr/>
        </p:nvPicPr>
        <p:blipFill>
          <a:blip r:embed="rId4" cstate="print"/>
          <a:stretch>
            <a:fillRect/>
          </a:stretch>
        </p:blipFill>
        <p:spPr>
          <a:xfrm>
            <a:off x="5638800" y="381000"/>
            <a:ext cx="3200400" cy="3236159"/>
          </a:xfrm>
          <a:prstGeom prst="rect">
            <a:avLst/>
          </a:prstGeom>
        </p:spPr>
      </p:pic>
      <p:sp>
        <p:nvSpPr>
          <p:cNvPr id="3" name="TPAnswers"/>
          <p:cNvSpPr>
            <a:spLocks noGrp="1"/>
          </p:cNvSpPr>
          <p:nvPr>
            <p:ph type="body" idx="1"/>
            <p:custDataLst>
              <p:tags r:id="rId2"/>
            </p:custDataLst>
          </p:nvPr>
        </p:nvSpPr>
        <p:spPr>
          <a:xfrm>
            <a:off x="457200" y="3581400"/>
            <a:ext cx="8458200" cy="2544763"/>
          </a:xfrm>
        </p:spPr>
        <p:txBody>
          <a:bodyPr>
            <a:noAutofit/>
          </a:bodyPr>
          <a:lstStyle/>
          <a:p>
            <a:pPr marL="514350" indent="-514350">
              <a:buFont typeface="Arial" pitchFamily="34" charset="0"/>
              <a:buAutoNum type="arabicPeriod"/>
            </a:pPr>
            <a:r>
              <a:rPr lang="en-US" dirty="0" smtClean="0"/>
              <a:t>Government reducing the tax on the good</a:t>
            </a:r>
          </a:p>
          <a:p>
            <a:pPr marL="514350" indent="-514350">
              <a:buFont typeface="Arial" pitchFamily="34" charset="0"/>
              <a:buAutoNum type="arabicPeriod"/>
            </a:pPr>
            <a:r>
              <a:rPr lang="en-US" dirty="0" smtClean="0"/>
              <a:t>Expectations of higher future prices</a:t>
            </a:r>
          </a:p>
          <a:p>
            <a:pPr marL="514350" indent="-514350">
              <a:buFont typeface="Arial" pitchFamily="34" charset="0"/>
              <a:buAutoNum type="arabicPeriod"/>
            </a:pPr>
            <a:r>
              <a:rPr lang="en-US" dirty="0" smtClean="0"/>
              <a:t>An increase in consumer incomes</a:t>
            </a:r>
          </a:p>
          <a:p>
            <a:pPr marL="514350" indent="-514350">
              <a:buFont typeface="Arial" pitchFamily="34" charset="0"/>
              <a:buAutoNum type="arabicPeriod"/>
            </a:pPr>
            <a:r>
              <a:rPr lang="en-US" dirty="0" smtClean="0"/>
              <a:t>An increase in input prices</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74638"/>
            <a:ext cx="4572000" cy="2925762"/>
          </a:xfrm>
        </p:spPr>
        <p:txBody>
          <a:bodyPr>
            <a:normAutofit/>
          </a:bodyPr>
          <a:lstStyle/>
          <a:p>
            <a:pPr algn="l"/>
            <a:r>
              <a:rPr lang="en-US" sz="3100" b="1" dirty="0" smtClean="0">
                <a:solidFill>
                  <a:srgbClr val="0070C0"/>
                </a:solidFill>
              </a:rPr>
              <a:t>9. </a:t>
            </a:r>
            <a:r>
              <a:rPr lang="en-US" sz="3100" b="1" dirty="0">
                <a:solidFill>
                  <a:srgbClr val="0070C0"/>
                </a:solidFill>
              </a:rPr>
              <a:t>Refer to </a:t>
            </a:r>
            <a:r>
              <a:rPr lang="en-US" sz="3100" b="1" dirty="0" smtClean="0">
                <a:solidFill>
                  <a:srgbClr val="0070C0"/>
                </a:solidFill>
              </a:rPr>
              <a:t>the table</a:t>
            </a:r>
            <a:r>
              <a:rPr lang="en-US" sz="3100" b="1" dirty="0">
                <a:solidFill>
                  <a:srgbClr val="0070C0"/>
                </a:solidFill>
              </a:rPr>
              <a:t>. In relation to column </a:t>
            </a:r>
            <a:r>
              <a:rPr lang="en-US" sz="3100" b="1" dirty="0" smtClean="0">
                <a:solidFill>
                  <a:srgbClr val="0070C0"/>
                </a:solidFill>
              </a:rPr>
              <a:t>(1), </a:t>
            </a:r>
            <a:r>
              <a:rPr lang="en-US" sz="3100" b="1" dirty="0">
                <a:solidFill>
                  <a:srgbClr val="0070C0"/>
                </a:solidFill>
              </a:rPr>
              <a:t>a change from column </a:t>
            </a:r>
            <a:r>
              <a:rPr lang="en-US" sz="3100" b="1" dirty="0" smtClean="0">
                <a:solidFill>
                  <a:srgbClr val="0070C0"/>
                </a:solidFill>
              </a:rPr>
              <a:t>(2) </a:t>
            </a:r>
            <a:r>
              <a:rPr lang="en-US" sz="3100" b="1" dirty="0">
                <a:solidFill>
                  <a:srgbClr val="0070C0"/>
                </a:solidFill>
              </a:rPr>
              <a:t>to column </a:t>
            </a:r>
            <a:r>
              <a:rPr lang="en-US" sz="3100" b="1" dirty="0" smtClean="0">
                <a:solidFill>
                  <a:srgbClr val="0070C0"/>
                </a:solidFill>
              </a:rPr>
              <a:t>(3) </a:t>
            </a:r>
            <a:r>
              <a:rPr lang="en-US" sz="3100" b="1" dirty="0">
                <a:solidFill>
                  <a:srgbClr val="0070C0"/>
                </a:solidFill>
              </a:rPr>
              <a:t>would </a:t>
            </a:r>
            <a:r>
              <a:rPr lang="en-US" sz="3100" b="1" dirty="0" smtClean="0">
                <a:solidFill>
                  <a:srgbClr val="0070C0"/>
                </a:solidFill>
              </a:rPr>
              <a:t>most likely </a:t>
            </a:r>
            <a:r>
              <a:rPr lang="en-US" sz="3100" b="1" dirty="0">
                <a:solidFill>
                  <a:srgbClr val="0070C0"/>
                </a:solidFill>
              </a:rPr>
              <a:t>be caused by:</a:t>
            </a:r>
            <a:r>
              <a:rPr lang="en-US" dirty="0">
                <a:solidFill>
                  <a:srgbClr val="0070C0"/>
                </a:solidFill>
              </a:rPr>
              <a:t> </a:t>
            </a:r>
            <a:endParaRPr lang="en-US" b="1" dirty="0">
              <a:solidFill>
                <a:srgbClr val="0070C0"/>
              </a:solidFill>
            </a:endParaRPr>
          </a:p>
        </p:txBody>
      </p:sp>
      <p:pic>
        <p:nvPicPr>
          <p:cNvPr id="5" name="Picture 4" descr="changsup.gif"/>
          <p:cNvPicPr>
            <a:picLocks noChangeAspect="1"/>
          </p:cNvPicPr>
          <p:nvPr/>
        </p:nvPicPr>
        <p:blipFill>
          <a:blip r:embed="rId5" cstate="print"/>
          <a:stretch>
            <a:fillRect/>
          </a:stretch>
        </p:blipFill>
        <p:spPr>
          <a:xfrm>
            <a:off x="5638800" y="381000"/>
            <a:ext cx="3200400" cy="3236159"/>
          </a:xfrm>
          <a:prstGeom prst="rect">
            <a:avLst/>
          </a:prstGeom>
        </p:spPr>
      </p:pic>
      <p:sp>
        <p:nvSpPr>
          <p:cNvPr id="7" name="CorShape1"/>
          <p:cNvSpPr/>
          <p:nvPr>
            <p:custDataLst>
              <p:tags r:id="rId2"/>
            </p:custDataLst>
          </p:nvPr>
        </p:nvSpPr>
        <p:spPr>
          <a:xfrm rot="10800000">
            <a:off x="172720" y="374565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3581400"/>
            <a:ext cx="8458200" cy="2544763"/>
          </a:xfrm>
        </p:spPr>
        <p:txBody>
          <a:bodyPr>
            <a:noAutofit/>
          </a:bodyPr>
          <a:lstStyle/>
          <a:p>
            <a:pPr marL="514350" indent="-514350">
              <a:buFont typeface="Arial" pitchFamily="34" charset="0"/>
              <a:buAutoNum type="arabicPeriod"/>
            </a:pPr>
            <a:r>
              <a:rPr lang="en-US" dirty="0" smtClean="0"/>
              <a:t>Government reducing the tax on the good</a:t>
            </a:r>
          </a:p>
          <a:p>
            <a:pPr marL="514350" indent="-514350">
              <a:buFont typeface="Arial" pitchFamily="34" charset="0"/>
              <a:buAutoNum type="arabicPeriod"/>
            </a:pPr>
            <a:r>
              <a:rPr lang="en-US" dirty="0" smtClean="0"/>
              <a:t>Expectations of higher future prices</a:t>
            </a:r>
          </a:p>
          <a:p>
            <a:pPr marL="514350" indent="-514350">
              <a:buFont typeface="Arial" pitchFamily="34" charset="0"/>
              <a:buAutoNum type="arabicPeriod"/>
            </a:pPr>
            <a:r>
              <a:rPr lang="en-US" dirty="0" smtClean="0"/>
              <a:t>An increase in consumer incomes</a:t>
            </a:r>
          </a:p>
          <a:p>
            <a:pPr marL="514350" indent="-514350">
              <a:buFont typeface="Arial" pitchFamily="34" charset="0"/>
              <a:buAutoNum type="arabicPeriod"/>
            </a:pPr>
            <a:r>
              <a:rPr lang="en-US" dirty="0" smtClean="0"/>
              <a:t>An increase in input prices</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b="1" dirty="0" smtClean="0">
                <a:solidFill>
                  <a:srgbClr val="0070C0"/>
                </a:solidFill>
              </a:rPr>
              <a:t>3b - Supply</a:t>
            </a:r>
            <a:endParaRPr lang="en-US" dirty="0">
              <a:solidFill>
                <a:srgbClr val="0070C0"/>
              </a:solidFill>
            </a:endParaRPr>
          </a:p>
        </p:txBody>
      </p:sp>
      <p:sp>
        <p:nvSpPr>
          <p:cNvPr id="3" name="Text Placeholder 2"/>
          <p:cNvSpPr>
            <a:spLocks noGrp="1"/>
          </p:cNvSpPr>
          <p:nvPr>
            <p:ph type="body" idx="1"/>
          </p:nvPr>
        </p:nvSpPr>
        <p:spPr>
          <a:xfrm>
            <a:off x="457200" y="685800"/>
            <a:ext cx="8229600" cy="5486400"/>
          </a:xfrm>
        </p:spPr>
        <p:txBody>
          <a:bodyPr>
            <a:normAutofit fontScale="70000" lnSpcReduction="20000"/>
          </a:bodyPr>
          <a:lstStyle/>
          <a:p>
            <a:pPr>
              <a:buNone/>
            </a:pPr>
            <a:r>
              <a:rPr lang="en-US" sz="4300" b="1" dirty="0" smtClean="0"/>
              <a:t>Must Know / Outcomes (1):</a:t>
            </a:r>
            <a:endParaRPr lang="en-US" sz="4300" dirty="0" smtClean="0"/>
          </a:p>
          <a:p>
            <a:r>
              <a:rPr lang="en-US" dirty="0" smtClean="0"/>
              <a:t>define supply (note: it has a DIFFERENT DEFINITION in economics) </a:t>
            </a:r>
          </a:p>
          <a:p>
            <a:r>
              <a:rPr lang="en-US" dirty="0" smtClean="0"/>
              <a:t>be able to correctly draw and label a supply graph </a:t>
            </a:r>
          </a:p>
          <a:p>
            <a:r>
              <a:rPr lang="en-US" dirty="0" smtClean="0"/>
              <a:t>if the price of pizza goes up why does the supply not change? </a:t>
            </a:r>
          </a:p>
          <a:p>
            <a:r>
              <a:rPr lang="en-US" dirty="0" smtClean="0"/>
              <a:t>why do economists employ the ceteris paribus assumption when creating a supply curve? </a:t>
            </a:r>
          </a:p>
          <a:p>
            <a:r>
              <a:rPr lang="en-US" dirty="0" smtClean="0"/>
              <a:t>what is the law of supply? </a:t>
            </a:r>
          </a:p>
          <a:p>
            <a:r>
              <a:rPr lang="en-US" dirty="0" smtClean="0"/>
              <a:t>why is the supply curve upward sloping (two explanations)</a:t>
            </a:r>
          </a:p>
          <a:p>
            <a:r>
              <a:rPr lang="en-US" dirty="0" smtClean="0"/>
              <a:t> list the non-price determinants of supply (</a:t>
            </a:r>
            <a:r>
              <a:rPr lang="en-US" dirty="0" err="1" smtClean="0"/>
              <a:t>Pe</a:t>
            </a:r>
            <a:r>
              <a:rPr lang="en-US" dirty="0" smtClean="0"/>
              <a:t>, </a:t>
            </a:r>
            <a:r>
              <a:rPr lang="en-US" dirty="0" err="1" smtClean="0"/>
              <a:t>Pog</a:t>
            </a:r>
            <a:r>
              <a:rPr lang="en-US" dirty="0" smtClean="0"/>
              <a:t>, Pres, Tech, Taxes, </a:t>
            </a:r>
            <a:r>
              <a:rPr lang="en-US" dirty="0" err="1" smtClean="0"/>
              <a:t>Nprod</a:t>
            </a:r>
            <a:r>
              <a:rPr lang="en-US" dirty="0" smtClean="0"/>
              <a:t>) or (P,P,P,T,T,N) and understand how they affect the supply schedule and curve. This is VERY IMPORTANT. BE ABLE TO DO THIS! See the 3a/3b/3c yellow pages.</a:t>
            </a:r>
          </a:p>
          <a:p>
            <a:r>
              <a:rPr lang="en-US" dirty="0" smtClean="0"/>
              <a:t> explain the difference between the a "change in the quantity supplied" and a "change in supply" </a:t>
            </a:r>
          </a:p>
          <a:p>
            <a:r>
              <a:rPr lang="en-US" dirty="0" smtClean="0"/>
              <a:t>what is an increase in supply and a decrease in supply and show how they affect the supply schedule and the supply curve </a:t>
            </a:r>
          </a:p>
          <a:p>
            <a:r>
              <a:rPr lang="en-US" dirty="0" smtClean="0"/>
              <a:t>what is "market supply"?</a:t>
            </a:r>
            <a:endParaRPr lang="en-US" dirty="0"/>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3" cstate="print"/>
          <a:srcRect/>
          <a:stretch>
            <a:fillRect/>
          </a:stretch>
        </p:blipFill>
        <p:spPr bwMode="auto">
          <a:xfrm>
            <a:off x="685800" y="990600"/>
            <a:ext cx="7955280" cy="44196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0"/>
            <a:ext cx="6858000" cy="1066800"/>
          </a:xfrm>
        </p:spPr>
        <p:txBody>
          <a:bodyPr>
            <a:normAutofit fontScale="90000"/>
          </a:bodyPr>
          <a:lstStyle/>
          <a:p>
            <a:pPr algn="l"/>
            <a:r>
              <a:rPr lang="en-US" b="1" dirty="0" smtClean="0"/>
              <a:t>10. The market supply of a good or service:</a:t>
            </a:r>
            <a:endParaRPr lang="en-US" b="1" dirty="0"/>
          </a:p>
        </p:txBody>
      </p:sp>
      <p:sp>
        <p:nvSpPr>
          <p:cNvPr id="3" name="TPAnswers"/>
          <p:cNvSpPr>
            <a:spLocks noGrp="1"/>
          </p:cNvSpPr>
          <p:nvPr>
            <p:ph type="body" idx="1"/>
            <p:custDataLst>
              <p:tags r:id="rId2"/>
            </p:custDataLst>
          </p:nvPr>
        </p:nvSpPr>
        <p:spPr>
          <a:xfrm>
            <a:off x="457200" y="2209800"/>
            <a:ext cx="8534400" cy="3916363"/>
          </a:xfrm>
        </p:spPr>
        <p:txBody>
          <a:bodyPr>
            <a:normAutofit/>
          </a:bodyPr>
          <a:lstStyle/>
          <a:p>
            <a:pPr marL="514350" indent="-514350">
              <a:buFont typeface="Arial" pitchFamily="34" charset="0"/>
              <a:buAutoNum type="arabicPeriod"/>
            </a:pPr>
            <a:r>
              <a:rPr lang="en-US" dirty="0" smtClean="0"/>
              <a:t>Is the sum of the individual supply curves</a:t>
            </a:r>
          </a:p>
          <a:p>
            <a:pPr marL="514350" indent="-514350">
              <a:buFont typeface="Arial" pitchFamily="34" charset="0"/>
              <a:buAutoNum type="arabicPeriod"/>
            </a:pPr>
            <a:r>
              <a:rPr lang="en-US" dirty="0" smtClean="0"/>
              <a:t>Is determined by all the determinants of individual supply and by the number of producers</a:t>
            </a:r>
          </a:p>
          <a:p>
            <a:pPr marL="514350" indent="-514350">
              <a:buFont typeface="Arial" pitchFamily="34" charset="0"/>
              <a:buAutoNum type="arabicPeriod"/>
            </a:pPr>
            <a:r>
              <a:rPr lang="en-US" dirty="0" smtClean="0"/>
              <a:t>Reflects a direct relationship between price and quantity supplied</a:t>
            </a:r>
          </a:p>
          <a:p>
            <a:pPr marL="514350" indent="-514350">
              <a:buFont typeface="Arial" pitchFamily="34" charset="0"/>
              <a:buAutoNum type="arabicPeriod"/>
            </a:pPr>
            <a:r>
              <a:rPr lang="en-US" dirty="0" smtClean="0"/>
              <a:t>All of the above</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0"/>
            <a:ext cx="6858000" cy="1066800"/>
          </a:xfrm>
        </p:spPr>
        <p:txBody>
          <a:bodyPr>
            <a:normAutofit fontScale="90000"/>
          </a:bodyPr>
          <a:lstStyle/>
          <a:p>
            <a:pPr algn="l"/>
            <a:r>
              <a:rPr lang="en-US" b="1" dirty="0" smtClean="0">
                <a:solidFill>
                  <a:srgbClr val="0070C0"/>
                </a:solidFill>
              </a:rPr>
              <a:t>10. The market supply of a good or service:</a:t>
            </a:r>
            <a:endParaRPr lang="en-US" b="1" dirty="0">
              <a:solidFill>
                <a:srgbClr val="0070C0"/>
              </a:solidFill>
            </a:endParaRPr>
          </a:p>
        </p:txBody>
      </p:sp>
      <p:sp>
        <p:nvSpPr>
          <p:cNvPr id="6" name="CorShape1"/>
          <p:cNvSpPr/>
          <p:nvPr>
            <p:custDataLst>
              <p:tags r:id="rId2"/>
            </p:custDataLst>
          </p:nvPr>
        </p:nvSpPr>
        <p:spPr>
          <a:xfrm rot="10800000">
            <a:off x="203200" y="5570897"/>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209800"/>
            <a:ext cx="8534400" cy="3916363"/>
          </a:xfrm>
        </p:spPr>
        <p:txBody>
          <a:bodyPr>
            <a:normAutofit/>
          </a:bodyPr>
          <a:lstStyle/>
          <a:p>
            <a:pPr marL="514350" indent="-514350">
              <a:buFont typeface="Arial" pitchFamily="34" charset="0"/>
              <a:buAutoNum type="arabicPeriod"/>
            </a:pPr>
            <a:r>
              <a:rPr lang="en-US" dirty="0" smtClean="0"/>
              <a:t>Is the sum of the individual supply curves</a:t>
            </a:r>
          </a:p>
          <a:p>
            <a:pPr marL="514350" indent="-514350">
              <a:buFont typeface="Arial" pitchFamily="34" charset="0"/>
              <a:buAutoNum type="arabicPeriod"/>
            </a:pPr>
            <a:r>
              <a:rPr lang="en-US" dirty="0" smtClean="0"/>
              <a:t>Is determined by all the determinants of individual supply and by the number of producers</a:t>
            </a:r>
          </a:p>
          <a:p>
            <a:pPr marL="514350" indent="-514350">
              <a:buFont typeface="Arial" pitchFamily="34" charset="0"/>
              <a:buAutoNum type="arabicPeriod"/>
            </a:pPr>
            <a:r>
              <a:rPr lang="en-US" dirty="0" smtClean="0"/>
              <a:t>Reflects a direct relationship between price and quantity supplied</a:t>
            </a:r>
          </a:p>
          <a:p>
            <a:pPr marL="514350" indent="-514350">
              <a:buFont typeface="Arial" pitchFamily="34" charset="0"/>
              <a:buAutoNum type="arabicPeriod"/>
            </a:pPr>
            <a:r>
              <a:rPr lang="en-US" dirty="0" smtClean="0"/>
              <a:t>All of the above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Market Supply</a:t>
            </a:r>
            <a:endParaRPr lang="en-US" b="1" dirty="0"/>
          </a:p>
        </p:txBody>
      </p:sp>
      <p:pic>
        <p:nvPicPr>
          <p:cNvPr id="28674" name="Picture 2"/>
          <p:cNvPicPr>
            <a:picLocks noChangeAspect="1" noChangeArrowheads="1"/>
          </p:cNvPicPr>
          <p:nvPr/>
        </p:nvPicPr>
        <p:blipFill>
          <a:blip r:embed="rId3" cstate="print"/>
          <a:srcRect/>
          <a:stretch>
            <a:fillRect/>
          </a:stretch>
        </p:blipFill>
        <p:spPr bwMode="auto">
          <a:xfrm>
            <a:off x="76200" y="1347216"/>
            <a:ext cx="9017237" cy="3072384"/>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b="1" dirty="0" smtClean="0">
                <a:solidFill>
                  <a:srgbClr val="0070C0"/>
                </a:solidFill>
              </a:rPr>
              <a:t>3b - Supply</a:t>
            </a:r>
            <a:endParaRPr lang="en-US" dirty="0">
              <a:solidFill>
                <a:srgbClr val="0070C0"/>
              </a:solidFill>
            </a:endParaRPr>
          </a:p>
        </p:txBody>
      </p:sp>
      <p:sp>
        <p:nvSpPr>
          <p:cNvPr id="3" name="Text Placeholder 2"/>
          <p:cNvSpPr>
            <a:spLocks noGrp="1"/>
          </p:cNvSpPr>
          <p:nvPr>
            <p:ph type="body" idx="1"/>
          </p:nvPr>
        </p:nvSpPr>
        <p:spPr>
          <a:xfrm>
            <a:off x="457200" y="457200"/>
            <a:ext cx="8229600" cy="6248400"/>
          </a:xfrm>
        </p:spPr>
        <p:txBody>
          <a:bodyPr>
            <a:normAutofit fontScale="92500" lnSpcReduction="20000"/>
          </a:bodyPr>
          <a:lstStyle/>
          <a:p>
            <a:pPr>
              <a:buNone/>
            </a:pPr>
            <a:r>
              <a:rPr lang="en-US" b="1" dirty="0" smtClean="0"/>
              <a:t>Must Know / Outcomes (2):</a:t>
            </a:r>
            <a:endParaRPr lang="en-US" dirty="0" smtClean="0"/>
          </a:p>
          <a:p>
            <a:r>
              <a:rPr lang="en-US" dirty="0" smtClean="0"/>
              <a:t>Read the following and answer these questions: </a:t>
            </a:r>
          </a:p>
          <a:p>
            <a:pPr lvl="1"/>
            <a:r>
              <a:rPr lang="en-US" dirty="0" smtClean="0"/>
              <a:t>Which </a:t>
            </a:r>
            <a:r>
              <a:rPr lang="en-US" dirty="0"/>
              <a:t>determinant has changed?</a:t>
            </a:r>
          </a:p>
          <a:p>
            <a:pPr lvl="1"/>
            <a:r>
              <a:rPr lang="en-US" dirty="0"/>
              <a:t>Will it affect S or D of gasoline?</a:t>
            </a:r>
          </a:p>
          <a:p>
            <a:pPr lvl="1"/>
            <a:r>
              <a:rPr lang="en-US" dirty="0"/>
              <a:t>Will the S or D of gasoline increase or decrease? Shift to the right or to the left? "According to the Lundberg Survey, the average price for regular gasoline dropped 3.99 cents over the three weeks up to July 11 to $3.6699 per gallon. . . . Lundberg explained that the average gasoline price continues to decrease because refiners, enjoying the lower crude oil prices in the market, are passing down the savings to the consumers. "</a:t>
            </a:r>
          </a:p>
          <a:p>
            <a:pPr lvl="1"/>
            <a:r>
              <a:rPr lang="en-US" dirty="0"/>
              <a:t>From: </a:t>
            </a:r>
            <a:r>
              <a:rPr lang="en-US" dirty="0">
                <a:hlinkClick r:id="rId3"/>
              </a:rPr>
              <a:t>http://www.techtimes.com/articles/10378/20140714/average-price-of-gasoline-in-u-s-drops-four-cents-now-at-3-67-a-gallon.htm</a:t>
            </a:r>
            <a:endParaRPr lang="en-US" dirty="0"/>
          </a:p>
        </p:txBody>
      </p:sp>
    </p:spTree>
    <p:custDataLst>
      <p:tags r:id="rId1"/>
    </p:custDataLst>
    <p:extLst>
      <p:ext uri="{BB962C8B-B14F-4D97-AF65-F5344CB8AC3E}">
        <p14:creationId xmlns:p14="http://schemas.microsoft.com/office/powerpoint/2010/main" val="145366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smtClean="0">
                <a:solidFill>
                  <a:srgbClr val="0070C0"/>
                </a:solidFill>
              </a:rPr>
              <a:t>3b - Supply</a:t>
            </a:r>
            <a:endParaRPr lang="en-US" dirty="0">
              <a:solidFill>
                <a:srgbClr val="0070C0"/>
              </a:solidFill>
            </a:endParaRPr>
          </a:p>
        </p:txBody>
      </p:sp>
      <p:sp>
        <p:nvSpPr>
          <p:cNvPr id="3" name="Text Placeholder 2"/>
          <p:cNvSpPr>
            <a:spLocks noGrp="1"/>
          </p:cNvSpPr>
          <p:nvPr>
            <p:ph type="body" idx="1"/>
          </p:nvPr>
        </p:nvSpPr>
        <p:spPr>
          <a:xfrm>
            <a:off x="228600" y="762000"/>
            <a:ext cx="8763000" cy="5638800"/>
          </a:xfrm>
        </p:spPr>
        <p:txBody>
          <a:bodyPr>
            <a:normAutofit/>
          </a:bodyPr>
          <a:lstStyle/>
          <a:p>
            <a:pPr>
              <a:buNone/>
            </a:pPr>
            <a:r>
              <a:rPr lang="en-US" b="1" dirty="0" smtClean="0"/>
              <a:t>KEY TERMS: </a:t>
            </a:r>
          </a:p>
          <a:p>
            <a:pPr>
              <a:buNone/>
            </a:pPr>
            <a:r>
              <a:rPr lang="en-US" dirty="0" smtClean="0"/>
              <a:t>    supply, </a:t>
            </a:r>
            <a:br>
              <a:rPr lang="en-US" dirty="0" smtClean="0"/>
            </a:br>
            <a:r>
              <a:rPr lang="en-US" dirty="0" smtClean="0"/>
              <a:t>quantity supplied, </a:t>
            </a:r>
            <a:br>
              <a:rPr lang="en-US" dirty="0" smtClean="0"/>
            </a:br>
            <a:r>
              <a:rPr lang="en-US" dirty="0" smtClean="0"/>
              <a:t>market supply, </a:t>
            </a:r>
            <a:br>
              <a:rPr lang="en-US" dirty="0" smtClean="0"/>
            </a:br>
            <a:r>
              <a:rPr lang="en-US" dirty="0" smtClean="0"/>
              <a:t>law of supply, </a:t>
            </a:r>
            <a:br>
              <a:rPr lang="en-US" dirty="0" smtClean="0"/>
            </a:br>
            <a:r>
              <a:rPr lang="en-US" dirty="0" smtClean="0"/>
              <a:t>change in supply, </a:t>
            </a:r>
            <a:br>
              <a:rPr lang="en-US" dirty="0" smtClean="0"/>
            </a:br>
            <a:r>
              <a:rPr lang="en-US" dirty="0" smtClean="0"/>
              <a:t>change in quantity supplied, </a:t>
            </a:r>
            <a:br>
              <a:rPr lang="en-US" dirty="0" smtClean="0"/>
            </a:br>
            <a:r>
              <a:rPr lang="en-US" dirty="0" smtClean="0"/>
              <a:t>increase in supply, </a:t>
            </a:r>
            <a:br>
              <a:rPr lang="en-US" dirty="0" smtClean="0"/>
            </a:br>
            <a:r>
              <a:rPr lang="en-US" dirty="0" smtClean="0"/>
              <a:t>decrease in supply, </a:t>
            </a:r>
            <a:br>
              <a:rPr lang="en-US" dirty="0" smtClean="0"/>
            </a:br>
            <a:r>
              <a:rPr lang="en-US" dirty="0" smtClean="0"/>
              <a:t>non-price determinants of supply</a:t>
            </a:r>
          </a:p>
        </p:txBody>
      </p:sp>
    </p:spTree>
    <p:custDataLst>
      <p:tags r:id="rId1"/>
    </p:custDataLst>
    <p:extLst>
      <p:ext uri="{BB962C8B-B14F-4D97-AF65-F5344CB8AC3E}">
        <p14:creationId xmlns:p14="http://schemas.microsoft.com/office/powerpoint/2010/main" val="3205867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
            <a:ext cx="8229600" cy="715962"/>
          </a:xfrm>
        </p:spPr>
        <p:txBody>
          <a:bodyPr>
            <a:normAutofit fontScale="90000"/>
          </a:bodyPr>
          <a:lstStyle/>
          <a:p>
            <a:pPr algn="l"/>
            <a:r>
              <a:rPr lang="en-US" b="1" dirty="0" smtClean="0"/>
              <a:t>1. DEFINE -- Supply is:</a:t>
            </a:r>
            <a:endParaRPr lang="en-US" b="1" dirty="0"/>
          </a:p>
        </p:txBody>
      </p:sp>
      <p:sp>
        <p:nvSpPr>
          <p:cNvPr id="3" name="TPAnswers"/>
          <p:cNvSpPr>
            <a:spLocks noGrp="1"/>
          </p:cNvSpPr>
          <p:nvPr>
            <p:ph type="body" idx="1"/>
            <p:custDataLst>
              <p:tags r:id="rId2"/>
            </p:custDataLst>
          </p:nvPr>
        </p:nvSpPr>
        <p:spPr>
          <a:xfrm>
            <a:off x="457200" y="914401"/>
            <a:ext cx="8534400" cy="3657600"/>
          </a:xfrm>
        </p:spPr>
        <p:txBody>
          <a:bodyPr>
            <a:normAutofit/>
          </a:bodyPr>
          <a:lstStyle/>
          <a:p>
            <a:pPr marL="514350" indent="-514350">
              <a:buFont typeface="Arial" pitchFamily="34" charset="0"/>
              <a:buAutoNum type="arabicPeriod"/>
            </a:pPr>
            <a:r>
              <a:rPr lang="en-US" sz="3000" dirty="0" smtClean="0"/>
              <a:t>A mathematical representation of the quantity of a good that a supplier will put on the market</a:t>
            </a:r>
          </a:p>
          <a:p>
            <a:pPr marL="514350" indent="-514350">
              <a:buFont typeface="Arial" pitchFamily="34" charset="0"/>
              <a:buAutoNum type="arabicPeriod"/>
            </a:pPr>
            <a:r>
              <a:rPr lang="en-US" sz="3000" dirty="0" smtClean="0"/>
              <a:t>A schedule showing the amount of a good that consumers are willing to buy at various prices</a:t>
            </a:r>
          </a:p>
          <a:p>
            <a:pPr marL="514350" indent="-514350">
              <a:buFont typeface="Arial" pitchFamily="34" charset="0"/>
              <a:buAutoNum type="arabicPeriod"/>
            </a:pPr>
            <a:r>
              <a:rPr lang="en-US" sz="3000" dirty="0" smtClean="0"/>
              <a:t>A schedule showing the amount of a good that producers are willing to sell at various prices</a:t>
            </a:r>
          </a:p>
          <a:p>
            <a:pPr marL="514350" indent="-514350">
              <a:buFont typeface="Arial" pitchFamily="34" charset="0"/>
              <a:buAutoNum type="arabicPeriod"/>
            </a:pPr>
            <a:r>
              <a:rPr lang="en-US" sz="3000" dirty="0" smtClean="0"/>
              <a:t>The amount of a good that is available for sale</a:t>
            </a:r>
            <a:endParaRPr lang="en-US" sz="3000" dirty="0"/>
          </a:p>
        </p:txBody>
      </p:sp>
      <p:sp>
        <p:nvSpPr>
          <p:cNvPr id="4" name="Text Placeholder 2"/>
          <p:cNvSpPr txBox="1">
            <a:spLocks/>
          </p:cNvSpPr>
          <p:nvPr/>
        </p:nvSpPr>
        <p:spPr>
          <a:xfrm>
            <a:off x="0" y="5029200"/>
            <a:ext cx="3810000" cy="1676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3000" b="1" dirty="0" smtClean="0"/>
              <a:t>For all graphs:</a:t>
            </a:r>
          </a:p>
          <a:p>
            <a:pPr lvl="1"/>
            <a:r>
              <a:rPr lang="en-US" sz="2600" b="1" dirty="0" smtClean="0"/>
              <a:t>Define</a:t>
            </a:r>
          </a:p>
          <a:p>
            <a:pPr lvl="1"/>
            <a:r>
              <a:rPr lang="en-US" sz="2600" b="1" dirty="0" smtClean="0"/>
              <a:t>Draw</a:t>
            </a:r>
          </a:p>
          <a:p>
            <a:pPr lvl="1"/>
            <a:r>
              <a:rPr lang="en-US" sz="2600" b="1" dirty="0" smtClean="0"/>
              <a:t>Describe</a:t>
            </a:r>
            <a:endParaRPr lang="en-US" sz="2600" b="1"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
            <a:ext cx="8229600" cy="838200"/>
          </a:xfrm>
        </p:spPr>
        <p:txBody>
          <a:bodyPr/>
          <a:lstStyle/>
          <a:p>
            <a:pPr algn="l"/>
            <a:r>
              <a:rPr lang="en-US" b="1" dirty="0" smtClean="0">
                <a:solidFill>
                  <a:srgbClr val="0070C0"/>
                </a:solidFill>
              </a:rPr>
              <a:t>1. DEFINE -- Supply is:</a:t>
            </a:r>
            <a:endParaRPr lang="en-US" b="1" dirty="0">
              <a:solidFill>
                <a:srgbClr val="0070C0"/>
              </a:solidFill>
            </a:endParaRPr>
          </a:p>
        </p:txBody>
      </p:sp>
      <p:sp>
        <p:nvSpPr>
          <p:cNvPr id="6" name="CorShape1"/>
          <p:cNvSpPr/>
          <p:nvPr>
            <p:custDataLst>
              <p:tags r:id="rId2"/>
            </p:custDataLst>
          </p:nvPr>
        </p:nvSpPr>
        <p:spPr>
          <a:xfrm rot="10800000">
            <a:off x="76200" y="3048000"/>
            <a:ext cx="711200" cy="711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914401"/>
            <a:ext cx="8686800" cy="3886200"/>
          </a:xfrm>
        </p:spPr>
        <p:txBody>
          <a:bodyPr>
            <a:normAutofit/>
          </a:bodyPr>
          <a:lstStyle/>
          <a:p>
            <a:pPr marL="514350" indent="-514350">
              <a:buFont typeface="Arial" pitchFamily="34" charset="0"/>
              <a:buAutoNum type="arabicPeriod"/>
            </a:pPr>
            <a:r>
              <a:rPr lang="en-US" sz="3000" dirty="0" smtClean="0"/>
              <a:t>A mathematical representation of the quantity of a good that a supplier will put on the market</a:t>
            </a:r>
          </a:p>
          <a:p>
            <a:pPr marL="514350" indent="-514350">
              <a:buFont typeface="Arial" pitchFamily="34" charset="0"/>
              <a:buAutoNum type="arabicPeriod"/>
            </a:pPr>
            <a:r>
              <a:rPr lang="en-US" sz="3000" dirty="0" smtClean="0"/>
              <a:t>A schedule showing the amount of a good that consumers are willing to buy at various prices</a:t>
            </a:r>
          </a:p>
          <a:p>
            <a:pPr marL="514350" indent="-514350">
              <a:buFont typeface="Arial" pitchFamily="34" charset="0"/>
              <a:buAutoNum type="arabicPeriod"/>
            </a:pPr>
            <a:r>
              <a:rPr lang="en-US" sz="3000" dirty="0" smtClean="0"/>
              <a:t>A schedule showing the amount of a good that producers are willing to sell at various prices</a:t>
            </a:r>
          </a:p>
          <a:p>
            <a:pPr marL="514350" indent="-514350">
              <a:buFont typeface="Arial" pitchFamily="34" charset="0"/>
              <a:buAutoNum type="arabicPeriod"/>
            </a:pPr>
            <a:r>
              <a:rPr lang="en-US" sz="3000" dirty="0" smtClean="0"/>
              <a:t>The amount of a good that is available for sale</a:t>
            </a:r>
            <a:endParaRPr lang="en-US" sz="3000" dirty="0"/>
          </a:p>
        </p:txBody>
      </p:sp>
      <p:sp>
        <p:nvSpPr>
          <p:cNvPr id="5" name="Text Placeholder 2"/>
          <p:cNvSpPr txBox="1">
            <a:spLocks/>
          </p:cNvSpPr>
          <p:nvPr/>
        </p:nvSpPr>
        <p:spPr>
          <a:xfrm>
            <a:off x="0" y="5029200"/>
            <a:ext cx="3810000" cy="1676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3000" b="1" dirty="0" smtClean="0"/>
              <a:t>For all graphs:</a:t>
            </a:r>
          </a:p>
          <a:p>
            <a:pPr lvl="1"/>
            <a:r>
              <a:rPr lang="en-US" sz="2600" b="1" dirty="0" smtClean="0"/>
              <a:t>Define</a:t>
            </a:r>
          </a:p>
          <a:p>
            <a:pPr lvl="1"/>
            <a:r>
              <a:rPr lang="en-US" sz="2600" b="1" dirty="0" smtClean="0"/>
              <a:t>Draw</a:t>
            </a:r>
          </a:p>
          <a:p>
            <a:pPr lvl="1"/>
            <a:r>
              <a:rPr lang="en-US" sz="2600" b="1" dirty="0" smtClean="0"/>
              <a:t>Describe</a:t>
            </a:r>
            <a:endParaRPr lang="en-US" sz="2600"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14"/>
            <a:ext cx="8229600" cy="724486"/>
          </a:xfrm>
        </p:spPr>
        <p:txBody>
          <a:bodyPr>
            <a:normAutofit fontScale="90000"/>
          </a:bodyPr>
          <a:lstStyle/>
          <a:p>
            <a:r>
              <a:rPr lang="en-US" b="1" dirty="0" smtClean="0"/>
              <a:t>DRAW – Supply – YP 37</a:t>
            </a:r>
            <a:endParaRPr lang="en-US" b="1" dirty="0"/>
          </a:p>
        </p:txBody>
      </p:sp>
      <p:pic>
        <p:nvPicPr>
          <p:cNvPr id="25603" name="Picture 3"/>
          <p:cNvPicPr>
            <a:picLocks noChangeAspect="1" noChangeArrowheads="1"/>
          </p:cNvPicPr>
          <p:nvPr/>
        </p:nvPicPr>
        <p:blipFill>
          <a:blip r:embed="rId3" cstate="print"/>
          <a:srcRect/>
          <a:stretch>
            <a:fillRect/>
          </a:stretch>
        </p:blipFill>
        <p:spPr bwMode="auto">
          <a:xfrm>
            <a:off x="990600" y="685800"/>
            <a:ext cx="7467600" cy="4599421"/>
          </a:xfrm>
          <a:prstGeom prst="rect">
            <a:avLst/>
          </a:prstGeom>
          <a:noFill/>
          <a:ln w="9525">
            <a:noFill/>
            <a:miter lim="800000"/>
            <a:headEnd/>
            <a:tailEnd/>
          </a:ln>
        </p:spPr>
      </p:pic>
      <p:sp>
        <p:nvSpPr>
          <p:cNvPr id="4" name="Text Placeholder 2"/>
          <p:cNvSpPr>
            <a:spLocks noGrp="1"/>
          </p:cNvSpPr>
          <p:nvPr>
            <p:ph type="body" idx="1"/>
          </p:nvPr>
        </p:nvSpPr>
        <p:spPr>
          <a:xfrm>
            <a:off x="0" y="5062728"/>
            <a:ext cx="3810000" cy="1676400"/>
          </a:xfrm>
        </p:spPr>
        <p:txBody>
          <a:bodyPr>
            <a:normAutofit fontScale="92500" lnSpcReduction="20000"/>
          </a:bodyPr>
          <a:lstStyle/>
          <a:p>
            <a:pPr marL="0" indent="0">
              <a:buNone/>
            </a:pPr>
            <a:r>
              <a:rPr lang="en-US" sz="3000" b="1" dirty="0" smtClean="0"/>
              <a:t>For all graphs:</a:t>
            </a:r>
          </a:p>
          <a:p>
            <a:pPr lvl="1"/>
            <a:r>
              <a:rPr lang="en-US" sz="2600" b="1" dirty="0" smtClean="0"/>
              <a:t>Define</a:t>
            </a:r>
          </a:p>
          <a:p>
            <a:pPr lvl="1"/>
            <a:r>
              <a:rPr lang="en-US" sz="2600" b="1" dirty="0" smtClean="0"/>
              <a:t>Draw</a:t>
            </a:r>
          </a:p>
          <a:p>
            <a:pPr lvl="1"/>
            <a:r>
              <a:rPr lang="en-US" sz="2600" b="1" dirty="0" smtClean="0"/>
              <a:t>Describe</a:t>
            </a:r>
            <a:endParaRPr lang="en-US" sz="2600" b="1" dirty="0"/>
          </a:p>
        </p:txBody>
      </p:sp>
      <p:sp>
        <p:nvSpPr>
          <p:cNvPr id="5" name="TextBox 4"/>
          <p:cNvSpPr txBox="1"/>
          <p:nvPr/>
        </p:nvSpPr>
        <p:spPr>
          <a:xfrm>
            <a:off x="3334512" y="5029200"/>
            <a:ext cx="5459508" cy="1384995"/>
          </a:xfrm>
          <a:prstGeom prst="rect">
            <a:avLst/>
          </a:prstGeom>
          <a:noFill/>
        </p:spPr>
        <p:txBody>
          <a:bodyPr wrap="none" rtlCol="0">
            <a:spAutoFit/>
          </a:bodyPr>
          <a:lstStyle/>
          <a:p>
            <a:r>
              <a:rPr lang="en-US" sz="2800" b="1" dirty="0" smtClean="0"/>
              <a:t>Law of Supply:</a:t>
            </a:r>
          </a:p>
          <a:p>
            <a:r>
              <a:rPr lang="en-US" sz="2800" b="1" dirty="0" smtClean="0"/>
              <a:t>      the </a:t>
            </a:r>
            <a:r>
              <a:rPr lang="en-US" sz="2800" b="1" dirty="0"/>
              <a:t>direct relationship between </a:t>
            </a:r>
            <a:endParaRPr lang="en-US" sz="2800" b="1" dirty="0" smtClean="0"/>
          </a:p>
          <a:p>
            <a:r>
              <a:rPr lang="en-US" sz="2800" b="1" dirty="0" smtClean="0"/>
              <a:t>      price </a:t>
            </a:r>
            <a:r>
              <a:rPr lang="en-US" sz="2800" b="1" dirty="0"/>
              <a:t>and quantity supplied</a:t>
            </a:r>
          </a:p>
        </p:txBody>
      </p:sp>
    </p:spTree>
    <p:custDataLst>
      <p:tags r:id="rId1"/>
    </p:custDataLst>
    <p:extLst>
      <p:ext uri="{BB962C8B-B14F-4D97-AF65-F5344CB8AC3E}">
        <p14:creationId xmlns:p14="http://schemas.microsoft.com/office/powerpoint/2010/main" val="611634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228600"/>
            <a:ext cx="8686800" cy="1066800"/>
          </a:xfrm>
        </p:spPr>
        <p:txBody>
          <a:bodyPr>
            <a:normAutofit fontScale="90000"/>
          </a:bodyPr>
          <a:lstStyle/>
          <a:p>
            <a:pPr algn="l"/>
            <a:r>
              <a:rPr lang="en-US" sz="3600" b="1" dirty="0"/>
              <a:t>2. DESCRIBE -- Why will businesses produce more ONLY if the price increases:</a:t>
            </a:r>
          </a:p>
        </p:txBody>
      </p:sp>
      <p:sp>
        <p:nvSpPr>
          <p:cNvPr id="3" name="TPAnswers"/>
          <p:cNvSpPr>
            <a:spLocks noGrp="1"/>
          </p:cNvSpPr>
          <p:nvPr>
            <p:ph type="body" idx="1"/>
            <p:custDataLst>
              <p:tags r:id="rId2"/>
            </p:custDataLst>
          </p:nvPr>
        </p:nvSpPr>
        <p:spPr>
          <a:xfrm>
            <a:off x="381000" y="1371600"/>
            <a:ext cx="8382000" cy="4419600"/>
          </a:xfrm>
        </p:spPr>
        <p:txBody>
          <a:bodyPr>
            <a:normAutofit/>
          </a:bodyPr>
          <a:lstStyle/>
          <a:p>
            <a:pPr marL="514350" indent="-514350">
              <a:buFont typeface="Arial" pitchFamily="34" charset="0"/>
              <a:buAutoNum type="arabicPeriod"/>
            </a:pPr>
            <a:r>
              <a:rPr lang="en-US" dirty="0" smtClean="0"/>
              <a:t>Producers</a:t>
            </a:r>
            <a:r>
              <a:rPr lang="en-US" dirty="0"/>
              <a:t>’ </a:t>
            </a:r>
            <a:r>
              <a:rPr lang="en-US" dirty="0" smtClean="0"/>
              <a:t>costs of producing that good falls</a:t>
            </a:r>
          </a:p>
          <a:p>
            <a:pPr marL="514350" indent="-514350">
              <a:buFont typeface="Arial" pitchFamily="34" charset="0"/>
              <a:buAutoNum type="arabicPeriod"/>
            </a:pPr>
            <a:r>
              <a:rPr lang="en-US" dirty="0" smtClean="0"/>
              <a:t>Producers’ costs of producing that good increases</a:t>
            </a:r>
          </a:p>
          <a:p>
            <a:pPr marL="514350" indent="-514350">
              <a:buFont typeface="Arial" pitchFamily="34" charset="0"/>
              <a:buAutoNum type="arabicPeriod"/>
            </a:pPr>
            <a:r>
              <a:rPr lang="en-US" dirty="0" smtClean="0"/>
              <a:t>Consumers </a:t>
            </a:r>
            <a:r>
              <a:rPr lang="en-US" dirty="0"/>
              <a:t>demand more so </a:t>
            </a:r>
            <a:r>
              <a:rPr lang="en-US" dirty="0" smtClean="0"/>
              <a:t>producers </a:t>
            </a:r>
            <a:r>
              <a:rPr lang="en-US" dirty="0"/>
              <a:t>must raise the </a:t>
            </a:r>
            <a:r>
              <a:rPr lang="en-US" dirty="0" smtClean="0"/>
              <a:t>price  </a:t>
            </a:r>
          </a:p>
          <a:p>
            <a:pPr marL="514350" indent="-514350">
              <a:buFont typeface="Arial" pitchFamily="34" charset="0"/>
              <a:buAutoNum type="arabicPeriod"/>
            </a:pPr>
            <a:r>
              <a:rPr lang="en-US" dirty="0" smtClean="0"/>
              <a:t>Consumers </a:t>
            </a:r>
            <a:r>
              <a:rPr lang="en-US" dirty="0"/>
              <a:t>demand less so producers must raise the price</a:t>
            </a:r>
          </a:p>
        </p:txBody>
      </p:sp>
      <p:sp>
        <p:nvSpPr>
          <p:cNvPr id="4" name="Text Placeholder 2"/>
          <p:cNvSpPr txBox="1">
            <a:spLocks/>
          </p:cNvSpPr>
          <p:nvPr/>
        </p:nvSpPr>
        <p:spPr>
          <a:xfrm>
            <a:off x="0" y="5163312"/>
            <a:ext cx="3810000" cy="1676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3000" b="1" dirty="0" smtClean="0"/>
              <a:t>For all graphs:</a:t>
            </a:r>
          </a:p>
          <a:p>
            <a:pPr lvl="1"/>
            <a:r>
              <a:rPr lang="en-US" sz="2600" b="1" dirty="0" smtClean="0"/>
              <a:t>Define</a:t>
            </a:r>
          </a:p>
          <a:p>
            <a:pPr lvl="1"/>
            <a:r>
              <a:rPr lang="en-US" sz="2600" b="1" dirty="0" smtClean="0"/>
              <a:t>Draw</a:t>
            </a:r>
          </a:p>
          <a:p>
            <a:pPr lvl="1"/>
            <a:r>
              <a:rPr lang="en-US" sz="2600" b="1" dirty="0" smtClean="0"/>
              <a:t>Describe</a:t>
            </a:r>
            <a:endParaRPr lang="en-US" sz="2600" b="1" dirty="0"/>
          </a:p>
        </p:txBody>
      </p:sp>
      <p:sp>
        <p:nvSpPr>
          <p:cNvPr id="5" name="Text Placeholder 2"/>
          <p:cNvSpPr txBox="1">
            <a:spLocks/>
          </p:cNvSpPr>
          <p:nvPr/>
        </p:nvSpPr>
        <p:spPr>
          <a:xfrm>
            <a:off x="5410200" y="4800600"/>
            <a:ext cx="3352800" cy="19202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b="1" dirty="0" smtClean="0"/>
              <a:t>Law of Supply:</a:t>
            </a:r>
          </a:p>
          <a:p>
            <a:pPr marL="57150" indent="0">
              <a:buNone/>
            </a:pPr>
            <a:r>
              <a:rPr lang="en-US" sz="2400" b="1" dirty="0" smtClean="0"/>
              <a:t>There is a </a:t>
            </a:r>
            <a:r>
              <a:rPr lang="en-US" sz="2400" b="1" u="sng" dirty="0" smtClean="0"/>
              <a:t>direct relationship</a:t>
            </a:r>
            <a:r>
              <a:rPr lang="en-US" sz="2400" b="1" dirty="0" smtClean="0"/>
              <a:t> between price and quantity supplied.</a:t>
            </a:r>
            <a:endParaRPr lang="en-US" sz="2400" b="1"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CORRECTPOINTVALUE" val="10"/>
  <p:tag name="POWERPOINTVERSION" val="14.0"/>
  <p:tag name="EXPANDSHOWBAR" val="True"/>
  <p:tag name="TASKPANEKEY" val="5c7b3ede-b518-4515-bf10-d5a49dc0d46d"/>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1.xml><?xml version="1.0" encoding="utf-8"?>
<p:tagLst xmlns:a="http://schemas.openxmlformats.org/drawingml/2006/main" xmlns:r="http://schemas.openxmlformats.org/officeDocument/2006/relationships" xmlns:p="http://schemas.openxmlformats.org/presentationml/2006/main">
  <p:tag name="ANSWERBULLETS" val="3"/>
  <p:tag name="TEXTLENGTH" val="327"/>
  <p:tag name="FONTSIZE" val="30"/>
  <p:tag name="BULLETTYPE" val="ppBulletArabicPeriod"/>
  <p:tag name="ANSWERTEXT" val="A mathematical representation of the quantity of a good that a supplier will put on the market&#10;A schedule showing the amount of a good that consumers are willing to buy at various prices&#10;A schedule showing the amount of a good that producers are willing to sell at various prices&#10;The amount of a good that is available for sale"/>
  <p:tag name="OLDNUMANSWERS" val="4"/>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SLIDEGUID" val="B478647330BB4A57A7A514841A9F3DED"/>
  <p:tag name="SLIDEID" val="B478647330BB4A57A7A514841A9F3DED"/>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2;2;2;2;2;2;2;2;2;2;2;2;2;1;1;2;2;2;2;2;2;2;2;2;2;"/>
  <p:tag name="CHARTSTRINGSTD" val="2 23 0 0"/>
  <p:tag name="CHARTSTRINGREV" val="0 0 23 2"/>
  <p:tag name="CHARTSTRINGSTDPER" val="0.08 0.92 0 0"/>
  <p:tag name="CHARTSTRINGREVPER" val="0 0 0.92 0.08"/>
  <p:tag name="RESPONSESGATHERED" val="False"/>
  <p:tag name="ANONYMOUSTEMP" val="False"/>
  <p:tag name="CORRECTPOINTVALUE" val="0"/>
  <p:tag name="QUESTIONALIAS" val="2. DESCRIBE -- Why will businesses produce more ONLY if the price increases:"/>
  <p:tag name="ANSWERSALIAS" val="Producers’ costs of producing that good falls|smicln|Producers’ costs of producing that good increases|smicln|Consumers demand more so producers must raise the price  |smicln|Consumers demand less so producers must raise the price"/>
  <p:tag name="VALUES" val="No Value|smicln|No Value|smicln|No Value|smicln|No Value"/>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TEXTLENGTH" val="253"/>
  <p:tag name="FONTSIZE" val="32"/>
  <p:tag name="BULLETTYPE" val="ppBulletArabicPeriod"/>
  <p:tag name="ANSWERTEXT" val="the producer’s opportunity cost of producing that good falls&#10;the producers’ opportunity cost of producing that good increases&#10;consumers demand a larger quantity so producers must supply more&#10;producer’s costs decrease so they produce more a the same cost"/>
  <p:tag name="OLDNUMANSWERS" val="4"/>
</p:tagLst>
</file>

<file path=ppt/tags/tag15.xml><?xml version="1.0" encoding="utf-8"?>
<p:tagLst xmlns:a="http://schemas.openxmlformats.org/drawingml/2006/main" xmlns:r="http://schemas.openxmlformats.org/officeDocument/2006/relationships" xmlns:p="http://schemas.openxmlformats.org/presentationml/2006/main">
  <p:tag name="SLIDEID" val="B478647330BB4A57A7A514841A9F3DED"/>
  <p:tag name="SLIDETYPE" val="Q"/>
  <p:tag name="DEMOGRAPHIC" val="False"/>
  <p:tag name="TEAMASSIGN" val="False"/>
  <p:tag name="SPEEDSCORING" val="False"/>
  <p:tag name="INCORRECTPOINTVALUE" val="0"/>
  <p:tag name="ZEROBASED" val="False"/>
  <p:tag name="DELIMITERS" val="3.1"/>
  <p:tag name="VALUEFORMAT" val="0%"/>
  <p:tag name="RESPONSECOUNT" val="25"/>
  <p:tag name="SLICED" val="False"/>
  <p:tag name="RESPONSES" val="2;2;2;2;2;2;2;2;2;2;2;2;2;1;1;2;2;2;2;2;2;2;2;2;2;"/>
  <p:tag name="CHARTSTRINGSTD" val="2 23 0 0"/>
  <p:tag name="CHARTSTRINGREV" val="0 0 23 2"/>
  <p:tag name="CHARTSTRINGSTDPER" val="0.08 0.92 0 0"/>
  <p:tag name="CHARTSTRINGREVPER" val="0 0 0.92 0.08"/>
  <p:tag name="RESPONSESGATHERED" val="False"/>
  <p:tag name="SLIDEORDER" val="2"/>
  <p:tag name="SLIDEGUID" val="22101172561D4FF7A9A6A29E0ED66607"/>
  <p:tag name="CORRECTPOINTVALUE" val="1"/>
  <p:tag name="QUESTIONALIAS" val="2. DESCRIBE -- Why will businesses produce more ONLY if the price increases:"/>
  <p:tag name="TOTALRESPONSES" val="0"/>
  <p:tag name="ANONYMOUSTEMP" val="False"/>
  <p:tag name="ANSWERSALIAS" val="Producers’ costs of producing that good falls|smicln|Producers’ costs of producing that good increases|smicln|Consumers demand more so producers must raise the price  |smicln|Consumers demand less so producers must raise the price"/>
  <p:tag name="VALUES" val="Incorrect|smicln|Correct|smicln|Incorrect|smicln|Incorrect"/>
</p:tagLst>
</file>

<file path=ppt/tags/tag1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7.xml><?xml version="1.0" encoding="utf-8"?>
<p:tagLst xmlns:a="http://schemas.openxmlformats.org/drawingml/2006/main" xmlns:r="http://schemas.openxmlformats.org/officeDocument/2006/relationships" xmlns:p="http://schemas.openxmlformats.org/presentationml/2006/main">
  <p:tag name="ANSWERBULLETS" val="3"/>
  <p:tag name="TEXTLENGTH" val="189"/>
  <p:tag name="FONTSIZE" val="32"/>
  <p:tag name="BULLETTYPE" val="ppBulletArabicPeriod"/>
  <p:tag name="ANSWERTEXT" val="Producers’ costs of producing falls&#10;Producers’ costs of producing increases&#10;Consumers demand more so producers must raise the price  &#10;Consumers demand less so producers must raise the price"/>
  <p:tag name="OLDNUMANSWERS" val="4"/>
</p:tagLst>
</file>

<file path=ppt/tags/tag18.xml><?xml version="1.0" encoding="utf-8"?>
<p:tagLst xmlns:a="http://schemas.openxmlformats.org/drawingml/2006/main" xmlns:r="http://schemas.openxmlformats.org/officeDocument/2006/relationships" xmlns:p="http://schemas.openxmlformats.org/presentationml/2006/main">
  <p:tag name="SLIDEGUID" val="77960BEFF6054CC68097CEF1EE2601E0"/>
  <p:tag name="SLIDEID" val="77960BEFF6054CC68097CEF1EE2601E0"/>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3. As the price of apples increases, apple growers will:"/>
  <p:tag name="ANSWERSALIAS" val="Decrease the supply of apples|smicln|Increase the supply of apples|smicln|Switch to less expensive methods of production|smicln|Increase the quantity of apples supplied"/>
  <p:tag name="TOTALRESPONSES" val="25"/>
  <p:tag name="RESPONSECOUNT" val="25"/>
  <p:tag name="SLICED" val="False"/>
  <p:tag name="RESPONSES" val="2;4;2;4;4;2;2;4;4;2;4;4;4;4;4;4;4;4;4;4;4;2;2;2;4;"/>
  <p:tag name="CHARTSTRINGSTD" val="0 8 0 17"/>
  <p:tag name="CHARTSTRINGREV" val="17 0 8 0"/>
  <p:tag name="CHARTSTRINGSTDPER" val="0 0.32 0 0.68"/>
  <p:tag name="CHARTSTRINGREVPER" val="0.68 0 0.32 0"/>
  <p:tag name="RESPONSESGATHERED" val="False"/>
  <p:tag name="ANONYMOUSTEMP" val="False"/>
  <p:tag name="CORRECTPOINTVALUE" val="0"/>
  <p:tag name="VALUES" val="Incorrect|smicln|Incorrect|smicln|Incorrect|smicln|Correct"/>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TEXTLENGTH" val="147"/>
  <p:tag name="FONTSIZE" val="32"/>
  <p:tag name="BULLETTYPE" val="ppBulletArabicPeriod"/>
  <p:tag name="ANSWERTEXT" val="Decrease the supply of apples&#10;Increase the supply of apples&#10;Switch to less expensive methods of production&#10;Increase the quantity of apples supplied"/>
  <p:tag name="OLDNUMANSWERS" val="4"/>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2.xml><?xml version="1.0" encoding="utf-8"?>
<p:tagLst xmlns:a="http://schemas.openxmlformats.org/drawingml/2006/main" xmlns:r="http://schemas.openxmlformats.org/officeDocument/2006/relationships" xmlns:p="http://schemas.openxmlformats.org/presentationml/2006/main">
  <p:tag name="SLIDEID" val="77960BEFF6054CC68097CEF1EE2601E0"/>
  <p:tag name="SLIDETYPE" val="Q"/>
  <p:tag name="DEMOGRAPHIC" val="False"/>
  <p:tag name="TEAMASSIGN" val="False"/>
  <p:tag name="SPEEDSCORING" val="False"/>
  <p:tag name="INCORRECTPOINTVALUE" val="0"/>
  <p:tag name="ZEROBASED" val="False"/>
  <p:tag name="DELIMITERS" val="3.1"/>
  <p:tag name="VALUEFORMAT" val="0%"/>
  <p:tag name="QUESTIONALIAS" val="3. As the price of apples increases, apple growers will:"/>
  <p:tag name="ANSWERSALIAS" val="Decrease the supply of apples|smicln|Increase the supply of apples|smicln|Switch to less expensive methods of production|smicln|Increase the quantity of apples supplied"/>
  <p:tag name="TOTALRESPONSES" val="25"/>
  <p:tag name="RESPONSECOUNT" val="25"/>
  <p:tag name="SLICED" val="False"/>
  <p:tag name="RESPONSES" val="2;4;2;4;4;2;2;4;4;2;4;4;4;4;4;4;4;4;4;4;4;2;2;2;4;"/>
  <p:tag name="CHARTSTRINGSTD" val="0 8 0 17"/>
  <p:tag name="CHARTSTRINGREV" val="17 0 8 0"/>
  <p:tag name="CHARTSTRINGSTDPER" val="0 0.32 0 0.68"/>
  <p:tag name="CHARTSTRINGREVPER" val="0.68 0 0.32 0"/>
  <p:tag name="RESPONSESGATHERED" val="False"/>
  <p:tag name="ANONYMOUSTEMP" val="False"/>
  <p:tag name="SLIDEORDER" val="2"/>
  <p:tag name="SLIDEGUID" val="E5D95AED221E4EBA83FB11B6E20EAE7F"/>
  <p:tag name="CORRECTPOINTVALUE" val="1"/>
  <p:tag name="VALUES" val="Incorrect|smicln|Incorrect|smicln|Incorrect|smicln|Correct"/>
</p:tagLst>
</file>

<file path=ppt/tags/tag2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4.xml><?xml version="1.0" encoding="utf-8"?>
<p:tagLst xmlns:a="http://schemas.openxmlformats.org/drawingml/2006/main" xmlns:r="http://schemas.openxmlformats.org/officeDocument/2006/relationships" xmlns:p="http://schemas.openxmlformats.org/presentationml/2006/main">
  <p:tag name="ANSWERBULLETS" val="3"/>
  <p:tag name="TEXTLENGTH" val="147"/>
  <p:tag name="FONTSIZE" val="32"/>
  <p:tag name="BULLETTYPE" val="ppBulletArabicPeriod"/>
  <p:tag name="ANSWERTEXT" val="Decrease the supply of apples&#10;Increase the supply of apples&#10;Switch to less expensive methods of production&#10;Increase the quantity of apples supplied"/>
  <p:tag name="OLDNUMANSWERS" val="4"/>
</p:tagLst>
</file>

<file path=ppt/tags/tag25.xml><?xml version="1.0" encoding="utf-8"?>
<p:tagLst xmlns:a="http://schemas.openxmlformats.org/drawingml/2006/main" xmlns:r="http://schemas.openxmlformats.org/officeDocument/2006/relationships" xmlns:p="http://schemas.openxmlformats.org/presentationml/2006/main">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SLIDEGUID" val="DF06C2ECB57E43739E377368C768C86E"/>
  <p:tag name="SLIDEID" val="DF06C2ECB57E43739E377368C768C86E"/>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4.  Which of the following will not shift the supply curve of product X?"/>
  <p:tag name="ANSWERSALIAS" val="A change in the price of resources used to produce X|smicln|A change in the price of other goods also produced by the makers of X|smicln|A change in the technology used to produce X|smicln|A change in the price of X"/>
  <p:tag name="TOTALRESPONSES" val="25"/>
  <p:tag name="RESPONSECOUNT" val="25"/>
  <p:tag name="SLICED" val="False"/>
  <p:tag name="RESPONSES" val="4;4;4;4;4;4;4;4;4;4;4;4;4;4;4;4;4;4;3;4;4;4;4;4;4;"/>
  <p:tag name="CHARTSTRINGSTD" val="0 0 1 24"/>
  <p:tag name="CHARTSTRINGREV" val="24 1 0 0"/>
  <p:tag name="CHARTSTRINGSTDPER" val="0 0 0.04 0.96"/>
  <p:tag name="CHARTSTRINGREVPER" val="0.96 0.04 0 0"/>
  <p:tag name="RESPONSESGATHERED" val="False"/>
  <p:tag name="ANONYMOUSTEMP" val="False"/>
  <p:tag name="CORRECTPOINTVALUE" val="0"/>
  <p:tag name="VALUES" val="No Value|smicln|No Value|smicln|No Value|smicln|No Valu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194"/>
  <p:tag name="FONTSIZE" val="32"/>
  <p:tag name="BULLETTYPE" val="ppBulletArabicPeriod"/>
  <p:tag name="ANSWERTEXT" val="A change in the price of resources used to produce X&#10;A change in the price of other goods also produced by the makers of X&#10;A change in the technology used to produce X&#10;A change in the price of X"/>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SLIDEID" val="DF06C2ECB57E43739E377368C768C86E"/>
  <p:tag name="SLIDETYPE" val="Q"/>
  <p:tag name="DEMOGRAPHIC" val="False"/>
  <p:tag name="TEAMASSIGN" val="False"/>
  <p:tag name="SPEEDSCORING" val="False"/>
  <p:tag name="INCORRECTPOINTVALUE" val="0"/>
  <p:tag name="ZEROBASED" val="False"/>
  <p:tag name="DELIMITERS" val="3.1"/>
  <p:tag name="VALUEFORMAT" val="0%"/>
  <p:tag name="QUESTIONALIAS" val="4.  Which of the following will not shift the supply curve of product X?"/>
  <p:tag name="ANSWERSALIAS" val="A change in the price of resources used to produce X|smicln|A change in the price of other goods also produced by the makers of X|smicln|A change in the technology used to produce X|smicln|A change in the price of X"/>
  <p:tag name="TOTALRESPONSES" val="25"/>
  <p:tag name="RESPONSECOUNT" val="25"/>
  <p:tag name="SLICED" val="False"/>
  <p:tag name="RESPONSES" val="4;4;4;4;4;4;4;4;4;4;4;4;4;4;4;4;4;4;3;4;4;4;4;4;4;"/>
  <p:tag name="CHARTSTRINGSTD" val="0 0 1 24"/>
  <p:tag name="CHARTSTRINGREV" val="24 1 0 0"/>
  <p:tag name="CHARTSTRINGSTDPER" val="0 0 0.04 0.96"/>
  <p:tag name="CHARTSTRINGREVPER" val="0.96 0.04 0 0"/>
  <p:tag name="RESPONSESGATHERED" val="False"/>
  <p:tag name="ANONYMOUSTEMP" val="False"/>
  <p:tag name="SLIDEORDER" val="2"/>
  <p:tag name="SLIDEGUID" val="C34100C88C594D3DB825ADFDD0FCD727"/>
  <p:tag name="CORRECTPOINTVALUE" val="1"/>
  <p:tag name="VALUES" val="Incorrect|smicln|Incorrect|smicln|Incorrect|smicln|Correct"/>
</p:tagLst>
</file>

<file path=ppt/tags/tag3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194"/>
  <p:tag name="FONTSIZE" val="32"/>
  <p:tag name="BULLETTYPE" val="ppBulletArabicPeriod"/>
  <p:tag name="ANSWERTEXT" val="A change in the price of resources used to produce X&#10;A change in the price of other goods also produced by the makers of X&#10;A change in the technology used to produce X&#10;A change in the price of X"/>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SLIDEGUID" val="5B5D485FFA5A49D9BF8CB10A00102208"/>
  <p:tag name="SLIDEID" val="5B5D485FFA5A49D9BF8CB10A00102208"/>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5. The supply curve of apples will shift to the right if: "/>
  <p:tag name="ANSWERSALIAS" val="Very bad weather afflicts the apple-growing areas of the country|smicln|Apples are rumored to have been treated with cancer-causing insecticides|smicln|The government required that all employees in apple orchards are given more health benefits|smicln|Fruit growers see the price of pears decreasing permanently"/>
  <p:tag name="TOTALRESPONSES" val="24"/>
  <p:tag name="RESPONSECOUNT" val="24"/>
  <p:tag name="SLICED" val="False"/>
  <p:tag name="RESPONSES" val="3;3;3;4;4;3;3;4;4;3;4;4;4;4;4;4;4;4;4;4;-;4;4;4;4;"/>
  <p:tag name="CHARTSTRINGSTD" val="0 0 6 18"/>
  <p:tag name="CHARTSTRINGREV" val="18 6 0 0"/>
  <p:tag name="CHARTSTRINGSTDPER" val="0 0 0.25 0.75"/>
  <p:tag name="CHARTSTRINGREVPER" val="0.75 0.25 0 0"/>
  <p:tag name="RESPONSESGATHERED" val="False"/>
  <p:tag name="ANONYMOUSTEMP" val="False"/>
  <p:tag name="CORRECTPOINTVALUE" val="0"/>
  <p:tag name="VALUES" val="No Value|smicln|No Value|smicln|No Value|smicln|No Value"/>
</p:tagLst>
</file>

<file path=ppt/tags/tag36.xml><?xml version="1.0" encoding="utf-8"?>
<p:tagLst xmlns:a="http://schemas.openxmlformats.org/drawingml/2006/main" xmlns:r="http://schemas.openxmlformats.org/officeDocument/2006/relationships" xmlns:p="http://schemas.openxmlformats.org/presentationml/2006/main">
  <p:tag name="ANSWERBULLETS" val="3"/>
  <p:tag name="TEXTLENGTH" val="289"/>
  <p:tag name="FONTSIZE" val="24"/>
  <p:tag name="BULLETTYPE" val="ppBulletArabicPeriod"/>
  <p:tag name="ANSWERTEXT" val="Very bad weather afflicts the apple-growing areas of the country&#10;Apples are rumored to have been treated with cancer-causing insecticides&#10;The government required that all employees in apple orchards are given more health benefits&#10;Fruit growers see the price of pears decreasing permanently"/>
  <p:tag name="OLDNUMANSWERS" val="4"/>
</p:tagLst>
</file>

<file path=ppt/tags/tag37.xml><?xml version="1.0" encoding="utf-8"?>
<p:tagLst xmlns:a="http://schemas.openxmlformats.org/drawingml/2006/main" xmlns:r="http://schemas.openxmlformats.org/officeDocument/2006/relationships" xmlns:p="http://schemas.openxmlformats.org/presentationml/2006/main">
  <p:tag name="SLIDEID" val="5B5D485FFA5A49D9BF8CB10A00102208"/>
  <p:tag name="SLIDETYPE" val="Q"/>
  <p:tag name="DEMOGRAPHIC" val="False"/>
  <p:tag name="TEAMASSIGN" val="False"/>
  <p:tag name="SPEEDSCORING" val="False"/>
  <p:tag name="INCORRECTPOINTVALUE" val="0"/>
  <p:tag name="ZEROBASED" val="False"/>
  <p:tag name="DELIMITERS" val="3.1"/>
  <p:tag name="VALUEFORMAT" val="0%"/>
  <p:tag name="QUESTIONALIAS" val="5. The supply curve of apples will shift to the right if: "/>
  <p:tag name="ANSWERSALIAS" val="Very bad weather afflicts the apple-growing areas of the country|smicln|Apples are rumored to have been treated with cancer-causing insecticides|smicln|The government required that all employees in apple orchards are given more health benefits|smicln|Fruit growers see the price of pears decreasing permanently"/>
  <p:tag name="TOTALRESPONSES" val="24"/>
  <p:tag name="RESPONSECOUNT" val="24"/>
  <p:tag name="SLICED" val="False"/>
  <p:tag name="RESPONSES" val="3;3;3;4;4;3;3;4;4;3;4;4;4;4;4;4;4;4;4;4;-;4;4;4;4;"/>
  <p:tag name="CHARTSTRINGSTD" val="0 0 6 18"/>
  <p:tag name="CHARTSTRINGREV" val="18 6 0 0"/>
  <p:tag name="CHARTSTRINGSTDPER" val="0 0 0.25 0.75"/>
  <p:tag name="CHARTSTRINGREVPER" val="0.75 0.25 0 0"/>
  <p:tag name="RESPONSESGATHERED" val="False"/>
  <p:tag name="ANONYMOUSTEMP" val="False"/>
  <p:tag name="SLIDEORDER" val="2"/>
  <p:tag name="SLIDEGUID" val="5D5020C7C3E34C5A80742ED78407C65C"/>
  <p:tag name="CORRECTPOINTVALUE" val="1"/>
  <p:tag name="VALUES" val="Incorrect|smicln|Incorrect|smicln|Incorrect|smicln|Correct"/>
</p:tagLst>
</file>

<file path=ppt/tags/tag3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9.xml><?xml version="1.0" encoding="utf-8"?>
<p:tagLst xmlns:a="http://schemas.openxmlformats.org/drawingml/2006/main" xmlns:r="http://schemas.openxmlformats.org/officeDocument/2006/relationships" xmlns:p="http://schemas.openxmlformats.org/presentationml/2006/main">
  <p:tag name="ANSWERBULLETS" val="3"/>
  <p:tag name="TEXTLENGTH" val="289"/>
  <p:tag name="FONTSIZE" val="24"/>
  <p:tag name="BULLETTYPE" val="ppBulletArabicPeriod"/>
  <p:tag name="ANSWERTEXT" val="Very bad weather afflicts the apple-growing areas of the country&#10;Apples are rumored to have been treated with cancer-causing insecticides&#10;The government required that all employees in apple orchards are given more health benefits&#10;Fruit growers see the price of pears decreasing permanently"/>
  <p:tag name="OLDNUMANSWERS" val="4"/>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SLIDEGUID" val="95328A0D8114458D854B856E6CA06664"/>
  <p:tag name="SLIDEID" val="95328A0D8114458D854B856E6CA06664"/>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6. If a pretzel maker hears rumors that pretzel prices will fall at the end of the month, the firm now:"/>
  <p:tag name="ANSWERSALIAS" val="Saves it supply for selling at a future date|smicln|Increases the supply|smicln|Decreases the supply|smicln|Waits to supply pretzels when the market is more stable"/>
  <p:tag name="TOTALRESPONSES" val="25"/>
  <p:tag name="RESPONSECOUNT" val="25"/>
  <p:tag name="SLICED" val="False"/>
  <p:tag name="RESPONSES" val="2;2;2;2;2;2;2;2;2;2;2;2;2;2;2;2;2;2;2;2;3;3;3;3;3;"/>
  <p:tag name="CHARTSTRINGSTD" val="0 20 5 0"/>
  <p:tag name="CHARTSTRINGREV" val="0 5 20 0"/>
  <p:tag name="CHARTSTRINGSTDPER" val="0 0.8 0.2 0"/>
  <p:tag name="CHARTSTRINGREVPER" val="0 0.2 0.8 0"/>
  <p:tag name="RESPONSESGATHERED" val="False"/>
  <p:tag name="ANONYMOUSTEMP" val="False"/>
  <p:tag name="CORRECTPOINTVALUE" val="0"/>
  <p:tag name="VALUES" val="No Value|smicln|No Value|smicln|No Value|smicln|No Value"/>
</p:tagLst>
</file>

<file path=ppt/tags/tag41.xml><?xml version="1.0" encoding="utf-8"?>
<p:tagLst xmlns:a="http://schemas.openxmlformats.org/drawingml/2006/main" xmlns:r="http://schemas.openxmlformats.org/officeDocument/2006/relationships" xmlns:p="http://schemas.openxmlformats.org/presentationml/2006/main">
  <p:tag name="ANSWERBULLETS" val="3"/>
  <p:tag name="TEXTLENGTH" val="142"/>
  <p:tag name="FONTSIZE" val="32"/>
  <p:tag name="BULLETTYPE" val="ppBulletArabicPeriod"/>
  <p:tag name="ANSWERTEXT" val="Saves it supply for selling at a future date&#10;Increases the supply&#10;Decreases the supply&#10;Waits to supply pretzels when the market is more stable"/>
  <p:tag name="OLDNUMANSWERS" val="4"/>
</p:tagLst>
</file>

<file path=ppt/tags/tag42.xml><?xml version="1.0" encoding="utf-8"?>
<p:tagLst xmlns:a="http://schemas.openxmlformats.org/drawingml/2006/main" xmlns:r="http://schemas.openxmlformats.org/officeDocument/2006/relationships" xmlns:p="http://schemas.openxmlformats.org/presentationml/2006/main">
  <p:tag name="SLIDEID" val="95328A0D8114458D854B856E6CA06664"/>
  <p:tag name="SLIDETYPE" val="Q"/>
  <p:tag name="DEMOGRAPHIC" val="False"/>
  <p:tag name="TEAMASSIGN" val="False"/>
  <p:tag name="SPEEDSCORING" val="False"/>
  <p:tag name="INCORRECTPOINTVALUE" val="0"/>
  <p:tag name="ZEROBASED" val="False"/>
  <p:tag name="DELIMITERS" val="3.1"/>
  <p:tag name="VALUEFORMAT" val="0%"/>
  <p:tag name="QUESTIONALIAS" val="6. If a pretzel maker hears rumors that pretzel prices will fall at the end of the month, the firm now:"/>
  <p:tag name="ANSWERSALIAS" val="Saves it supply for selling at a future date|smicln|Increases the supply|smicln|Decreases the supply|smicln|Waits to supply pretzels when the market is more stable"/>
  <p:tag name="TOTALRESPONSES" val="25"/>
  <p:tag name="RESPONSECOUNT" val="25"/>
  <p:tag name="SLICED" val="False"/>
  <p:tag name="RESPONSES" val="2;2;2;2;2;2;2;2;2;2;2;2;2;2;2;2;2;2;2;2;3;3;3;3;3;"/>
  <p:tag name="CHARTSTRINGSTD" val="0 20 5 0"/>
  <p:tag name="CHARTSTRINGREV" val="0 5 20 0"/>
  <p:tag name="CHARTSTRINGSTDPER" val="0 0.8 0.2 0"/>
  <p:tag name="CHARTSTRINGREVPER" val="0 0.2 0.8 0"/>
  <p:tag name="RESPONSESGATHERED" val="False"/>
  <p:tag name="ANONYMOUSTEMP" val="False"/>
  <p:tag name="SLIDEORDER" val="2"/>
  <p:tag name="SLIDEGUID" val="6862D0B3E88F40C49D3D574884EF0300"/>
  <p:tag name="CORRECTPOINTVALUE" val="1"/>
  <p:tag name="VALUES" val="Incorrect|smicln|Correct|smicln|Incorrect|smicln|Incorrect"/>
</p:tagLst>
</file>

<file path=ppt/tags/tag4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TEXTLENGTH" val="142"/>
  <p:tag name="FONTSIZE" val="32"/>
  <p:tag name="BULLETTYPE" val="ppBulletArabicPeriod"/>
  <p:tag name="ANSWERTEXT" val="Saves it supply for selling at a future date&#10;Increases the supply&#10;Decreases the supply&#10;Waits to supply pretzels when the market is more stable"/>
  <p:tag name="OLDNUMANSWERS" val="4"/>
</p:tagLst>
</file>

<file path=ppt/tags/tag45.xml><?xml version="1.0" encoding="utf-8"?>
<p:tagLst xmlns:a="http://schemas.openxmlformats.org/drawingml/2006/main" xmlns:r="http://schemas.openxmlformats.org/officeDocument/2006/relationships" xmlns:p="http://schemas.openxmlformats.org/presentationml/2006/main">
  <p:tag name="SLIDEGUID" val="3D46AD29735C4E898FC08DA04188E179"/>
  <p:tag name="SLIDEID" val="3D46AD29735C4E898FC08DA04188E179"/>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7.  Which of the following will cause a decrease in the market supply for ice cream?"/>
  <p:tag name="ANSWERSALIAS" val="An increase in the price of ice cream|smicln|A decrease in the price of ice cream|smicln|An increase in the price of milk used to make ice cream|smicln|An expectation that the price of ice cream will be lower in the future"/>
  <p:tag name="TOTALRESPONSES" val="25"/>
  <p:tag name="RESPONSECOUNT" val="25"/>
  <p:tag name="SLICED" val="False"/>
  <p:tag name="RESPONSES" val="3;3;3;3;3;3;3;3;3;3;3;3;3;3;3;3;3;3;3;3;3;3;3;3;3;"/>
  <p:tag name="CHARTSTRINGSTD" val="0 0 25 0"/>
  <p:tag name="CHARTSTRINGREV" val="0 25 0 0"/>
  <p:tag name="CHARTSTRINGSTDPER" val="0 0 1 0"/>
  <p:tag name="CHARTSTRINGREVPER" val="0 1 0 0"/>
  <p:tag name="RESPONSESGATHERED" val="False"/>
  <p:tag name="ANONYMOUSTEMP" val="False"/>
  <p:tag name="CORRECTPOINTVALUE" val="0"/>
  <p:tag name="VALUES" val="No Value|smicln|No Value|smicln|No Value|smicln|No Value"/>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201"/>
  <p:tag name="FONTSIZE" val="32"/>
  <p:tag name="BULLETTYPE" val="ppBulletArabicPeriod"/>
  <p:tag name="ANSWERTEXT" val="An increase in the price of ice cream&#10;A decrease in the price of ice cream&#10;An increase in the price of milk used to make ice cream&#10;An expectation that the price of ice cream will be lower in the future"/>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3D46AD29735C4E898FC08DA04188E179"/>
  <p:tag name="SLIDETYPE" val="Q"/>
  <p:tag name="DEMOGRAPHIC" val="False"/>
  <p:tag name="TEAMASSIGN" val="False"/>
  <p:tag name="SPEEDSCORING" val="False"/>
  <p:tag name="INCORRECTPOINTVALUE" val="0"/>
  <p:tag name="ZEROBASED" val="False"/>
  <p:tag name="DELIMITERS" val="3.1"/>
  <p:tag name="VALUEFORMAT" val="0%"/>
  <p:tag name="QUESTIONALIAS" val="7.  Which of the following will cause a decrease in the market supply for ice cream?"/>
  <p:tag name="ANSWERSALIAS" val="An increase in the price of ice cream|smicln|A decrease in the price of ice cream|smicln|An increase in the price of milk used to make ice cream|smicln|An expectation that the price of ice cream will be lower in the future"/>
  <p:tag name="TOTALRESPONSES" val="25"/>
  <p:tag name="RESPONSECOUNT" val="25"/>
  <p:tag name="SLICED" val="False"/>
  <p:tag name="RESPONSES" val="3;3;3;3;3;3;3;3;3;3;3;3;3;3;3;3;3;3;3;3;3;3;3;3;3;"/>
  <p:tag name="CHARTSTRINGSTD" val="0 0 25 0"/>
  <p:tag name="CHARTSTRINGREV" val="0 25 0 0"/>
  <p:tag name="CHARTSTRINGSTDPER" val="0 0 1 0"/>
  <p:tag name="CHARTSTRINGREVPER" val="0 1 0 0"/>
  <p:tag name="RESPONSESGATHERED" val="False"/>
  <p:tag name="ANONYMOUSTEMP" val="False"/>
  <p:tag name="SLIDEORDER" val="2"/>
  <p:tag name="SLIDEGUID" val="EAB232C62EA247AF98EA9EFCC7B62717"/>
  <p:tag name="CORRECTPOINTVALUE" val="1"/>
  <p:tag name="VALUES" val="Incorrect|smicln|Incorrect|smicln|Correct|smicln|Incorrect"/>
</p:tagLst>
</file>

<file path=ppt/tags/tag4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9.xml><?xml version="1.0" encoding="utf-8"?>
<p:tagLst xmlns:a="http://schemas.openxmlformats.org/drawingml/2006/main" xmlns:r="http://schemas.openxmlformats.org/officeDocument/2006/relationships" xmlns:p="http://schemas.openxmlformats.org/presentationml/2006/main">
  <p:tag name="ANSWERBULLETS" val="3"/>
  <p:tag name="TEXTLENGTH" val="201"/>
  <p:tag name="FONTSIZE" val="32"/>
  <p:tag name="BULLETTYPE" val="ppBulletArabicPeriod"/>
  <p:tag name="ANSWERTEXT" val="An increase in the price of ice cream&#10;A decrease in the price of ice cream&#10;An increase in the price of milk used to make ice cream&#10;An expectation that the price of ice cream will be lower in the future"/>
  <p:tag name="OLDNUMANSWERS" val="4"/>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SLIDEGUID" val="A2094D321DF04BB9BA0E3E95B4CBAE65"/>
  <p:tag name="SLIDEID" val="A2094D321DF04BB9BA0E3E95B4CBAE65"/>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8. An improvement in production technology will: "/>
  <p:tag name="ANSWERSALIAS" val="Shift the demand curve to the left|smicln|Shift the supply curve to the left|smicln|Shift the demand curve to the right|smicln|Shift the supply curve to the right"/>
  <p:tag name="TOTALRESPONSES" val="25"/>
  <p:tag name="RESPONSECOUNT" val="25"/>
  <p:tag name="SLICED" val="False"/>
  <p:tag name="RESPONSES" val="4;4;4;4;4;4;4;4;4;4;4;4;4;4;4;4;4;4;4;4;4;4;4;4;4;"/>
  <p:tag name="CHARTSTRINGSTD" val="0 0 0 25"/>
  <p:tag name="CHARTSTRINGREV" val="25 0 0 0"/>
  <p:tag name="CHARTSTRINGSTDPER" val="0 0 0 1"/>
  <p:tag name="CHARTSTRINGREVPER" val="1 0 0 0"/>
  <p:tag name="RESPONSESGATHERED" val="False"/>
  <p:tag name="ANONYMOUSTEMP" val="False"/>
  <p:tag name="CORRECTPOINTVALUE" val="0"/>
  <p:tag name="VALUES" val="No Value|smicln|No Value|smicln|No Value|smicln|No Value"/>
</p:tagLst>
</file>

<file path=ppt/tags/tag51.xml><?xml version="1.0" encoding="utf-8"?>
<p:tagLst xmlns:a="http://schemas.openxmlformats.org/drawingml/2006/main" xmlns:r="http://schemas.openxmlformats.org/officeDocument/2006/relationships" xmlns:p="http://schemas.openxmlformats.org/presentationml/2006/main">
  <p:tag name="ANSWERBULLETS" val="3"/>
  <p:tag name="TEXTLENGTH" val="141"/>
  <p:tag name="FONTSIZE" val="32"/>
  <p:tag name="BULLETTYPE" val="ppBulletArabicPeriod"/>
  <p:tag name="ANSWERTEXT" val="Shift the demand curve to the left&#10;Shift the supply curve to the left&#10;Shift the demand curve to the right&#10;Shift the supply curve to the right"/>
  <p:tag name="OLDNUMANSWERS" val="4"/>
</p:tagLst>
</file>

<file path=ppt/tags/tag52.xml><?xml version="1.0" encoding="utf-8"?>
<p:tagLst xmlns:a="http://schemas.openxmlformats.org/drawingml/2006/main" xmlns:r="http://schemas.openxmlformats.org/officeDocument/2006/relationships" xmlns:p="http://schemas.openxmlformats.org/presentationml/2006/main">
  <p:tag name="SLIDEID" val="A2094D321DF04BB9BA0E3E95B4CBAE65"/>
  <p:tag name="SLIDETYPE" val="Q"/>
  <p:tag name="DEMOGRAPHIC" val="False"/>
  <p:tag name="TEAMASSIGN" val="False"/>
  <p:tag name="SPEEDSCORING" val="False"/>
  <p:tag name="INCORRECTPOINTVALUE" val="0"/>
  <p:tag name="ZEROBASED" val="False"/>
  <p:tag name="DELIMITERS" val="3.1"/>
  <p:tag name="VALUEFORMAT" val="0%"/>
  <p:tag name="QUESTIONALIAS" val="8. An improvement in production technology will: "/>
  <p:tag name="ANSWERSALIAS" val="Shift the demand curve to the left|smicln|Shift the supply curve to the left|smicln|Shift the demand curve to the right|smicln|Shift the supply curve to the right"/>
  <p:tag name="TOTALRESPONSES" val="25"/>
  <p:tag name="RESPONSECOUNT" val="25"/>
  <p:tag name="SLICED" val="False"/>
  <p:tag name="RESPONSES" val="4;4;4;4;4;4;4;4;4;4;4;4;4;4;4;4;4;4;4;4;4;4;4;4;4;"/>
  <p:tag name="CHARTSTRINGSTD" val="0 0 0 25"/>
  <p:tag name="CHARTSTRINGREV" val="25 0 0 0"/>
  <p:tag name="CHARTSTRINGSTDPER" val="0 0 0 1"/>
  <p:tag name="CHARTSTRINGREVPER" val="1 0 0 0"/>
  <p:tag name="RESPONSESGATHERED" val="False"/>
  <p:tag name="ANONYMOUSTEMP" val="False"/>
  <p:tag name="SLIDEORDER" val="2"/>
  <p:tag name="SLIDEGUID" val="579E3C32168440F080B525CB1977A2BF"/>
  <p:tag name="CORRECTPOINTVALUE" val="1"/>
  <p:tag name="VALUES" val="Incorrect|smicln|Incorrect|smicln|Incorrect|smicln|Correct"/>
</p:tagLst>
</file>

<file path=ppt/tags/tag5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4.xml><?xml version="1.0" encoding="utf-8"?>
<p:tagLst xmlns:a="http://schemas.openxmlformats.org/drawingml/2006/main" xmlns:r="http://schemas.openxmlformats.org/officeDocument/2006/relationships" xmlns:p="http://schemas.openxmlformats.org/presentationml/2006/main">
  <p:tag name="ANSWERBULLETS" val="3"/>
  <p:tag name="TEXTLENGTH" val="141"/>
  <p:tag name="FONTSIZE" val="32"/>
  <p:tag name="BULLETTYPE" val="ppBulletArabicPeriod"/>
  <p:tag name="ANSWERTEXT" val="Shift the demand curve to the left&#10;Shift the supply curve to the left&#10;Shift the demand curve to the right&#10;Shift the supply curve to the right"/>
  <p:tag name="OLDNUMANSWERS" val="4"/>
</p:tagLst>
</file>

<file path=ppt/tags/tag55.xml><?xml version="1.0" encoding="utf-8"?>
<p:tagLst xmlns:a="http://schemas.openxmlformats.org/drawingml/2006/main" xmlns:r="http://schemas.openxmlformats.org/officeDocument/2006/relationships" xmlns:p="http://schemas.openxmlformats.org/presentationml/2006/main">
  <p:tag name="SLIDEGUID" val="3852FFDED5F648CE86FA02DED8A61CE9"/>
  <p:tag name="SLIDEID" val="3852FFDED5F648CE86FA02DED8A61CE9"/>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9. Refer to the table. In relation to column (1), a change from column (2) to column (3) would most likely be caused by: "/>
  <p:tag name="ANSWERSALIAS" val="Government reducing the tax on the good|smicln|Expectations of higher future prices|smicln|An increase in consumer incomes|smicln|An increase in input prices"/>
  <p:tag name="TOTALRESPONSES" val="25"/>
  <p:tag name="RESPONSECOUNT" val="25"/>
  <p:tag name="SLICED" val="False"/>
  <p:tag name="RESPONSES" val="1;1;1;1;2;1;1;1;1;1;1;1;1;1;1;1;1;1;1;1;1;1;1;1;1;"/>
  <p:tag name="CHARTSTRINGSTD" val="24 1 0 0"/>
  <p:tag name="CHARTSTRINGREV" val="0 0 1 24"/>
  <p:tag name="CHARTSTRINGSTDPER" val="0.96 0.04 0 0"/>
  <p:tag name="CHARTSTRINGREVPER" val="0 0 0.04 0.96"/>
  <p:tag name="RESPONSESGATHERED" val="False"/>
  <p:tag name="ANONYMOUSTEMP" val="False"/>
  <p:tag name="CORRECTPOINTVALUE" val="0"/>
  <p:tag name="VALUES" val="No Value|smicln|No Value|smicln|No Value|smicln|No Value"/>
</p:tagLst>
</file>

<file path=ppt/tags/tag56.xml><?xml version="1.0" encoding="utf-8"?>
<p:tagLst xmlns:a="http://schemas.openxmlformats.org/drawingml/2006/main" xmlns:r="http://schemas.openxmlformats.org/officeDocument/2006/relationships" xmlns:p="http://schemas.openxmlformats.org/presentationml/2006/main">
  <p:tag name="ANSWERBULLETS" val="3"/>
  <p:tag name="TEXTLENGTH" val="136"/>
  <p:tag name="FONTSIZE" val="32"/>
  <p:tag name="BULLETTYPE" val="ppBulletArabicPeriod"/>
  <p:tag name="ANSWERTEXT" val="Government reducing the tax on the good&#10;Expectations of higher future prices&#10;An increase in consumer incomes&#10;An increase in input prices"/>
  <p:tag name="OLDNUMANSWERS" val="4"/>
</p:tagLst>
</file>

<file path=ppt/tags/tag57.xml><?xml version="1.0" encoding="utf-8"?>
<p:tagLst xmlns:a="http://schemas.openxmlformats.org/drawingml/2006/main" xmlns:r="http://schemas.openxmlformats.org/officeDocument/2006/relationships" xmlns:p="http://schemas.openxmlformats.org/presentationml/2006/main">
  <p:tag name="SLIDEID" val="3852FFDED5F648CE86FA02DED8A61CE9"/>
  <p:tag name="SLIDETYPE" val="Q"/>
  <p:tag name="DEMOGRAPHIC" val="False"/>
  <p:tag name="TEAMASSIGN" val="False"/>
  <p:tag name="SPEEDSCORING" val="False"/>
  <p:tag name="INCORRECTPOINTVALUE" val="0"/>
  <p:tag name="ZEROBASED" val="False"/>
  <p:tag name="DELIMITERS" val="3.1"/>
  <p:tag name="VALUEFORMAT" val="0%"/>
  <p:tag name="QUESTIONALIAS" val="9. Refer to the table. In relation to column (1), a change from column (2) to column (3) would most likely be caused by: "/>
  <p:tag name="ANSWERSALIAS" val="Government reducing the tax on the good|smicln|Expectations of higher future prices|smicln|An increase in consumer incomes|smicln|An increase in input prices"/>
  <p:tag name="TOTALRESPONSES" val="25"/>
  <p:tag name="RESPONSECOUNT" val="25"/>
  <p:tag name="SLICED" val="False"/>
  <p:tag name="RESPONSES" val="1;1;1;1;2;1;1;1;1;1;1;1;1;1;1;1;1;1;1;1;1;1;1;1;1;"/>
  <p:tag name="CHARTSTRINGSTD" val="24 1 0 0"/>
  <p:tag name="CHARTSTRINGREV" val="0 0 1 24"/>
  <p:tag name="CHARTSTRINGSTDPER" val="0.96 0.04 0 0"/>
  <p:tag name="CHARTSTRINGREVPER" val="0 0 0.04 0.96"/>
  <p:tag name="RESPONSESGATHERED" val="False"/>
  <p:tag name="ANONYMOUSTEMP" val="False"/>
  <p:tag name="SLIDEORDER" val="2"/>
  <p:tag name="SLIDEGUID" val="0E8FADF0B9D24C56B56B8523851762F9"/>
  <p:tag name="CORRECTPOINTVALUE" val="1"/>
  <p:tag name="VALUES" val="Correct|smicln|Incorrect|smicln|Incorrect|smicln|Incorrect"/>
</p:tagLst>
</file>

<file path=ppt/tags/tag5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9.xml><?xml version="1.0" encoding="utf-8"?>
<p:tagLst xmlns:a="http://schemas.openxmlformats.org/drawingml/2006/main" xmlns:r="http://schemas.openxmlformats.org/officeDocument/2006/relationships" xmlns:p="http://schemas.openxmlformats.org/presentationml/2006/main">
  <p:tag name="ANSWERBULLETS" val="3"/>
  <p:tag name="TEXTLENGTH" val="136"/>
  <p:tag name="FONTSIZE" val="32"/>
  <p:tag name="BULLETTYPE" val="ppBulletArabicPeriod"/>
  <p:tag name="ANSWERTEXT" val="Government reducing the tax on the good&#10;Expectations of higher future prices&#10;An increase in consumer incomes&#10;An increase in input prices"/>
  <p:tag name="OLDNUMANSWERS" val="4"/>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DELIMITERS" val="3.1"/>
</p:tagLst>
</file>

<file path=ppt/tags/tag61.xml><?xml version="1.0" encoding="utf-8"?>
<p:tagLst xmlns:a="http://schemas.openxmlformats.org/drawingml/2006/main" xmlns:r="http://schemas.openxmlformats.org/officeDocument/2006/relationships" xmlns:p="http://schemas.openxmlformats.org/presentationml/2006/main">
  <p:tag name="SLIDEGUID" val="E14CB90A0F32473287947EB50658B3B3"/>
  <p:tag name="SLIDEID" val="E14CB90A0F32473287947EB50658B3B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10. The market supply of a good or service:"/>
  <p:tag name="ANSWERSALIAS" val="Is the sum of the individual supply curves|smicln|Is determined by all the determinants of individual supply and by the number of producers|smicln|Reflects a direct relationship between price and quantity supplied|smicln|All of the above"/>
  <p:tag name="TOTALRESPONSES" val="25"/>
  <p:tag name="RESPONSECOUNT" val="25"/>
  <p:tag name="SLICED" val="False"/>
  <p:tag name="RESPONSES" val="4;4;4;4;4;4;4;4;4;4;4;4;4;4;4;4;4;4;4;4;4;4;4;4;4;"/>
  <p:tag name="CHARTSTRINGSTD" val="0 0 0 25"/>
  <p:tag name="CHARTSTRINGREV" val="25 0 0 0"/>
  <p:tag name="CHARTSTRINGSTDPER" val="0 0 0 1"/>
  <p:tag name="CHARTSTRINGREVPER" val="1 0 0 0"/>
  <p:tag name="RESPONSESGATHERED" val="False"/>
  <p:tag name="ANONYMOUSTEMP" val="False"/>
  <p:tag name="CORRECTPOINTVALUE" val="0"/>
  <p:tag name="VALUES" val="No Value|smicln|No Value|smicln|No Value|smicln|No Value"/>
</p:tagLst>
</file>

<file path=ppt/tags/tag62.xml><?xml version="1.0" encoding="utf-8"?>
<p:tagLst xmlns:a="http://schemas.openxmlformats.org/drawingml/2006/main" xmlns:r="http://schemas.openxmlformats.org/officeDocument/2006/relationships" xmlns:p="http://schemas.openxmlformats.org/presentationml/2006/main">
  <p:tag name="ANSWERBULLETS" val="3"/>
  <p:tag name="TEXTLENGTH" val="216"/>
  <p:tag name="FONTSIZE" val="32"/>
  <p:tag name="BULLETTYPE" val="ppBulletArabicPeriod"/>
  <p:tag name="ANSWERTEXT" val="Is the sum of the individual supply curves&#10;Is determined by all the determinants of individual supply and by the number of producers&#10;Reflects a direct relationship between price and quantity supplied&#10;All of the above"/>
  <p:tag name="OLDNUMANSWERS" val="4"/>
</p:tagLst>
</file>

<file path=ppt/tags/tag63.xml><?xml version="1.0" encoding="utf-8"?>
<p:tagLst xmlns:a="http://schemas.openxmlformats.org/drawingml/2006/main" xmlns:r="http://schemas.openxmlformats.org/officeDocument/2006/relationships" xmlns:p="http://schemas.openxmlformats.org/presentationml/2006/main">
  <p:tag name="SLIDEID" val="E14CB90A0F32473287947EB50658B3B3"/>
  <p:tag name="SLIDETYPE" val="Q"/>
  <p:tag name="DEMOGRAPHIC" val="False"/>
  <p:tag name="TEAMASSIGN" val="False"/>
  <p:tag name="SPEEDSCORING" val="False"/>
  <p:tag name="INCORRECTPOINTVALUE" val="0"/>
  <p:tag name="ZEROBASED" val="False"/>
  <p:tag name="DELIMITERS" val="3.1"/>
  <p:tag name="VALUEFORMAT" val="0%"/>
  <p:tag name="QUESTIONALIAS" val="10. The market supply of a good or service:"/>
  <p:tag name="ANSWERSALIAS" val="Is the sum of the individual supply curves|smicln|Is determined by all the determinants of individual supply and by the number of producers|smicln|Reflects a direct relationship between price and quantity supplied|smicln|All of the above"/>
  <p:tag name="TOTALRESPONSES" val="25"/>
  <p:tag name="RESPONSECOUNT" val="25"/>
  <p:tag name="SLICED" val="False"/>
  <p:tag name="RESPONSES" val="4;4;4;4;4;4;4;4;4;4;4;4;4;4;4;4;4;4;4;4;4;4;4;4;4;"/>
  <p:tag name="CHARTSTRINGSTD" val="0 0 0 25"/>
  <p:tag name="CHARTSTRINGREV" val="25 0 0 0"/>
  <p:tag name="CHARTSTRINGSTDPER" val="0 0 0 1"/>
  <p:tag name="CHARTSTRINGREVPER" val="1 0 0 0"/>
  <p:tag name="RESPONSESGATHERED" val="False"/>
  <p:tag name="ANONYMOUSTEMP" val="False"/>
  <p:tag name="SLIDEORDER" val="2"/>
  <p:tag name="SLIDEGUID" val="3EFF787710734AC38F693B2F6E28EBC5"/>
  <p:tag name="CORRECTPOINTVALUE" val="1"/>
  <p:tag name="VALUES" val="Incorrect|smicln|Incorrect|smicln|Incorrect|smicln|Correct"/>
</p:tagLst>
</file>

<file path=ppt/tags/tag6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5.xml><?xml version="1.0" encoding="utf-8"?>
<p:tagLst xmlns:a="http://schemas.openxmlformats.org/drawingml/2006/main" xmlns:r="http://schemas.openxmlformats.org/officeDocument/2006/relationships" xmlns:p="http://schemas.openxmlformats.org/presentationml/2006/main">
  <p:tag name="ANSWERBULLETS" val="3"/>
  <p:tag name="TEXTLENGTH" val="216"/>
  <p:tag name="FONTSIZE" val="32"/>
  <p:tag name="BULLETTYPE" val="ppBulletArabicPeriod"/>
  <p:tag name="ANSWERTEXT" val="Is the sum of the individual supply curves&#10;Is determined by all the determinants of individual supply and by the number of producers&#10;Reflects a direct relationship between price and quantity supplied&#10;All of the above"/>
  <p:tag name="OLDNUMANSWERS" val="4"/>
</p:tagLst>
</file>

<file path=ppt/tags/tag6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SLIDEGUID" val="B32A221B7F8F402E81D4DEE04E1B85FD"/>
  <p:tag name="SLIDEID" val="B32A221B7F8F402E81D4DEE04E1B85FD"/>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3;3;3;3;3;3;3;3;3;3;3;3;3;3;3;3;3;3;3;3;3;3;3;3;3;"/>
  <p:tag name="CHARTSTRINGSTD" val="0 0 25 0"/>
  <p:tag name="CHARTSTRINGREV" val="0 25 0 0"/>
  <p:tag name="CHARTSTRINGSTDPER" val="0 0 1 0"/>
  <p:tag name="CHARTSTRINGREVPER" val="0 1 0 0"/>
  <p:tag name="RESPONSESGATHERED" val="False"/>
  <p:tag name="ANONYMOUSTEMP" val="False"/>
  <p:tag name="CORRECTPOINTVALUE" val="0"/>
  <p:tag name="QUESTIONALIAS" val="1. DEFINE -- Supply is:"/>
  <p:tag name="ANSWERSALIAS" val="A mathematical representation of the quantity of a good that a supplier will put on the market|smicln|A schedule showing the amount of a good that consumers are willing to buy at various prices|smicln|A schedule showing the amount of a good that producers are willing to sell at various prices|smicln|The amount of a good that is available for sale"/>
  <p:tag name="VALUES" val="No Value|smicln|No Value|smicln|No Value|smicln|No Value"/>
</p:tagLst>
</file>

<file path=ppt/tags/tag8.xml><?xml version="1.0" encoding="utf-8"?>
<p:tagLst xmlns:a="http://schemas.openxmlformats.org/drawingml/2006/main" xmlns:r="http://schemas.openxmlformats.org/officeDocument/2006/relationships" xmlns:p="http://schemas.openxmlformats.org/presentationml/2006/main">
  <p:tag name="ANSWERBULLETS" val="3"/>
  <p:tag name="TEXTLENGTH" val="327"/>
  <p:tag name="FONTSIZE" val="30"/>
  <p:tag name="BULLETTYPE" val="ppBulletArabicPeriod"/>
  <p:tag name="ANSWERTEXT" val="A mathematical representation of the quantity of a good that a supplier will put on the market&#10;A schedule showing the amount of a good that consumers are willing to buy at various prices&#10;A schedule showing the amount of a good that producers are willing to sell at various prices&#10;The amount of a good that is available for sale"/>
  <p:tag name="OLDNUMANSWERS" val="4"/>
</p:tagLst>
</file>

<file path=ppt/tags/tag9.xml><?xml version="1.0" encoding="utf-8"?>
<p:tagLst xmlns:a="http://schemas.openxmlformats.org/drawingml/2006/main" xmlns:r="http://schemas.openxmlformats.org/officeDocument/2006/relationships" xmlns:p="http://schemas.openxmlformats.org/presentationml/2006/main">
  <p:tag name="SLIDEID" val="B32A221B7F8F402E81D4DEE04E1B85FD"/>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3;3;3;3;3;3;3;3;3;3;3;3;3;3;3;3;3;3;3;3;3;3;3;3;3;"/>
  <p:tag name="CHARTSTRINGSTD" val="0 0 25 0"/>
  <p:tag name="CHARTSTRINGREV" val="0 25 0 0"/>
  <p:tag name="CHARTSTRINGSTDPER" val="0 0 1 0"/>
  <p:tag name="CHARTSTRINGREVPER" val="0 1 0 0"/>
  <p:tag name="RESPONSESGATHERED" val="False"/>
  <p:tag name="ANONYMOUSTEMP" val="False"/>
  <p:tag name="SLIDEORDER" val="2"/>
  <p:tag name="SLIDEGUID" val="7B3B3063139D4117B4669DC1C911FEDF"/>
  <p:tag name="CORRECTPOINTVALUE" val="1"/>
  <p:tag name="QUESTIONALIAS" val="1. DEFINE -- Supply is:"/>
  <p:tag name="ANSWERSALIAS" val="A mathematical representation of the quantity of a good that a supplier will put on the market|smicln|A schedule showing the amount of a good that consumers are willing to buy at various prices|smicln|A schedule showing the amount of a good that producers are willing to sell at various prices|smicln|The amount of a good that is available for sale"/>
  <p:tag name="VALUES" val="Incorrect|smicln|Incorrect|smicln|Correct|smicln|Incorrec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725</TotalTime>
  <Words>1626</Words>
  <Application>Microsoft Office PowerPoint</Application>
  <PresentationFormat>On-screen Show (4:3)</PresentationFormat>
  <Paragraphs>209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3b - Supply</vt:lpstr>
      <vt:lpstr>PowerPoint Presentation</vt:lpstr>
      <vt:lpstr>3b - Supply</vt:lpstr>
      <vt:lpstr>3b - Supply</vt:lpstr>
      <vt:lpstr>3b - Supply</vt:lpstr>
      <vt:lpstr>1. DEFINE -- Supply is:</vt:lpstr>
      <vt:lpstr>1. DEFINE -- Supply is:</vt:lpstr>
      <vt:lpstr>DRAW – Supply – YP 37</vt:lpstr>
      <vt:lpstr>2. DESCRIBE -- Why will businesses produce more ONLY if the price increases:</vt:lpstr>
      <vt:lpstr>2. DESCRIBE -- Why will businesses produce more ONLY if the price increases:</vt:lpstr>
      <vt:lpstr>3. As the price of apples increases, apple growers will:</vt:lpstr>
      <vt:lpstr>3. As the price of apples increases, apple growers will:</vt:lpstr>
      <vt:lpstr>Change in Quantity Supplied</vt:lpstr>
      <vt:lpstr>Change in Quantity Supplied vs. Change in Supply</vt:lpstr>
      <vt:lpstr>Change in Supply – YP 41</vt:lpstr>
      <vt:lpstr>Change in Quantity Supplied vs. Change in Supply  </vt:lpstr>
      <vt:lpstr>4.  Which of the following will not shift the supply curve of product X?</vt:lpstr>
      <vt:lpstr>4.  Which of the following will not shift the supply curve of product X?</vt:lpstr>
      <vt:lpstr>Non-Price Determinants of Supply ( P, P, P, T, T, N )</vt:lpstr>
      <vt:lpstr>5. The supply curve of apples will shift to the right if: </vt:lpstr>
      <vt:lpstr>5. The supply curve of apples will shift to the right if: </vt:lpstr>
      <vt:lpstr>6. If a pretzel maker hears rumors that pretzel prices will fall at the end of the month, the firm now:</vt:lpstr>
      <vt:lpstr>6. If a pretzel maker hears rumors that pretzel prices will fall at the end of the month, the firm now:</vt:lpstr>
      <vt:lpstr>7.  Which of the following will cause a decrease in the market supply for ice cream?</vt:lpstr>
      <vt:lpstr>7.  Which of the following will cause a decrease in the market supply for ice cream?</vt:lpstr>
      <vt:lpstr>8. An improvement in production technology will: </vt:lpstr>
      <vt:lpstr>8. An improvement in production technology will: </vt:lpstr>
      <vt:lpstr>9. Refer to the table. In relation to column (1), a change from column (2) to column (3) would most likely be caused by: </vt:lpstr>
      <vt:lpstr>9. Refer to the table. In relation to column (1), a change from column (2) to column (3) would most likely be caused by: </vt:lpstr>
      <vt:lpstr>PowerPoint Presentation</vt:lpstr>
      <vt:lpstr>10. The market supply of a good or service:</vt:lpstr>
      <vt:lpstr>10. The market supply of a good or service:</vt:lpstr>
      <vt:lpstr>Market Supply</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Mark Healy</cp:lastModifiedBy>
  <cp:revision>84</cp:revision>
  <cp:lastPrinted>2013-03-21T13:51:53Z</cp:lastPrinted>
  <dcterms:created xsi:type="dcterms:W3CDTF">2013-02-03T11:59:23Z</dcterms:created>
  <dcterms:modified xsi:type="dcterms:W3CDTF">2020-02-05T14:42:32Z</dcterms:modified>
</cp:coreProperties>
</file>