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0"/>
  </p:handoutMasterIdLst>
  <p:sldIdLst>
    <p:sldId id="305" r:id="rId2"/>
    <p:sldId id="315" r:id="rId3"/>
    <p:sldId id="316" r:id="rId4"/>
    <p:sldId id="317" r:id="rId5"/>
    <p:sldId id="318" r:id="rId6"/>
    <p:sldId id="319" r:id="rId7"/>
    <p:sldId id="320" r:id="rId8"/>
    <p:sldId id="284" r:id="rId9"/>
    <p:sldId id="306" r:id="rId10"/>
    <p:sldId id="285" r:id="rId11"/>
    <p:sldId id="266" r:id="rId12"/>
    <p:sldId id="286" r:id="rId13"/>
    <p:sldId id="281" r:id="rId14"/>
    <p:sldId id="287" r:id="rId15"/>
    <p:sldId id="309" r:id="rId16"/>
    <p:sldId id="299" r:id="rId17"/>
    <p:sldId id="257" r:id="rId18"/>
    <p:sldId id="288" r:id="rId19"/>
    <p:sldId id="280" r:id="rId20"/>
    <p:sldId id="289" r:id="rId21"/>
    <p:sldId id="307" r:id="rId22"/>
    <p:sldId id="314" r:id="rId23"/>
    <p:sldId id="311" r:id="rId24"/>
    <p:sldId id="312" r:id="rId25"/>
    <p:sldId id="313" r:id="rId26"/>
    <p:sldId id="268" r:id="rId27"/>
    <p:sldId id="290" r:id="rId28"/>
    <p:sldId id="274" r:id="rId29"/>
    <p:sldId id="278" r:id="rId30"/>
    <p:sldId id="310" r:id="rId31"/>
    <p:sldId id="270" r:id="rId32"/>
    <p:sldId id="291" r:id="rId33"/>
    <p:sldId id="301" r:id="rId34"/>
    <p:sldId id="269" r:id="rId35"/>
    <p:sldId id="292" r:id="rId36"/>
    <p:sldId id="303" r:id="rId37"/>
    <p:sldId id="308" r:id="rId38"/>
    <p:sldId id="304" r:id="rId39"/>
    <p:sldId id="259" r:id="rId40"/>
    <p:sldId id="293" r:id="rId41"/>
    <p:sldId id="260" r:id="rId42"/>
    <p:sldId id="294" r:id="rId43"/>
    <p:sldId id="261" r:id="rId44"/>
    <p:sldId id="295" r:id="rId45"/>
    <p:sldId id="263" r:id="rId46"/>
    <p:sldId id="296" r:id="rId47"/>
    <p:sldId id="265" r:id="rId48"/>
    <p:sldId id="297" r:id="rId49"/>
  </p:sldIdLst>
  <p:sldSz cx="9144000" cy="6858000" type="screen4x3"/>
  <p:notesSz cx="7010400" cy="9296400"/>
  <p:custDataLst>
    <p:tags r:id="rId5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675" autoAdjust="0"/>
  </p:normalViewPr>
  <p:slideViewPr>
    <p:cSldViewPr>
      <p:cViewPr varScale="1">
        <p:scale>
          <a:sx n="83" d="100"/>
          <a:sy n="83" d="100"/>
        </p:scale>
        <p:origin x="-75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20EA4FD-ABAC-42AE-A423-69B53B903DC8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5F8B20-95BA-4689-A80A-34A131175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06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2C5E7-0F3E-4583-8BE4-66779F1A7823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8.xml"/><Relationship Id="rId4" Type="http://schemas.openxmlformats.org/officeDocument/2006/relationships/image" Target="../media/image7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9.xml"/><Relationship Id="rId4" Type="http://schemas.openxmlformats.org/officeDocument/2006/relationships/image" Target="../media/image7.gi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0.xml"/><Relationship Id="rId4" Type="http://schemas.openxmlformats.org/officeDocument/2006/relationships/image" Target="../media/image12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4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4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percollege.edu/mhealy/eco212i/lectures/command/econsys.htm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– Demand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217" y="27432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9530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6011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KEY TERMS: 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demand</a:t>
            </a:r>
            <a:r>
              <a:rPr lang="en-US" dirty="0"/>
              <a:t>, quantity demanded, law of demand, market demand, horizontal summation, income effect, substitution effect, </a:t>
            </a:r>
            <a:br>
              <a:rPr lang="en-US" dirty="0"/>
            </a:br>
            <a:r>
              <a:rPr lang="en-US" dirty="0" smtClean="0"/>
              <a:t>diminishing </a:t>
            </a:r>
            <a:r>
              <a:rPr lang="en-US" dirty="0"/>
              <a:t>marginal utility,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change </a:t>
            </a:r>
            <a:r>
              <a:rPr lang="en-US" dirty="0"/>
              <a:t>in demand,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change </a:t>
            </a:r>
            <a:r>
              <a:rPr lang="en-US" dirty="0"/>
              <a:t>in quantity demanded,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increase </a:t>
            </a:r>
            <a:r>
              <a:rPr lang="en-US" dirty="0"/>
              <a:t>in demand, decrease in demand, non-price determinants of demand,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normal </a:t>
            </a:r>
            <a:r>
              <a:rPr lang="en-US" dirty="0"/>
              <a:t>good, inferior good, substitute good, complementary good (complement), independent goods</a:t>
            </a:r>
            <a:endParaRPr lang="en-US" sz="5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873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1. If the price of pizza increases then the demand for pizza will ___________: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54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1. If the price of pizza increases then the demand for pizza will ___________: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274319" y="2572897"/>
            <a:ext cx="548640" cy="54864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087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2. If the price of pizza increases then the  quantity demanded of pizza will ___________: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27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2. If the price of pizza increases then the  quantity demanded of pizza will ___________: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524000"/>
            <a:ext cx="63246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Decrease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Not change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80999" y="2084674"/>
            <a:ext cx="457200" cy="457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253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Demand</a:t>
            </a:r>
            <a:br>
              <a:rPr lang="en-US" dirty="0" smtClean="0"/>
            </a:br>
            <a:r>
              <a:rPr lang="en-US" dirty="0" smtClean="0"/>
              <a:t>YP #37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28600"/>
            <a:ext cx="3810000" cy="655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DRAW:</a:t>
            </a:r>
          </a:p>
          <a:p>
            <a:pPr marL="0" indent="0">
              <a:buNone/>
            </a:pPr>
            <a:r>
              <a:rPr lang="en-US" dirty="0" smtClean="0"/>
              <a:t>“Demand” is a SCHEDULE which shows the various quantities that a consumer is willing and able to buy at various prices in a given time period, </a:t>
            </a:r>
            <a:r>
              <a:rPr lang="en-US" i="1" dirty="0" smtClean="0"/>
              <a:t>ceteris paribus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3000" b="1" dirty="0"/>
              <a:t>For all graphs:</a:t>
            </a:r>
          </a:p>
          <a:p>
            <a:pPr lvl="1"/>
            <a:r>
              <a:rPr lang="en-US" sz="2600" b="1" dirty="0"/>
              <a:t>Define</a:t>
            </a:r>
          </a:p>
          <a:p>
            <a:pPr lvl="1"/>
            <a:r>
              <a:rPr lang="en-US" sz="2600" b="1" dirty="0"/>
              <a:t>Draw</a:t>
            </a:r>
          </a:p>
          <a:p>
            <a:pPr lvl="1"/>
            <a:r>
              <a:rPr lang="en-US" sz="2600" b="1" dirty="0"/>
              <a:t>Describe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600200"/>
            <a:ext cx="5276924" cy="2895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83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48768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300" b="1" dirty="0" smtClean="0"/>
              <a:t>For ALL Graphs: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16226"/>
            <a:ext cx="3429000" cy="3048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Define</a:t>
            </a:r>
          </a:p>
          <a:p>
            <a:r>
              <a:rPr lang="en-US" sz="4400" b="1" dirty="0" smtClean="0"/>
              <a:t>Draw</a:t>
            </a:r>
          </a:p>
          <a:p>
            <a:r>
              <a:rPr lang="en-US" sz="4400" b="1" u="sng" dirty="0" smtClean="0"/>
              <a:t>Describe</a:t>
            </a:r>
            <a:br>
              <a:rPr lang="en-US" sz="4400" b="1" u="sng" dirty="0" smtClean="0"/>
            </a:br>
            <a:r>
              <a:rPr lang="en-US" sz="4400" b="1" u="sng" dirty="0" smtClean="0"/>
              <a:t>the Shape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974" y="609600"/>
            <a:ext cx="5276924" cy="2895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" y="3810000"/>
            <a:ext cx="88516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demand curve downward sloping because:</a:t>
            </a:r>
          </a:p>
          <a:p>
            <a:r>
              <a:rPr lang="en-US" sz="3200" dirty="0" smtClean="0"/>
              <a:t>  1. Law of Diminishing Marginal Utility</a:t>
            </a:r>
          </a:p>
          <a:p>
            <a:r>
              <a:rPr lang="en-US" sz="3200" dirty="0" smtClean="0"/>
              <a:t>  2. Income effect</a:t>
            </a:r>
          </a:p>
          <a:p>
            <a:r>
              <a:rPr lang="en-US" sz="3200" dirty="0" smtClean="0"/>
              <a:t>  3. Substitution Effect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262890" y="5980176"/>
            <a:ext cx="8728710" cy="701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/>
              <a:t>Law of Demand:</a:t>
            </a:r>
          </a:p>
          <a:p>
            <a:pPr marL="57150" indent="0">
              <a:buNone/>
            </a:pPr>
            <a:r>
              <a:rPr lang="en-US" sz="2800" b="1" dirty="0" smtClean="0"/>
              <a:t>There is an inverse relationship between price and quantity demanded.</a:t>
            </a:r>
            <a:endParaRPr lang="en-US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5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3. The income and substitution effects explain: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762000"/>
            <a:ext cx="6172200" cy="4373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i="1" dirty="0" smtClean="0"/>
              <a:t>ceteris paribus </a:t>
            </a:r>
            <a:r>
              <a:rPr lang="en-US" dirty="0" smtClean="0"/>
              <a:t>assumption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downward sloping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Movements along a given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Shifts in the demand 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349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3. The income and substitution effects explain: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762000"/>
            <a:ext cx="6172200" cy="4373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i="1" dirty="0" smtClean="0"/>
              <a:t>ceteris paribus </a:t>
            </a:r>
            <a:r>
              <a:rPr lang="en-US" dirty="0" smtClean="0"/>
              <a:t>assumption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downward sloping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Movements along a given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Shifts in the demand curve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-7398" y="137160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716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91281" y="152400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4. Graphically, the </a:t>
            </a:r>
            <a:r>
              <a:rPr lang="en-US" sz="3200" b="1" u="sng" dirty="0" smtClean="0"/>
              <a:t>market</a:t>
            </a:r>
            <a:r>
              <a:rPr lang="en-US" sz="3200" b="1" dirty="0" smtClean="0"/>
              <a:t> demand is: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13360" y="823118"/>
            <a:ext cx="6781800" cy="4906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Steeper than any individual demand curve that is part of it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Greater than the sum of the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horizontal sum of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vertical sum of individual demand curves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1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97" y="914400"/>
            <a:ext cx="8839200" cy="3352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TOPICS</a:t>
            </a:r>
          </a:p>
          <a:p>
            <a:r>
              <a:rPr lang="en-US" dirty="0" smtClean="0"/>
              <a:t>Definition </a:t>
            </a:r>
            <a:r>
              <a:rPr lang="en-US" dirty="0"/>
              <a:t>of </a:t>
            </a:r>
            <a:r>
              <a:rPr lang="en-US" dirty="0" smtClean="0"/>
              <a:t>Demand</a:t>
            </a:r>
            <a:endParaRPr lang="en-US" dirty="0"/>
          </a:p>
          <a:p>
            <a:r>
              <a:rPr lang="en-US" dirty="0"/>
              <a:t>Changes in Demand vs. Changes in Quantity Demanded</a:t>
            </a:r>
          </a:p>
          <a:p>
            <a:r>
              <a:rPr lang="en-US" dirty="0"/>
              <a:t>Non-price determinants of demand and </a:t>
            </a:r>
            <a:r>
              <a:rPr lang="en-US" dirty="0" smtClean="0"/>
              <a:t>their effect on the </a:t>
            </a:r>
            <a:r>
              <a:rPr lang="en-US" dirty="0"/>
              <a:t>demand </a:t>
            </a:r>
            <a:r>
              <a:rPr lang="en-US" dirty="0" smtClean="0"/>
              <a:t>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71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91281" y="152400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4. Graphically, the </a:t>
            </a:r>
            <a:r>
              <a:rPr lang="en-US" sz="3200" b="1" u="sng" dirty="0" smtClean="0">
                <a:solidFill>
                  <a:srgbClr val="0070C0"/>
                </a:solidFill>
              </a:rPr>
              <a:t>market</a:t>
            </a:r>
            <a:r>
              <a:rPr lang="en-US" sz="3200" b="1" dirty="0" smtClean="0">
                <a:solidFill>
                  <a:srgbClr val="0070C0"/>
                </a:solidFill>
              </a:rPr>
              <a:t> demand is: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30332" y="2717800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13360" y="823118"/>
            <a:ext cx="6781800" cy="4906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Steeper than any individual demand curve that is part of it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Greater than the sum of the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horizontal sum of individual demand curves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vertical sum of individual demand curves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223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mcconnell19e\Microeconomics\Digital Image Library\Chap003\mcc11447_03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" y="990600"/>
            <a:ext cx="8741743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45623" y="179457"/>
            <a:ext cx="84723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Market Demand: Horizontal Summation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22432" y="3322983"/>
            <a:ext cx="8586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   Three individual Demand Curves             Market Demand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37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1" y="179457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Change in Demand </a:t>
            </a:r>
          </a:p>
          <a:p>
            <a:pPr algn="ctr"/>
            <a:r>
              <a:rPr lang="en-US" sz="4000" dirty="0" smtClean="0"/>
              <a:t>or </a:t>
            </a:r>
          </a:p>
          <a:p>
            <a:pPr algn="ctr"/>
            <a:r>
              <a:rPr lang="en-US" sz="4000" dirty="0" smtClean="0"/>
              <a:t>Change in Quantity Demanded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819400"/>
            <a:ext cx="89154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the price of pizza increases then what happens to the demand for pizza?                       Answer: NOTHING</a:t>
            </a:r>
          </a:p>
          <a:p>
            <a:endParaRPr lang="en-US" sz="2800" dirty="0"/>
          </a:p>
          <a:p>
            <a:r>
              <a:rPr lang="en-US" sz="2800" dirty="0" smtClean="0"/>
              <a:t>If the price up pizza increases then what happens to the</a:t>
            </a:r>
          </a:p>
          <a:p>
            <a:r>
              <a:rPr lang="en-US" sz="2800" dirty="0" smtClean="0"/>
              <a:t>Quantity  Demanded of pizza?  Answer: </a:t>
            </a:r>
            <a:r>
              <a:rPr lang="en-US" sz="2800" dirty="0" smtClean="0"/>
              <a:t>DECREASES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What is the difference between a  CHANGE IN DEMAND and a CHANGE IN QUANTITY DEMANDED?</a:t>
            </a:r>
          </a:p>
          <a:p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2362200"/>
            <a:ext cx="815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7958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Increase in Demand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19200"/>
            <a:ext cx="8734136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19800"/>
            <a:ext cx="9067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CHANGE IN DEMAND: the demand schedule and curve changes</a:t>
            </a:r>
            <a:endParaRPr lang="en-US" sz="2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59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Decrease in Demand</a:t>
            </a:r>
            <a:endParaRPr lang="en-US" b="1" dirty="0"/>
          </a:p>
        </p:txBody>
      </p:sp>
      <p:pic>
        <p:nvPicPr>
          <p:cNvPr id="45058" name="Picture 2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066800"/>
            <a:ext cx="795115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6019800"/>
            <a:ext cx="9067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CHANGE IN DEMAND: the demand schedule and curve changes</a:t>
            </a:r>
            <a:endParaRPr lang="en-US" sz="2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487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07" y="76200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 is Demand</a:t>
            </a:r>
            <a:br>
              <a:rPr lang="en-US" b="1" dirty="0" smtClean="0"/>
            </a:br>
            <a:r>
              <a:rPr lang="en-US" b="1" dirty="0" smtClean="0"/>
              <a:t>vs.</a:t>
            </a:r>
            <a:br>
              <a:rPr lang="en-US" b="1" dirty="0" smtClean="0"/>
            </a:br>
            <a:r>
              <a:rPr lang="en-US" b="1" dirty="0" smtClean="0"/>
              <a:t>Change in Quantity Demanded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609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u="sng" dirty="0" smtClean="0"/>
              <a:t>Change in Demand</a:t>
            </a:r>
            <a:r>
              <a:rPr lang="en-US" dirty="0" smtClean="0"/>
              <a:t>                   </a:t>
            </a:r>
            <a:r>
              <a:rPr lang="en-US" u="sng" dirty="0" smtClean="0"/>
              <a:t>Change in Quantity Demanded</a:t>
            </a:r>
            <a:endParaRPr lang="en-US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567587"/>
            <a:ext cx="3746699" cy="2080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1512" y="4667204"/>
            <a:ext cx="4125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See Yellow Page 38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72349"/>
            <a:ext cx="4343400" cy="19325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830659"/>
            <a:ext cx="906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CHANGE IN DEMAND: the demand schedule and curve changes</a:t>
            </a:r>
          </a:p>
          <a:p>
            <a:r>
              <a:rPr lang="en-US" sz="2700" dirty="0" smtClean="0"/>
              <a:t>CHANGE IN QUANTITY DEMANDED: move along the same curve</a:t>
            </a:r>
            <a:endParaRPr lang="en-US" sz="2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537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5. When an economist says that the demand for a product has increased, this means that: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371601"/>
            <a:ext cx="8534400" cy="3429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Consumers are now willing to purchase more of this product at each possible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product has become particularly scarce for some reason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Product price has fallen and as a consequence consumers are buying a larger quantity of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demand curve has shifted to the left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30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5. When an economist says that the demand for a product has increased, this means that: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371601"/>
            <a:ext cx="8534400" cy="3429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Consumers are now willing to purchase more of this product at each possible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product has become particularly scarce for some reason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Product price has fallen and as a consequence consumers are buying a larger quantity of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 demand curve has shifted to the left</a:t>
            </a:r>
            <a:endParaRPr lang="en-US" sz="28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76200" y="1349587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25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Increase in Demand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3000"/>
            <a:ext cx="8734136" cy="3886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Decrease in Demand</a:t>
            </a:r>
            <a:endParaRPr lang="en-US" b="1" dirty="0"/>
          </a:p>
        </p:txBody>
      </p:sp>
      <p:pic>
        <p:nvPicPr>
          <p:cNvPr id="45058" name="Picture 2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066800"/>
            <a:ext cx="795115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0"/>
            <a:ext cx="8304068" cy="5262979"/>
          </a:xfrm>
          <a:prstGeom prst="rect">
            <a:avLst/>
          </a:prstGeom>
          <a:noFill/>
          <a:ln w="57150"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After Lessons 3a, 3b,and 3c, we will be able to </a:t>
            </a:r>
          </a:p>
          <a:p>
            <a:r>
              <a:rPr lang="en-US" sz="3200" dirty="0" smtClean="0"/>
              <a:t>use the Demand and Supply model to show that </a:t>
            </a:r>
          </a:p>
          <a:p>
            <a:r>
              <a:rPr lang="en-US" sz="3200" dirty="0" smtClean="0"/>
              <a:t>competitive markets (Capitalism – Lesson 2a) </a:t>
            </a:r>
          </a:p>
          <a:p>
            <a:r>
              <a:rPr lang="en-US" sz="3200" dirty="0" smtClean="0"/>
              <a:t>are efficient.</a:t>
            </a:r>
          </a:p>
          <a:p>
            <a:r>
              <a:rPr lang="en-US" sz="1200" dirty="0" smtClean="0"/>
              <a:t>   </a:t>
            </a:r>
            <a:endParaRPr lang="en-US" sz="1200" dirty="0"/>
          </a:p>
          <a:p>
            <a:pPr algn="ctr"/>
            <a:r>
              <a:rPr lang="en-US" sz="4400" b="1" dirty="0" smtClean="0"/>
              <a:t>Capitalism = Efficiency</a:t>
            </a:r>
          </a:p>
          <a:p>
            <a:r>
              <a:rPr lang="en-US" sz="1200" dirty="0" smtClean="0"/>
              <a:t>  </a:t>
            </a:r>
          </a:p>
          <a:p>
            <a:r>
              <a:rPr lang="en-US" sz="3200" dirty="0" smtClean="0"/>
              <a:t>In Lessons 5a and 5b we will look some </a:t>
            </a:r>
          </a:p>
          <a:p>
            <a:r>
              <a:rPr lang="en-US" sz="3200" dirty="0" smtClean="0"/>
              <a:t>exceptions to this general rule. There are some </a:t>
            </a:r>
          </a:p>
          <a:p>
            <a:r>
              <a:rPr lang="en-US" sz="3200" dirty="0" smtClean="0"/>
              <a:t>times when markets are inefficient.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</a:p>
          <a:p>
            <a:r>
              <a:rPr lang="en-US" sz="3200" dirty="0"/>
              <a:t>In Lesson 2a we looked at WHAT IS </a:t>
            </a:r>
            <a:r>
              <a:rPr lang="en-US" sz="3200" dirty="0" smtClean="0"/>
              <a:t>CAPITALISM?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34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Non-Price Determinants of Demand </a:t>
            </a:r>
            <a:r>
              <a:rPr lang="en-US" dirty="0" smtClean="0"/>
              <a:t>(YP #40)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539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err="1" smtClean="0"/>
              <a:t>Pe</a:t>
            </a:r>
            <a:r>
              <a:rPr lang="en-US" b="1" dirty="0" smtClean="0"/>
              <a:t> -- expected price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Pog</a:t>
            </a:r>
            <a:r>
              <a:rPr lang="en-US" b="1" dirty="0" smtClean="0"/>
              <a:t> -- price of other goods</a:t>
            </a:r>
            <a:endParaRPr lang="en-US" dirty="0" smtClean="0"/>
          </a:p>
          <a:p>
            <a:pPr marL="971550" lvl="1" indent="-514350">
              <a:buAutoNum type="arabicParenR"/>
            </a:pPr>
            <a:r>
              <a:rPr lang="en-US" b="1" dirty="0" smtClean="0"/>
              <a:t>substitute goods</a:t>
            </a:r>
          </a:p>
          <a:p>
            <a:pPr marL="971550" lvl="1" indent="-514350">
              <a:buAutoNum type="arabicParenR"/>
            </a:pPr>
            <a:r>
              <a:rPr lang="en-US" b="1" dirty="0" smtClean="0"/>
              <a:t>complementary goods</a:t>
            </a:r>
          </a:p>
          <a:p>
            <a:pPr marL="971550" lvl="1" indent="-514350">
              <a:buAutoNum type="arabicParenR"/>
            </a:pPr>
            <a:r>
              <a:rPr lang="en-US" b="1" dirty="0" smtClean="0"/>
              <a:t>independent goods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I -- income</a:t>
            </a:r>
            <a:endParaRPr lang="en-US" dirty="0" smtClean="0"/>
          </a:p>
          <a:p>
            <a:pPr marL="914400" lvl="1" indent="-457200">
              <a:buAutoNum type="arabicParenR"/>
            </a:pPr>
            <a:r>
              <a:rPr lang="en-US" sz="2400" b="1" dirty="0" smtClean="0"/>
              <a:t>normal goods</a:t>
            </a:r>
          </a:p>
          <a:p>
            <a:pPr marL="914400" lvl="1" indent="-457200">
              <a:buAutoNum type="arabicParenR"/>
            </a:pPr>
            <a:r>
              <a:rPr lang="en-US" sz="2400" b="1" dirty="0" smtClean="0"/>
              <a:t>inferior goods</a:t>
            </a:r>
            <a:endParaRPr lang="en-US" sz="2400" dirty="0" smtClean="0"/>
          </a:p>
          <a:p>
            <a:pPr>
              <a:buNone/>
            </a:pPr>
            <a:r>
              <a:rPr lang="en-US" b="1" dirty="0" smtClean="0"/>
              <a:t>N -- number of POTENTIAL consumers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T -- tastes and preferences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791198"/>
            <a:ext cx="8441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Cause a CHANGE IN DEMAND – Shifting the curve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76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6. Which of the following will NOT cause the demand for product K to change?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1"/>
            <a:ext cx="8458200" cy="2971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a close substitute product J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incomes of buyers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consumer tastes for 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47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6. Which of the following will NOT cause the demand for product K to change?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1"/>
            <a:ext cx="8458200" cy="2971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a close substitute product J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increase in incomes of buyers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the price of product 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change in consumer tastes for K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1397" y="2895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897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Change in Quantity Demanded</a:t>
            </a:r>
            <a:endParaRPr lang="en-US" b="1" u="sng" dirty="0"/>
          </a:p>
        </p:txBody>
      </p:sp>
      <p:pic>
        <p:nvPicPr>
          <p:cNvPr id="43010" name="Picture 2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19363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64985" y="5105400"/>
            <a:ext cx="639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CAUSED BY a change in the price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397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7. Which of the following items go together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838200"/>
            <a:ext cx="8534400" cy="3429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movement along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income and a movement along a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price and a shift of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shift of the demand curve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65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7. Which of the following items go together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838200"/>
            <a:ext cx="8534400" cy="3429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movement along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income and a movement along a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price and a shift of the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change in quantity demanded and a shift of the demand curve</a:t>
            </a:r>
            <a:endParaRPr lang="en-US" sz="28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838200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243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Change in Quantity Demanded</a:t>
            </a:r>
            <a:endParaRPr lang="en-US" b="1" u="sng" dirty="0"/>
          </a:p>
        </p:txBody>
      </p:sp>
      <p:pic>
        <p:nvPicPr>
          <p:cNvPr id="43010" name="Picture 2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19363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64985" y="5105400"/>
            <a:ext cx="639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CAUSED BY a change in the price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33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07" y="76200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 is Demand</a:t>
            </a:r>
            <a:br>
              <a:rPr lang="en-US" b="1" dirty="0" smtClean="0"/>
            </a:br>
            <a:r>
              <a:rPr lang="en-US" b="1" dirty="0" smtClean="0"/>
              <a:t>vs.</a:t>
            </a:r>
            <a:br>
              <a:rPr lang="en-US" b="1" dirty="0" smtClean="0"/>
            </a:br>
            <a:r>
              <a:rPr lang="en-US" b="1" dirty="0" smtClean="0"/>
              <a:t>Change in Quantity Demanded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609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u="sng" dirty="0" smtClean="0"/>
              <a:t>Change in Demand</a:t>
            </a:r>
            <a:r>
              <a:rPr lang="en-US" dirty="0" smtClean="0"/>
              <a:t>                 </a:t>
            </a:r>
            <a:r>
              <a:rPr lang="en-US" u="sng" dirty="0" smtClean="0"/>
              <a:t>Change in Quantity Demanded</a:t>
            </a:r>
            <a:endParaRPr lang="en-US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346" y="2590800"/>
            <a:ext cx="3429000" cy="19041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581421"/>
            <a:ext cx="4300693" cy="19135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97424" y="4876797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Caused by a change in the price of the product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8768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Caused by a change in the non-price determinants of demand:   P, P, I, N, T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72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Change in Demand – YP 42</a:t>
            </a:r>
            <a:endParaRPr lang="en-US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56" y="1715038"/>
            <a:ext cx="4672447" cy="3733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 smtClean="0"/>
              <a:t>Pe</a:t>
            </a:r>
            <a:r>
              <a:rPr lang="en-US" sz="2000" b="1" dirty="0" smtClean="0"/>
              <a:t> -- expected price</a:t>
            </a:r>
            <a:endParaRPr lang="en-US" sz="2000" dirty="0" smtClean="0"/>
          </a:p>
          <a:p>
            <a:pPr>
              <a:buNone/>
            </a:pPr>
            <a:r>
              <a:rPr lang="en-US" sz="2000" b="1" dirty="0" err="1" smtClean="0"/>
              <a:t>Pog</a:t>
            </a:r>
            <a:r>
              <a:rPr lang="en-US" sz="2000" b="1" dirty="0" smtClean="0"/>
              <a:t> -- price of other goods</a:t>
            </a:r>
            <a:endParaRPr lang="en-US" sz="2000" dirty="0" smtClean="0"/>
          </a:p>
          <a:p>
            <a:pPr marL="971550" lvl="1" indent="-514350">
              <a:buAutoNum type="arabicParenR"/>
            </a:pPr>
            <a:r>
              <a:rPr lang="en-US" sz="2000" b="1" dirty="0" smtClean="0"/>
              <a:t>substitute goods</a:t>
            </a:r>
          </a:p>
          <a:p>
            <a:pPr marL="971550" lvl="1" indent="-514350">
              <a:buAutoNum type="arabicParenR"/>
            </a:pPr>
            <a:r>
              <a:rPr lang="en-US" sz="2000" b="1" dirty="0" smtClean="0"/>
              <a:t>complementary goods</a:t>
            </a:r>
          </a:p>
          <a:p>
            <a:pPr marL="971550" lvl="1" indent="-514350">
              <a:buAutoNum type="arabicParenR"/>
            </a:pPr>
            <a:r>
              <a:rPr lang="en-US" sz="2000" b="1" dirty="0" smtClean="0"/>
              <a:t>independent goods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I -- income</a:t>
            </a:r>
            <a:endParaRPr lang="en-US" sz="2000" dirty="0" smtClean="0"/>
          </a:p>
          <a:p>
            <a:pPr marL="914400" lvl="1" indent="-457200">
              <a:buAutoNum type="arabicParenR"/>
            </a:pPr>
            <a:r>
              <a:rPr lang="en-US" sz="2000" b="1" dirty="0" smtClean="0"/>
              <a:t>normal goods</a:t>
            </a:r>
          </a:p>
          <a:p>
            <a:pPr marL="914400" lvl="1" indent="-457200">
              <a:buAutoNum type="arabicParenR"/>
            </a:pPr>
            <a:r>
              <a:rPr lang="en-US" sz="2000" b="1" dirty="0" smtClean="0"/>
              <a:t>inferior goods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N -- number of POTENTIAL consumers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T -- tastes and preferences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105438"/>
            <a:ext cx="2838450" cy="2476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5" y="4101938"/>
            <a:ext cx="2743200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62600" y="760520"/>
            <a:ext cx="2075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Increase in Demand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9258" y="3708192"/>
            <a:ext cx="2152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Decrease in Demand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087" y="838200"/>
            <a:ext cx="38204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NON-PRICE DETERMINANTS </a:t>
            </a:r>
            <a:br>
              <a:rPr lang="en-US" sz="2400" b="1" dirty="0" smtClean="0">
                <a:solidFill>
                  <a:prstClr val="black"/>
                </a:solidFill>
              </a:rPr>
            </a:br>
            <a:r>
              <a:rPr lang="en-US" sz="2400" dirty="0" smtClean="0">
                <a:solidFill>
                  <a:prstClr val="black"/>
                </a:solidFill>
              </a:rPr>
              <a:t>_____</a:t>
            </a:r>
            <a:r>
              <a:rPr lang="en-US" sz="2400" b="1" u="sng" dirty="0" smtClean="0">
                <a:solidFill>
                  <a:prstClr val="black"/>
                </a:solidFill>
              </a:rPr>
              <a:t>OF DEMAND</a:t>
            </a:r>
            <a:r>
              <a:rPr lang="en-US" sz="2400" dirty="0" smtClean="0">
                <a:solidFill>
                  <a:prstClr val="black"/>
                </a:solidFill>
              </a:rPr>
              <a:t>________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624331"/>
            <a:ext cx="44992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CAUSES</a:t>
            </a:r>
            <a:r>
              <a:rPr lang="en-US" sz="2800" b="1" dirty="0" smtClean="0">
                <a:solidFill>
                  <a:srgbClr val="FF0000"/>
                </a:solidFill>
              </a:rPr>
              <a:t> a change in the price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               (lesson 3c)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3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0520" y="152400"/>
            <a:ext cx="82296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8. An economist for a bicycle company predicts that, other things equal, a rise in consumer incomes will increase the demand for bicycles.  This prediction assumes that: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85344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complements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few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Bicycles are normal goods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977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"/>
            <a:ext cx="8534400" cy="62103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From Lesson 2a:</a:t>
            </a:r>
          </a:p>
          <a:p>
            <a:pPr marL="0" indent="0" algn="ctr">
              <a:buNone/>
            </a:pPr>
            <a:r>
              <a:rPr lang="en-US" b="1" dirty="0" smtClean="0"/>
              <a:t>Types of Economic Systems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1200" b="1" dirty="0" smtClean="0"/>
              <a:t>   </a:t>
            </a:r>
            <a:endParaRPr lang="en-US" sz="1200" b="1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Capitalism is also called: </a:t>
            </a:r>
            <a:r>
              <a:rPr lang="en-US" sz="2800" dirty="0" smtClean="0"/>
              <a:t>Market Economy; Competitive Economy; Laissez-Faire Economy; Free Enterprise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Command Economy is also called: </a:t>
            </a:r>
            <a:r>
              <a:rPr lang="en-US" sz="2800" dirty="0" smtClean="0"/>
              <a:t>Socialism; State-Run Economy; Centrally Planned Economy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2440" y="6324600"/>
            <a:ext cx="8229600" cy="457200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18411"/>
              </p:ext>
            </p:extLst>
          </p:nvPr>
        </p:nvGraphicFramePr>
        <p:xfrm>
          <a:off x="457200" y="1143000"/>
          <a:ext cx="8229600" cy="292608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u="sng" dirty="0" smtClean="0"/>
                        <a:t>TYPE </a:t>
                      </a:r>
                      <a:r>
                        <a:rPr lang="en-US" sz="2400" b="1" u="sng" dirty="0"/>
                        <a:t>OF SYSTEM</a:t>
                      </a:r>
                      <a:r>
                        <a:rPr lang="en-US" sz="2400" u="sng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u="sng" dirty="0"/>
                        <a:t>WHO OWNS?</a:t>
                      </a:r>
                      <a:r>
                        <a:rPr lang="en-US" sz="2400" u="sng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u="sng" dirty="0"/>
                        <a:t>WHO DECIDES?</a:t>
                      </a:r>
                      <a:r>
                        <a:rPr lang="en-US" sz="2400" u="sng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          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Pure Capitalism</a:t>
                      </a:r>
                      <a:r>
                        <a:rPr lang="en-US" sz="2400" b="1" dirty="0"/>
                        <a:t>: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private ownership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the market system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Command Economy: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government ownership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centralized (or gov't) decision-making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       Mixed Economy:</a:t>
                      </a:r>
                      <a:endParaRPr lang="en-US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some private and some government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some private and some government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857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04800" y="990600"/>
            <a:ext cx="8229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92608" y="2366772"/>
            <a:ext cx="8229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04800" y="3261360"/>
            <a:ext cx="8229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04800" y="4213860"/>
            <a:ext cx="8229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" y="10287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71800" y="103251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867400" y="101346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534400" y="9906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04800" y="1600200"/>
            <a:ext cx="8229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2019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50520" y="152400"/>
            <a:ext cx="82296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8. An economist for a bicycle company predicts that, other things equal, a rise in consumer incomes will increase the demand for bicycles.  This prediction assumes that: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0"/>
            <a:ext cx="85344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many complements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are few substitutes for bicycles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Bicycles are normal goods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304800" y="3810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855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9. If the demand for product Y shifts to the right as the price of product X declines, then: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47801"/>
            <a:ext cx="7010400" cy="3505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X and Y are inferior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 superior good and Y is an inferior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and inferior good and Y is a superior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X</a:t>
            </a:r>
            <a:r>
              <a:rPr lang="en-US" dirty="0" smtClean="0"/>
              <a:t> and Y are complementary goods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2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9. If the demand for product Y shifts to the right as the price of product X declines, then: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24552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447801"/>
            <a:ext cx="7010400" cy="3505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Both X and Y are inferior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 superior good and Y is an inferior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X is and inferior good and Y is a superior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X</a:t>
            </a:r>
            <a:r>
              <a:rPr lang="en-US" dirty="0" smtClean="0"/>
              <a:t> and Y are complementary goods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924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10. Which of the following will cause the demand for product X to shift to the left?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447800"/>
            <a:ext cx="84582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Population growth that causes an expansion in the number of persons consuming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the money income if X is a normal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decrease in the price of complementary product 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money income if X is an inferior good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4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10. Which of the following will cause the demand for product X to shift to the left?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3810000"/>
            <a:ext cx="558800" cy="558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447800"/>
            <a:ext cx="8458200" cy="46783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Population growth that causes an expansion in the number of persons consuming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the money income if X is a normal good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 decrease in the price of complementary product 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An increase in money income if X is an inferior good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188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11. If you expect the price of ice cream to increase next week, your demand for ice cream today will: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6324600" cy="4144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shift at 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Become steeper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08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11. If you expect the price of ice cream to increase next week, your demand for ice cream today will: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6324600" cy="4144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shift at all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Become steeper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6331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158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12.  If a type of clothing suddenly becomes fashionable, there will be a/an: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6629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 down this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the quantity demanded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 of the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 of the good’s demand 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4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12.  If a type of clothing suddenly becomes fashionable, there will be a/an: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3422395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66294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Movement down this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the quantity demanded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right of the good’s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to the left of the good’s demand curve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49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14300"/>
            <a:ext cx="8915400" cy="2095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From Lesson 2a: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lvl="0" indent="0" algn="ctr">
              <a:buNone/>
            </a:pPr>
            <a:r>
              <a:rPr lang="en-US" sz="2200" b="1" dirty="0">
                <a:latin typeface="Arial" charset="0"/>
                <a:cs typeface="Arial" charset="0"/>
                <a:hlinkClick r:id="rId3"/>
              </a:rPr>
              <a:t>A Comparison of Command Economies and Market Economies</a:t>
            </a:r>
            <a:endParaRPr lang="en-US" sz="2200" b="1" dirty="0">
              <a:latin typeface="Arial" charset="0"/>
              <a:cs typeface="Arial" charset="0"/>
            </a:endParaRPr>
          </a:p>
          <a:p>
            <a:pPr marL="0" indent="0" algn="ctr">
              <a:buNone/>
            </a:pP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smtClean="0"/>
              <a:t>www.harpercollege.edu/mhealy/eco212i/lectures/command/econsys.htm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096000"/>
            <a:ext cx="8229600" cy="457200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857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79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200"/>
            <a:ext cx="87630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From Lesson 2a:</a:t>
            </a:r>
          </a:p>
          <a:p>
            <a:pPr marL="0" indent="0">
              <a:buNone/>
            </a:pPr>
            <a:r>
              <a:rPr lang="en-US" b="1" dirty="0" smtClean="0"/>
              <a:t>Characteristics of Capitalism (a market economy):  </a:t>
            </a:r>
          </a:p>
          <a:p>
            <a:pPr marL="400050" lvl="1" indent="0">
              <a:buNone/>
            </a:pPr>
            <a:r>
              <a:rPr lang="en-US" b="1" dirty="0"/>
              <a:t>1. private property</a:t>
            </a:r>
            <a:br>
              <a:rPr lang="en-US" b="1" dirty="0"/>
            </a:br>
            <a:r>
              <a:rPr lang="en-US" b="1" dirty="0"/>
              <a:t>2. freedom of enterprise and choice</a:t>
            </a:r>
            <a:br>
              <a:rPr lang="en-US" b="1" dirty="0"/>
            </a:br>
            <a:r>
              <a:rPr lang="en-US" b="1" dirty="0"/>
              <a:t>3. role of self interest</a:t>
            </a:r>
            <a:br>
              <a:rPr lang="en-US" b="1" dirty="0"/>
            </a:br>
            <a:r>
              <a:rPr lang="en-US" b="1" dirty="0"/>
              <a:t>4. competition</a:t>
            </a:r>
            <a:br>
              <a:rPr lang="en-US" b="1" dirty="0"/>
            </a:br>
            <a:r>
              <a:rPr lang="en-US" b="1" dirty="0"/>
              <a:t>5. markets and prices</a:t>
            </a:r>
            <a:br>
              <a:rPr lang="en-US" b="1" dirty="0"/>
            </a:br>
            <a:r>
              <a:rPr lang="en-US" b="1" dirty="0"/>
              <a:t>6. limited role for government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6172200"/>
            <a:ext cx="8229600" cy="457200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200"/>
            <a:ext cx="8458200" cy="5943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800" dirty="0" smtClean="0"/>
              <a:t>From Lesson 2a:</a:t>
            </a:r>
          </a:p>
          <a:p>
            <a:pPr marL="0" indent="0" algn="ctr">
              <a:buNone/>
            </a:pPr>
            <a:r>
              <a:rPr lang="en-US" sz="5800" b="1" dirty="0" smtClean="0"/>
              <a:t>Capitalism and the 5Es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ECONOMIC GROWTH? YES -   The </a:t>
            </a:r>
            <a:r>
              <a:rPr lang="en-US" b="1" dirty="0"/>
              <a:t>move toward capitalism has resulted in high rates of </a:t>
            </a:r>
            <a:r>
              <a:rPr lang="en-US" b="1" dirty="0" smtClean="0"/>
              <a:t>economic growth in </a:t>
            </a:r>
            <a:r>
              <a:rPr lang="en-US" b="1" dirty="0"/>
              <a:t>many countries. Profits, private property, and freedom of enterprise and choice promote growth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ALLOCATIVE EFFICIENCY? YES - The </a:t>
            </a:r>
            <a:r>
              <a:rPr lang="en-US" b="1" dirty="0"/>
              <a:t>price mechanism (supply and demand) and the role of self interest provides for an </a:t>
            </a:r>
            <a:r>
              <a:rPr lang="en-US" b="1" dirty="0" err="1" smtClean="0"/>
              <a:t>allocatively</a:t>
            </a:r>
            <a:r>
              <a:rPr lang="en-US" b="1" dirty="0" smtClean="0"/>
              <a:t> efficient use </a:t>
            </a:r>
            <a:r>
              <a:rPr lang="en-US" b="1" dirty="0"/>
              <a:t>of </a:t>
            </a:r>
            <a:r>
              <a:rPr lang="en-US" b="1" dirty="0" smtClean="0"/>
              <a:t>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PRODUCTIVE EFFICIENCY? YES - Capitalism </a:t>
            </a:r>
            <a:r>
              <a:rPr lang="en-US" b="1" dirty="0"/>
              <a:t>provides the incentives (profit) for a </a:t>
            </a:r>
            <a:r>
              <a:rPr lang="en-US" b="1" dirty="0" smtClean="0"/>
              <a:t>productively efficient</a:t>
            </a:r>
            <a:r>
              <a:rPr lang="en-US" b="1" dirty="0"/>
              <a:t> use of </a:t>
            </a:r>
            <a:r>
              <a:rPr lang="en-US" b="1" dirty="0" smtClean="0"/>
              <a:t>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EQUITY? NO - Capitalism </a:t>
            </a:r>
            <a:r>
              <a:rPr lang="en-US" b="1" dirty="0"/>
              <a:t>does </a:t>
            </a:r>
            <a:r>
              <a:rPr lang="en-US" b="1" u="sng" dirty="0" smtClean="0"/>
              <a:t>NOT</a:t>
            </a:r>
            <a:r>
              <a:rPr lang="en-US" b="1" dirty="0" smtClean="0"/>
              <a:t> </a:t>
            </a:r>
            <a:r>
              <a:rPr lang="en-US" b="1" dirty="0"/>
              <a:t>have a mechanism to assure </a:t>
            </a:r>
            <a:r>
              <a:rPr lang="en-US" b="1" dirty="0" smtClean="0"/>
              <a:t>equity. </a:t>
            </a:r>
            <a:r>
              <a:rPr lang="en-US" b="1" dirty="0"/>
              <a:t>This may be a role of </a:t>
            </a:r>
            <a:r>
              <a:rPr lang="en-US" b="1" dirty="0" smtClean="0"/>
              <a:t>government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FULL EMPLOYMENT? - Economists </a:t>
            </a:r>
            <a:r>
              <a:rPr lang="en-US" b="1" dirty="0"/>
              <a:t>disagree over whether capitalism will guarantee </a:t>
            </a:r>
            <a:r>
              <a:rPr lang="en-US" b="1" dirty="0" smtClean="0"/>
              <a:t>full employment.</a:t>
            </a:r>
            <a:endParaRPr lang="en-US" dirty="0"/>
          </a:p>
          <a:p>
            <a:pPr lvl="1"/>
            <a:r>
              <a:rPr lang="en-US" b="1" dirty="0"/>
              <a:t>Some say yes, and if there is unemployment it is usually caused by government interference</a:t>
            </a:r>
            <a:br>
              <a:rPr lang="en-US" b="1" dirty="0"/>
            </a:br>
            <a:endParaRPr lang="en-US" dirty="0"/>
          </a:p>
          <a:p>
            <a:pPr lvl="1"/>
            <a:r>
              <a:rPr lang="en-US" b="1" dirty="0"/>
              <a:t>Some say no, and at times government involvement is needed to move the economy towards full </a:t>
            </a:r>
            <a:r>
              <a:rPr lang="en-US" b="1" dirty="0" smtClean="0"/>
              <a:t>employment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6324600"/>
            <a:ext cx="8229600" cy="457200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083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2800" b="1" dirty="0"/>
              <a:t>Must Know / Outcomes:</a:t>
            </a:r>
            <a:endParaRPr lang="en-US" sz="12800" dirty="0"/>
          </a:p>
          <a:p>
            <a:r>
              <a:rPr lang="en-US" sz="8000" dirty="0"/>
              <a:t>define </a:t>
            </a:r>
            <a:r>
              <a:rPr lang="en-US" sz="8000" u="sng" dirty="0"/>
              <a:t>demand</a:t>
            </a:r>
            <a:r>
              <a:rPr lang="en-US" sz="8000" dirty="0"/>
              <a:t> (note: it has a DIFFERENT DEFINITION in economics)</a:t>
            </a:r>
          </a:p>
          <a:p>
            <a:r>
              <a:rPr lang="en-US" sz="8000" dirty="0"/>
              <a:t>If the price of pizza goes up, why does the demand for pizza stay the same?</a:t>
            </a:r>
          </a:p>
          <a:p>
            <a:r>
              <a:rPr lang="en-US" sz="8000" dirty="0"/>
              <a:t>be able to correctly draw and label a demand graph</a:t>
            </a:r>
          </a:p>
          <a:p>
            <a:r>
              <a:rPr lang="en-US" sz="8000" dirty="0"/>
              <a:t>why do economists employ the </a:t>
            </a:r>
            <a:r>
              <a:rPr lang="en-US" sz="8000" i="1" dirty="0"/>
              <a:t>ceteris paribus</a:t>
            </a:r>
            <a:r>
              <a:rPr lang="en-US" sz="8000" dirty="0"/>
              <a:t> assumption when creating a demand curve?</a:t>
            </a:r>
          </a:p>
          <a:p>
            <a:r>
              <a:rPr lang="en-US" sz="8000" dirty="0"/>
              <a:t>what is the law of demand?</a:t>
            </a:r>
          </a:p>
          <a:p>
            <a:r>
              <a:rPr lang="en-US" sz="8000" dirty="0"/>
              <a:t>why is the demand curve downward sloping (three explanations)</a:t>
            </a:r>
          </a:p>
          <a:p>
            <a:r>
              <a:rPr lang="en-US" sz="8000" dirty="0"/>
              <a:t>list the non-price determinants of demand (</a:t>
            </a:r>
            <a:r>
              <a:rPr lang="en-US" sz="8000" dirty="0" err="1"/>
              <a:t>Pe</a:t>
            </a:r>
            <a:r>
              <a:rPr lang="en-US" sz="8000" dirty="0"/>
              <a:t>. </a:t>
            </a:r>
            <a:r>
              <a:rPr lang="en-US" sz="8000" dirty="0" err="1"/>
              <a:t>Pog</a:t>
            </a:r>
            <a:r>
              <a:rPr lang="en-US" sz="8000" dirty="0"/>
              <a:t>, I, </a:t>
            </a:r>
            <a:r>
              <a:rPr lang="en-US" sz="8000" dirty="0" err="1"/>
              <a:t>Npot</a:t>
            </a:r>
            <a:r>
              <a:rPr lang="en-US" sz="8000" dirty="0"/>
              <a:t>, T) or (P, P, I, N, T ) and understand how they affect the demand schedule and curve. This is VERY IMPORTANT. BE ABLE TO DO THIS! See the 3a/3b/3c yellow pages.</a:t>
            </a:r>
          </a:p>
          <a:p>
            <a:r>
              <a:rPr lang="en-US" sz="8000" dirty="0"/>
              <a:t>explain the difference between the a "change in the quantity demanded" and a "change in demand"</a:t>
            </a:r>
          </a:p>
          <a:p>
            <a:r>
              <a:rPr lang="en-US" sz="8000" dirty="0"/>
              <a:t>what is an "increase in demand" and a "decrease in demand" and show how they affect the demand schedule and the demand curve</a:t>
            </a:r>
          </a:p>
          <a:p>
            <a:r>
              <a:rPr lang="en-US" sz="8000" dirty="0"/>
              <a:t>what is "market demand"?</a:t>
            </a:r>
          </a:p>
          <a:p>
            <a:r>
              <a:rPr lang="en-US" sz="8000" dirty="0"/>
              <a:t>what is that Campbell's Pork and Beans can doing on the display for </a:t>
            </a:r>
            <a:r>
              <a:rPr lang="en-US" sz="8000" dirty="0" err="1"/>
              <a:t>VanCamp's</a:t>
            </a:r>
            <a:r>
              <a:rPr lang="en-US" sz="8000" dirty="0"/>
              <a:t> Pork and Beans (see picture at left)? Which non-price determinant of demand explains why that Campbell's soup can is there? Draw a supply and demand graph illustrating what happened in the market for Campbell's Pork and Beans when </a:t>
            </a:r>
            <a:r>
              <a:rPr lang="en-US" sz="8000" dirty="0" err="1"/>
              <a:t>VanCamp's</a:t>
            </a:r>
            <a:r>
              <a:rPr lang="en-US" sz="8000" dirty="0"/>
              <a:t> were put on sale.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66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3a -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3581400" cy="61182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Must Know / Outcomes: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is that Campbell's Pork and Beans can doing on the display for </a:t>
            </a:r>
            <a:r>
              <a:rPr lang="en-US" sz="2400" dirty="0" err="1"/>
              <a:t>VanCamp's</a:t>
            </a:r>
            <a:r>
              <a:rPr lang="en-US" sz="2400" dirty="0"/>
              <a:t> Pork and Beans (see </a:t>
            </a:r>
            <a:r>
              <a:rPr lang="en-US" sz="2400" dirty="0" smtClean="0"/>
              <a:t>picture)? </a:t>
            </a:r>
            <a:r>
              <a:rPr lang="en-US" sz="2400" dirty="0"/>
              <a:t>Which non-price determinant of demand explains why that Campbell's soup can is there? Draw a supply and demand graph illustrating what happened in the market for Campbell's Pork and Beans when </a:t>
            </a:r>
            <a:r>
              <a:rPr lang="en-US" sz="2400" dirty="0" err="1"/>
              <a:t>VanCamp's</a:t>
            </a:r>
            <a:r>
              <a:rPr lang="en-US" sz="2400" dirty="0"/>
              <a:t> were put on sale.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09599"/>
            <a:ext cx="5334000" cy="544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376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POWERPOINTVERSION" val="14.0"/>
  <p:tag name="TASKPANEKEY" val="f57d9916-b4af-40aa-881c-2ba1e4b96295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0D87322E184BCEB9C1D295993F85A8"/>
  <p:tag name="SLIDEID" val="AD0D87322E184BCEB9C1D295993F85A8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QUESTIONALIAS" val="1. If the price of pizza increases then the demand for pizza will ___________:"/>
  <p:tag name="ANSWERSALIAS" val="Increase|smicln|Decrease|smicln|Not change"/>
  <p:tag name="CORRECTPOINTVALUE" val="0"/>
  <p:tag name="VALUES" val="No Value|smicln|No Value|smicln|No Val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QUESTIONALIAS" val="1. If the price of pizza increases then the demand for pizza will ___________:"/>
  <p:tag name="ANSWERSALIAS" val="Increase|smicln|Decrease|smicln|Not change"/>
  <p:tag name="SLIDEORDER" val="2"/>
  <p:tag name="SLIDEGUID" val="08603C56505445EE8FDFCF31A086AB36"/>
  <p:tag name="CORRECTPOINTVALUE" val="1"/>
  <p:tag name="VALUES" val="Incorrect|smicln|Incorrect|smicln|Correc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ANSWERSALIAS" val="Increase|smicln|Decrease|smicln|Not change"/>
  <p:tag name="SLIDEORDER" val="2"/>
  <p:tag name="SLIDEGUID" val="06522FC2055B4ADA9383D213A4A75CAA"/>
  <p:tag name="QUESTIONALIAS" val="1. If the price of pizza increases then the  quantity demanded of pizza will ___________:"/>
  <p:tag name="CORRECTPOINTVALUE" val="0"/>
  <p:tag name="VALUES" val="No Value|smicln|No Value|smicln|No Val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ANSWERSALIAS" val="Increase|smicln|Decrease|smicln|Not change"/>
  <p:tag name="QUESTIONALIAS" val="1. If the price of pizza increases then the  quantity demanded of pizza will ___________:"/>
  <p:tag name="SLIDEORDER" val="3"/>
  <p:tag name="SLIDEGUID" val="4DD2B09076B94C85B097519ABCF55A3E"/>
  <p:tag name="CORRECTPOINTVALUE" val="1"/>
  <p:tag name="VALUES" val="Incorrect|smicln|Correct|smicln|In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28"/>
  <p:tag name="BULLETTYPE" val="ppBulletArabicPeriod"/>
  <p:tag name="ANSWERTEXT" val="Increase&#10;Decrease&#10;Not change"/>
  <p:tag name="OLDNUMANSWERS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A2077D7194A48EC94E8C8EABFE52B4C"/>
  <p:tag name="SLIDEID" val="5A2077D7194A48EC94E8C8EABFE52B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1. The income and substitution effects account for:"/>
  <p:tag name="ANSWERSALIAS" val="the ceteris paribus assumption|smicln|The downward sloping demand curve|smicln|Movements along a given demand curve|smicln|Shifts in the demand curve"/>
  <p:tag name="TOTALRESPONSES" val="24"/>
  <p:tag name="RESPONSECOUNT" val="24"/>
  <p:tag name="SLICED" val="False"/>
  <p:tag name="RESPONSES" val="4;4;4;2;4;3;3;2;-;4;4;4;3;3;4;2;3;1;4;3;3;1;4;4;4;"/>
  <p:tag name="CHARTSTRINGSTD" val="2 3 7 12"/>
  <p:tag name="CHARTSTRINGREV" val="12 7 3 2"/>
  <p:tag name="CHARTSTRINGSTDPER" val="0.0833333333333333 0.125 0.291666666666667 0.5"/>
  <p:tag name="CHARTSTRINGREVPER" val="0.5 0.291666666666667 0.125 0.0833333333333333"/>
  <p:tag name="RESPONSESGATHERED" val="False"/>
  <p:tag name="ANONYMOUSTEMP" val="False"/>
  <p:tag name="CORRECTPOINTVALUE" val="0"/>
  <p:tag name="VALUES" val="No Value|smicln|No Value|smicln|No Value|smicln|No Val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8"/>
  <p:tag name="FONTSIZE" val="32"/>
  <p:tag name="BULLETTYPE" val="ppBulletArabicPeriod"/>
  <p:tag name="ANSWERTEXT" val="the ceteris paribus assumption&#10;The downward sloping demand curve&#10;Movements along a given demand curve&#10;Shifts in the demand curve"/>
  <p:tag name="OLDNUMANSWERS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A2077D7194A48EC94E8C8EABFE52B4C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the ceteris paribus assumption|smicln|The downward sloping demand curve|smicln|Movements along a given demand curve|smicln|Shifts in the demand curve"/>
  <p:tag name="TOTALRESPONSES" val="24"/>
  <p:tag name="RESPONSECOUNT" val="24"/>
  <p:tag name="SLICED" val="False"/>
  <p:tag name="RESPONSES" val="4;4;4;2;4;3;3;2;-;4;4;4;3;3;4;2;3;1;4;3;3;1;4;4;4;"/>
  <p:tag name="CHARTSTRINGSTD" val="2 3 7 12"/>
  <p:tag name="CHARTSTRINGREV" val="12 7 3 2"/>
  <p:tag name="CHARTSTRINGSTDPER" val="0.0833333333333333 0.125 0.291666666666667 0.5"/>
  <p:tag name="CHARTSTRINGREVPER" val="0.5 0.291666666666667 0.125 0.0833333333333333"/>
  <p:tag name="RESPONSESGATHERED" val="False"/>
  <p:tag name="ANONYMOUSTEMP" val="False"/>
  <p:tag name="SLIDEORDER" val="2"/>
  <p:tag name="SLIDEGUID" val="13B2FEE9ECF34E1DB9ECB73079676D9F"/>
  <p:tag name="QUESTIONALIAS" val="3. The income and substitution effects explain:"/>
  <p:tag name="CORRECTPOINTVALUE" val="1"/>
  <p:tag name="VALUES" val="Incorrect|smicln|Correct|smicln|Incorrect|smicln|Incorrec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8"/>
  <p:tag name="FONTSIZE" val="32"/>
  <p:tag name="BULLETTYPE" val="ppBulletArabicPeriod"/>
  <p:tag name="ANSWERTEXT" val="the ceteris paribus assumption&#10;The downward sloping demand curve&#10;Movements along a given demand curve&#10;Shifts in the demand curve"/>
  <p:tag name="OLDNUMANSWERS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SLIDEORDER" val="2"/>
  <p:tag name="SLIDEGUID" val="12D791DE6F1840A1AFA47F4094F15C95"/>
  <p:tag name="QUESTIONALIAS" val="4. Graphically, the market demand is:"/>
  <p:tag name="ANSWERSALIAS" val="Steeper than any individual demand curve that is part of it|smicln|Greater than the sum of the individual demand curves|smicln|The horizontal sum of individual demand curves|smicln|The vertical sum of individual demand curves"/>
  <p:tag name="CORRECTPOINTVALUE" val="0"/>
  <p:tag name="VALUES" val="No Value|smicln|No Value|smicln|No Value|smicln|No Val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4"/>
  <p:tag name="FONTSIZE" val="28"/>
  <p:tag name="BULLETTYPE" val="ppBulletArabicPeriod"/>
  <p:tag name="ANSWERTEXT" val="Steeper than any individual demand curve that is part of it&#10;Greater than the sum of the individual demand curves&#10;The horizontal sum of individual demand curves&#10;The vertical sum of individual demand curves"/>
  <p:tag name="OLDNUMANSWERS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3;3;3;3;3;3;3;3;3;3;3;3;3;3;3;1;3;3;3;3;3;3;2;3;"/>
  <p:tag name="CHARTSTRINGSTD" val="1 1 22 0"/>
  <p:tag name="CHARTSTRINGREV" val="0 22 1 1"/>
  <p:tag name="CHARTSTRINGSTDPER" val="0.0416666666666667 0.0416666666666667 0.916666666666667 0"/>
  <p:tag name="CHARTSTRINGREVPER" val="0 0.916666666666667 0.0416666666666667 0.0416666666666667"/>
  <p:tag name="RESPONSESGATHERED" val="False"/>
  <p:tag name="ANONYMOUSTEMP" val="False"/>
  <p:tag name="QUESTIONALIAS" val="4. Graphically, the market demand is:"/>
  <p:tag name="ANSWERSALIAS" val="Steeper than any individual demand curve that is part of it|smicln|Greater than the sum of the individual demand curves|smicln|The horizontal sum of individual demand curves|smicln|The vertical sum of individual demand curves"/>
  <p:tag name="SLIDEORDER" val="3"/>
  <p:tag name="SLIDEGUID" val="ED115A3487AD4635AFDA6CCF3EEC91E6"/>
  <p:tag name="CORRECTPOINTVALUE" val="1"/>
  <p:tag name="VALUES" val="Incorrect|smicln|Incorrect|smicln|Correct|smicln|Incorrec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4"/>
  <p:tag name="FONTSIZE" val="28"/>
  <p:tag name="BULLETTYPE" val="ppBulletArabicPeriod"/>
  <p:tag name="ANSWERTEXT" val="Steeper than any individual demand curve that is part of it&#10;Greater than the sum of the individual demand curves&#10;The horizontal sum of individual demand curves&#10;The vertical sum of individual demand curves"/>
  <p:tag name="OLDNUMANSWERS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0D87322E184BCEB9C1D295993F85A8"/>
  <p:tag name="SLIDEID" val="AD0D87322E184BCEB9C1D295993F85A8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1;1;1;4;2;1;1;1;3;1;3;1;3;1;1;4;3;2;1;-;1;4;2;2;1;"/>
  <p:tag name="CHARTSTRINGSTD" val="13 4 4 3"/>
  <p:tag name="CHARTSTRINGREV" val="3 4 4 13"/>
  <p:tag name="CHARTSTRINGSTDPER" val="0.541666666666667 0.166666666666667 0.166666666666667 0.125"/>
  <p:tag name="CHARTSTRINGREVPER" val="0.125 0.166666666666667 0.166666666666667 0.541666666666667"/>
  <p:tag name="RESPONSESGATHERED" val="False"/>
  <p:tag name="ANONYMOUSTEMP" val="False"/>
  <p:tag name="QUESTIONALIAS" val="5. When an economist says that the demand for a product has increased, this means that:"/>
  <p:tag name="ANSWERSALIAS" val="Consumers are now willing to purchase more of this product at each possible price|smicln|The product has become particularly scarce for some reason|smicln|Product price has fallen and as a consequence consumers are buying a larger quantity of the product|smicln|The demand curve has shifted to the left"/>
  <p:tag name="CORRECTPOINTVALUE" val="0"/>
  <p:tag name="VALUES" val="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1"/>
  <p:tag name="FONTSIZE" val="28"/>
  <p:tag name="BULLETTYPE" val="ppBulletArabicPeriod"/>
  <p:tag name="ANSWERTEXT" val="Consumers are now willing to purchase more of this product at each possible price&#10;The product has become particularly scarce for some reason&#10;Product price has fallen and as a consequence consumers are buying a larger quantity of the product&#10;The demand curve has shifted to the left"/>
  <p:tag name="OLDNUMANSWERS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D0D87322E184BCEB9C1D295993F85A8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1;1;1;4;2;1;1;1;3;1;3;1;3;1;1;4;3;2;1;-;1;4;2;2;1;"/>
  <p:tag name="CHARTSTRINGSTD" val="13 4 4 3"/>
  <p:tag name="CHARTSTRINGREV" val="3 4 4 13"/>
  <p:tag name="CHARTSTRINGSTDPER" val="0.541666666666667 0.166666666666667 0.166666666666667 0.125"/>
  <p:tag name="CHARTSTRINGREVPER" val="0.125 0.166666666666667 0.166666666666667 0.541666666666667"/>
  <p:tag name="RESPONSESGATHERED" val="False"/>
  <p:tag name="ANONYMOUSTEMP" val="False"/>
  <p:tag name="QUESTIONALIAS" val="5. When an economist says that the demand for a product has increased, this means that:"/>
  <p:tag name="ANSWERSALIAS" val="Consumers are now willing to purchase more of this product at each possible price|smicln|The product has become particularly scarce for some reason|smicln|Product price has fallen and as a consequence consumers are buying a larger quantity of the product|smicln|The demand curve has shifted to the left"/>
  <p:tag name="SLIDEORDER" val="2"/>
  <p:tag name="SLIDEGUID" val="B53E139D58194080ACA4C1E403E671B3"/>
  <p:tag name="CORRECTPOINTVALUE" val="1"/>
  <p:tag name="VALUES" val="Correct|smicln|Incorrect|smicln|Incorrect|smicln|Incorrec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1"/>
  <p:tag name="FONTSIZE" val="28"/>
  <p:tag name="BULLETTYPE" val="ppBulletArabicPeriod"/>
  <p:tag name="ANSWERTEXT" val="Consumers are now willing to purchase more of this product at each possible price&#10;The product has become particularly scarce for some reason&#10;Product price has fallen and as a consequence consumers are buying a larger quantity of the product&#10;The demand curve has shifted to the left"/>
  <p:tag name="OLDNUMANSWERS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1A1F3A49C824D6D9B841110B1F03833"/>
  <p:tag name="SLIDEID" val="81A1F3A49C824D6D9B841110B1F0383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5"/>
  <p:tag name="RESPONSECOUNT" val="25"/>
  <p:tag name="SLICED" val="False"/>
  <p:tag name="RESPONSES" val="3;3;1;3;3;3;3;3;3;3;3;3;3;3;3;2;1;3;1;3;3;2;3;4;3;"/>
  <p:tag name="CHARTSTRINGSTD" val="3 2 19 1"/>
  <p:tag name="CHARTSTRINGREV" val="1 19 2 3"/>
  <p:tag name="CHARTSTRINGSTDPER" val="0.12 0.08 0.76 0.04"/>
  <p:tag name="CHARTSTRINGREVPER" val="0.04 0.76 0.08 0.12"/>
  <p:tag name="RESPONSESGATHERED" val="False"/>
  <p:tag name="ANONYMOUSTEMP" val="False"/>
  <p:tag name="QUESTIONALIAS" val="6. Which of the following will NOT cause the demand for product K to change?"/>
  <p:tag name="ANSWERSALIAS" val="A change in the price of a close substitute product J|smicln|An increase in incomes of buyers of product K|smicln|A change in the price of product K|smicln|A change in consumer tastes for K"/>
  <p:tag name="CORRECTPOINTVALUE" val="0"/>
  <p:tag name="VALUES" val="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8"/>
  <p:tag name="FONTSIZE" val="32"/>
  <p:tag name="BULLETTYPE" val="ppBulletArabicPeriod"/>
  <p:tag name="ANSWERTEXT" val="A change in the price of a close substitute product J&#10;An increase in incomes of buyers of product K&#10;A change in the price of product K&#10;A change in consumer tastes for K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81A1F3A49C824D6D9B841110B1F03833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5"/>
  <p:tag name="RESPONSECOUNT" val="25"/>
  <p:tag name="SLICED" val="False"/>
  <p:tag name="RESPONSES" val="3;3;1;3;3;3;3;3;3;3;3;3;3;3;3;2;1;3;1;3;3;2;3;4;3;"/>
  <p:tag name="CHARTSTRINGSTD" val="3 2 19 1"/>
  <p:tag name="CHARTSTRINGREV" val="1 19 2 3"/>
  <p:tag name="CHARTSTRINGSTDPER" val="0.12 0.08 0.76 0.04"/>
  <p:tag name="CHARTSTRINGREVPER" val="0.04 0.76 0.08 0.12"/>
  <p:tag name="RESPONSESGATHERED" val="False"/>
  <p:tag name="ANONYMOUSTEMP" val="False"/>
  <p:tag name="QUESTIONALIAS" val="6. Which of the following will NOT cause the demand for product K to change?"/>
  <p:tag name="ANSWERSALIAS" val="A change in the price of a close substitute product J|smicln|An increase in incomes of buyers of product K|smicln|A change in the price of product K|smicln|A change in consumer tastes for K"/>
  <p:tag name="SLIDEORDER" val="2"/>
  <p:tag name="SLIDEGUID" val="359ABBE087954C82B837F040A186C6A5"/>
  <p:tag name="CORRECTPOINTVALUE" val="1"/>
  <p:tag name="VALUES" val="Incorrect|smicln|Incorrect|smicln|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8"/>
  <p:tag name="FONTSIZE" val="32"/>
  <p:tag name="BULLETTYPE" val="ppBulletArabicPeriod"/>
  <p:tag name="ANSWERTEXT" val="A change in the price of a close substitute product J&#10;An increase in incomes of buyers of product K&#10;A change in the price of product K&#10;A change in consumer tastes for K"/>
  <p:tag name="OLDNUMANSWERS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B37F19DF6BD45BB8A3277C15FDE46FE"/>
  <p:tag name="SLIDEID" val="0B37F19DF6BD45BB8A3277C15FDE46FE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1;4;-;1;4;2;2;1;4;2;2;1;2;1;4;3;4;4;1;2;4;1;2;3;1;"/>
  <p:tag name="CHARTSTRINGSTD" val="8 7 2 7"/>
  <p:tag name="CHARTSTRINGREV" val="7 2 7 8"/>
  <p:tag name="CHARTSTRINGSTDPER" val="0.333333333333333 0.291666666666667 0.0833333333333333 0.291666666666667"/>
  <p:tag name="CHARTSTRINGREVPER" val="0.291666666666667 0.0833333333333333 0.291666666666667 0.333333333333333"/>
  <p:tag name="RESPONSESGATHERED" val="False"/>
  <p:tag name="ANONYMOUSTEMP" val="False"/>
  <p:tag name="QUESTIONALIAS" val="7. Which of the following items go together?"/>
  <p:tag name="ANSWERSALIAS" val="A change in quantity demanded and a movement along the demand curve|smicln|A change in income and a movement along a demand curve|smicln|A change in price and a shift of the demand curve|smicln|A change in quantity demanded and a shift of the demand curve"/>
  <p:tag name="CORRECTPOINTVALUE" val="0"/>
  <p:tag name="VALUES" val="No Value|smicln|No Value|smicln|No Value|smicln|No Val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4"/>
  <p:tag name="FONTSIZE" val="28"/>
  <p:tag name="BULLETTYPE" val="ppBulletArabicPeriod"/>
  <p:tag name="ANSWERTEXT" val="A change in quantity demanded and a movement along the demand curve&#10;A change in income and a movement along a demand curve&#10;A change in price and a shift of the demand curve&#10;A change in quantity demanded and a shift of the demand curve"/>
  <p:tag name="OLDNUMANSWERS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B37F19DF6BD45BB8A3277C15FDE46FE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1;4;-;1;4;2;2;1;4;2;2;1;2;1;4;3;4;4;1;2;4;1;2;3;1;"/>
  <p:tag name="CHARTSTRINGSTD" val="8 7 2 7"/>
  <p:tag name="CHARTSTRINGREV" val="7 2 7 8"/>
  <p:tag name="CHARTSTRINGSTDPER" val="0.333333333333333 0.291666666666667 0.0833333333333333 0.291666666666667"/>
  <p:tag name="CHARTSTRINGREVPER" val="0.291666666666667 0.0833333333333333 0.291666666666667 0.333333333333333"/>
  <p:tag name="RESPONSESGATHERED" val="False"/>
  <p:tag name="ANONYMOUSTEMP" val="False"/>
  <p:tag name="QUESTIONALIAS" val="7. Which of the following items go together?"/>
  <p:tag name="ANSWERSALIAS" val="A change in quantity demanded and a movement along the demand curve|smicln|A change in income and a movement along a demand curve|smicln|A change in price and a shift of the demand curve|smicln|A change in quantity demanded and a shift of the demand curve"/>
  <p:tag name="SLIDEORDER" val="2"/>
  <p:tag name="SLIDEGUID" val="668645CE2B4B439A8DF57BA8CDFD91AD"/>
  <p:tag name="CORRECTPOINTVALUE" val="1"/>
  <p:tag name="VALUES" val="Correct|smicln|Incorrect|smicln|Incorrect|smicln|Incorrect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4"/>
  <p:tag name="FONTSIZE" val="28"/>
  <p:tag name="BULLETTYPE" val="ppBulletArabicPeriod"/>
  <p:tag name="ANSWERTEXT" val="A change in quantity demanded and a movement along the demand curve&#10;A change in income and a movement along a demand curve&#10;A change in price and a shift of the demand curve&#10;A change in quantity demanded and a shift of the demand curve"/>
  <p:tag name="OLDNUMANSWERS" val="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509902AAC204C6D81B361959ACBAFF0"/>
  <p:tag name="SLIDEID" val="9509902AAC204C6D81B361959ACBAFF0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4;4;4;4;3;4;3;4;3;4;2;4;3;3;3;3;4;4;3;-;3;3;3;3;4;"/>
  <p:tag name="CHARTSTRINGSTD" val="0 1 12 11"/>
  <p:tag name="CHARTSTRINGREV" val="11 12 1 0"/>
  <p:tag name="CHARTSTRINGSTDPER" val="0 0.0416666666666667 0.5 0.458333333333333"/>
  <p:tag name="CHARTSTRINGREVPER" val="0.458333333333333 0.5 0.0416666666666667 0"/>
  <p:tag name="RESPONSESGATHERED" val="False"/>
  <p:tag name="ANONYMOUSTEMP" val="False"/>
  <p:tag name="QUESTIONALIAS" val="8. An economist for a bicycle company predicts that, other things equal, a rise in consumer incomes will increase the demand for bicycles.  This prediction assumes that:"/>
  <p:tag name="ANSWERSALIAS" val="There are many substitutes for bicycles|smicln|There are many complements for bicycles|smicln|There are few substitutes for bicycles|smicln|Bicycles are normal goods"/>
  <p:tag name="CORRECTPOINTVALUE" val="0"/>
  <p:tag name="VALUES" val="No Value|smicln|No Value|smicln|No Value|smicln|No Val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4"/>
  <p:tag name="FONTSIZE" val="32"/>
  <p:tag name="BULLETTYPE" val="ppBulletArabicPeriod"/>
  <p:tag name="ANSWERTEXT" val="There are many substitutes for bicycles&#10;There are many complements for bicycles&#10;There are few substitutes for bicycles&#10;Bicycles are normal goods"/>
  <p:tag name="OLDNUMANSWERS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9509902AAC204C6D81B361959ACBAFF0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4;4;4;4;3;4;3;4;3;4;2;4;3;3;3;3;4;4;3;-;3;3;3;3;4;"/>
  <p:tag name="CHARTSTRINGSTD" val="0 1 12 11"/>
  <p:tag name="CHARTSTRINGREV" val="11 12 1 0"/>
  <p:tag name="CHARTSTRINGSTDPER" val="0 0.0416666666666667 0.5 0.458333333333333"/>
  <p:tag name="CHARTSTRINGREVPER" val="0.458333333333333 0.5 0.0416666666666667 0"/>
  <p:tag name="RESPONSESGATHERED" val="False"/>
  <p:tag name="ANONYMOUSTEMP" val="False"/>
  <p:tag name="QUESTIONALIAS" val="8. An economist for a bicycle company predicts that, other things equal, a rise in consumer incomes will increase the demand for bicycles.  This prediction assumes that:"/>
  <p:tag name="ANSWERSALIAS" val="There are many substitutes for bicycles|smicln|There are many complements for bicycles|smicln|There are few substitutes for bicycles|smicln|Bicycles are normal goods"/>
  <p:tag name="SLIDEORDER" val="2"/>
  <p:tag name="SLIDEGUID" val="4133D05DAED142EBA750FE37A123FB9C"/>
  <p:tag name="CORRECTPOINTVALUE" val="1"/>
  <p:tag name="VALUES" val="Incorrect|smicln|Incorrect|smicln|Incorrect|smicln|Correc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4"/>
  <p:tag name="FONTSIZE" val="32"/>
  <p:tag name="BULLETTYPE" val="ppBulletArabicPeriod"/>
  <p:tag name="ANSWERTEXT" val="There are many substitutes for bicycles&#10;There are many complements for bicycles&#10;There are few substitutes for bicycles&#10;Bicycles are normal goods"/>
  <p:tag name="OLDNUMANSWERS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5535AE08A5B4606A2D2DEA4EEC6255A"/>
  <p:tag name="SLIDEID" val="75535AE08A5B4606A2D2DEA4EEC6255A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7. If the demand for product Y shifts to the right as the price of product X declines, then:"/>
  <p:tag name="ANSWERSALIAS" val="Both X and Y are inferior goods|smicln|X is a superior good and Y is an inferior good|smicln|X is and inferior good and Y is a superior good|smicln|X and Y are complementary goods"/>
  <p:tag name="TOTALRESPONSES" val="24"/>
  <p:tag name="RESPONSECOUNT" val="24"/>
  <p:tag name="SLICED" val="False"/>
  <p:tag name="RESPONSES" val="4;4;2;4;3;2;4;4;4;3;3;4;-;4;4;2;4;4;2;3;3;2;4;3;3;"/>
  <p:tag name="CHARTSTRINGSTD" val="0 5 7 12"/>
  <p:tag name="CHARTSTRINGREV" val="12 7 5 0"/>
  <p:tag name="CHARTSTRINGSTDPER" val="0 0.208333333333333 0.291666666666667 0.5"/>
  <p:tag name="CHARTSTRINGREVPER" val="0.5 0.291666666666667 0.208333333333333 0"/>
  <p:tag name="RESPONSESGATHERED" val="False"/>
  <p:tag name="ANONYMOUSTEMP" val="False"/>
  <p:tag name="CORRECTPOINTVALUE" val="0"/>
  <p:tag name="VALUES" val="No Value|smicln|No Value|smicln|No Value|smicln|No Valu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8"/>
  <p:tag name="FONTSIZE" val="32"/>
  <p:tag name="BULLETTYPE" val="ppBulletArabicPeriod"/>
  <p:tag name="ANSWERTEXT" val="Both X and Y are inferior goods&#10;X is a superior good and Y is an inferior good&#10;X is and inferior good and Y is a superior good&#10;X and Y are complementary goods"/>
  <p:tag name="OLDNUMANSWERS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75535AE08A5B4606A2D2DEA4EEC6255A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7. If the demand for product Y shifts to the right as the price of product X declines, then:"/>
  <p:tag name="ANSWERSALIAS" val="Both X and Y are inferior goods|smicln|X is a superior good and Y is an inferior good|smicln|X is and inferior good and Y is a superior good|smicln|X and Y are complementary goods"/>
  <p:tag name="TOTALRESPONSES" val="24"/>
  <p:tag name="RESPONSECOUNT" val="24"/>
  <p:tag name="SLICED" val="False"/>
  <p:tag name="RESPONSES" val="4;4;2;4;3;2;4;4;4;3;3;4;-;4;4;2;4;4;2;3;3;2;4;3;3;"/>
  <p:tag name="CHARTSTRINGSTD" val="0 5 7 12"/>
  <p:tag name="CHARTSTRINGREV" val="12 7 5 0"/>
  <p:tag name="CHARTSTRINGSTDPER" val="0 0.208333333333333 0.291666666666667 0.5"/>
  <p:tag name="CHARTSTRINGREVPER" val="0.5 0.291666666666667 0.208333333333333 0"/>
  <p:tag name="RESPONSESGATHERED" val="False"/>
  <p:tag name="ANONYMOUSTEMP" val="False"/>
  <p:tag name="SLIDEORDER" val="2"/>
  <p:tag name="SLIDEGUID" val="7A42EB468CEB4C269BE4331719D39859"/>
  <p:tag name="CORRECTPOINTVALUE" val="1"/>
  <p:tag name="VALUES" val="Incorrect|smicln|Incorrect|smicln|Incorrect|smicln|Correc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8"/>
  <p:tag name="FONTSIZE" val="32"/>
  <p:tag name="BULLETTYPE" val="ppBulletArabicPeriod"/>
  <p:tag name="ANSWERTEXT" val="Both X and Y are inferior goods&#10;X is a superior good and Y is an inferior good&#10;X is and inferior good and Y is a superior good&#10;X and Y are complementary goods"/>
  <p:tag name="OLDNUMANSWERS" val="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629C6ECAE5D41788ABDBCD126B38AE3"/>
  <p:tag name="SLIDEID" val="D629C6ECAE5D41788ABDBCD126B38AE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4;4;4;4;4;4;4;4;4;2;1;4;4;3;4;2;3;4;3;-;3;4;4;3;4;"/>
  <p:tag name="CHARTSTRINGSTD" val="1 2 5 16"/>
  <p:tag name="CHARTSTRINGREV" val="16 5 2 1"/>
  <p:tag name="CHARTSTRINGSTDPER" val="0.0416666666666667 0.0833333333333333 0.208333333333333 0.666666666666667"/>
  <p:tag name="CHARTSTRINGREVPER" val="0.666666666666667 0.208333333333333 0.0833333333333333 0.0416666666666667"/>
  <p:tag name="RESPONSESGATHERED" val="False"/>
  <p:tag name="ANONYMOUSTEMP" val="False"/>
  <p:tag name="QUESTIONALIAS" val="10. Which of the following will cause the demand for product X to shift to the left?"/>
  <p:tag name="ANSWERSALIAS" val="Population growth that causes an expansion in the number of persons consuming X|smicln|An increase in the money income if X is a normal good|smicln|A decrease in the price of complementary product Y|smicln|An increase in money income if X is an inferior good"/>
  <p:tag name="CORRECTPOINTVALUE" val="0"/>
  <p:tag name="VALUES" val="No Value|smicln|No Value|smicln|No Value|smicln|No Valu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7"/>
  <p:tag name="FONTSIZE" val="28"/>
  <p:tag name="BULLETTYPE" val="ppBulletArabicPeriod"/>
  <p:tag name="ANSWERTEXT" val="Population growth that causes an expansion in the number of persons consuming X&#10;An increase in the money income if X is a normal good&#10;A decrease in the price of complementary product Y&#10;An increase in money income if X is an inferior good"/>
  <p:tag name="OLDNUMANSWERS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D629C6ECAE5D41788ABDBCD126B38AE3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TOTALRESPONSES" val="24"/>
  <p:tag name="RESPONSECOUNT" val="24"/>
  <p:tag name="SLICED" val="False"/>
  <p:tag name="RESPONSES" val="4;4;4;4;4;4;4;4;4;2;1;4;4;3;4;2;3;4;3;-;3;4;4;3;4;"/>
  <p:tag name="CHARTSTRINGSTD" val="1 2 5 16"/>
  <p:tag name="CHARTSTRINGREV" val="16 5 2 1"/>
  <p:tag name="CHARTSTRINGSTDPER" val="0.0416666666666667 0.0833333333333333 0.208333333333333 0.666666666666667"/>
  <p:tag name="CHARTSTRINGREVPER" val="0.666666666666667 0.208333333333333 0.0833333333333333 0.0416666666666667"/>
  <p:tag name="RESPONSESGATHERED" val="False"/>
  <p:tag name="ANONYMOUSTEMP" val="False"/>
  <p:tag name="QUESTIONALIAS" val="10. Which of the following will cause the demand for product X to shift to the left?"/>
  <p:tag name="ANSWERSALIAS" val="Population growth that causes an expansion in the number of persons consuming X|smicln|An increase in the money income if X is a normal good|smicln|A decrease in the price of complementary product Y|smicln|An increase in money income if X is an inferior good"/>
  <p:tag name="SLIDEORDER" val="2"/>
  <p:tag name="SLIDEGUID" val="AB8E94452283427082E1BE7D46B0C4F6"/>
  <p:tag name="CORRECTPOINTVALUE" val="1"/>
  <p:tag name="VALUES" val="Incorrect|smicln|Incorrect|smicln|Incorrect|smicln|Correct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37"/>
  <p:tag name="FONTSIZE" val="28"/>
  <p:tag name="BULLETTYPE" val="ppBulletArabicPeriod"/>
  <p:tag name="ANSWERTEXT" val="Population growth that causes an expansion in the number of persons consuming X&#10;An increase in the money income if X is a normal good&#10;A decrease in the price of complementary product Y&#10;An increase in money income if X is an inferior good"/>
  <p:tag name="OLDNUMANSWERS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4B0E48FF53140B1836D55D0C4A711ED"/>
  <p:tag name="SLIDEID" val="A4B0E48FF53140B1836D55D0C4A711ED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Shift to the left|smicln|Shift to the right|smicln|Not shift at all|smicln|Become steeper"/>
  <p:tag name="TOTALRESPONSES" val="23"/>
  <p:tag name="RESPONSECOUNT" val="23"/>
  <p:tag name="SLICED" val="False"/>
  <p:tag name="RESPONSES" val="2;2;2;2;3;2;2;2;2;2;2;-;1;1;-;1;1;2;2;1;2;2;2;2;2;"/>
  <p:tag name="CHARTSTRINGSTD" val="5 17 1 0"/>
  <p:tag name="CHARTSTRINGREV" val="0 1 17 5"/>
  <p:tag name="CHARTSTRINGSTDPER" val="0.217391304347826 0.739130434782609 0.0434782608695652 0"/>
  <p:tag name="CHARTSTRINGREVPER" val="0 0.0434782608695652 0.739130434782609 0.217391304347826"/>
  <p:tag name="RESPONSESGATHERED" val="False"/>
  <p:tag name="ANONYMOUSTEMP" val="False"/>
  <p:tag name="QUESTIONALIAS" val="11. If you expect the price of ice cream to increase next week, your demand for ice cream today will:"/>
  <p:tag name="CORRECTPOINTVALUE" val="0"/>
  <p:tag name="VALUES" val="No Value|smicln|No Value|smicln|No Value|smicln|No Valu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2"/>
  <p:tag name="BULLETTYPE" val="ppBulletArabicPeriod"/>
  <p:tag name="ANSWERTEXT" val="Shift to the left&#10;Shift to the right&#10;Not shift at all&#10;Become steeper"/>
  <p:tag name="OLDNUMANSWERS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4B0E48FF53140B1836D55D0C4A711ED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Shift to the left|smicln|Shift to the right|smicln|Not shift at all|smicln|Become steeper"/>
  <p:tag name="TOTALRESPONSES" val="23"/>
  <p:tag name="RESPONSECOUNT" val="23"/>
  <p:tag name="SLICED" val="False"/>
  <p:tag name="RESPONSES" val="2;2;2;2;3;2;2;2;2;2;2;-;1;1;-;1;1;2;2;1;2;2;2;2;2;"/>
  <p:tag name="CHARTSTRINGSTD" val="5 17 1 0"/>
  <p:tag name="CHARTSTRINGREV" val="0 1 17 5"/>
  <p:tag name="CHARTSTRINGSTDPER" val="0.217391304347826 0.739130434782609 0.0434782608695652 0"/>
  <p:tag name="CHARTSTRINGREVPER" val="0 0.0434782608695652 0.739130434782609 0.217391304347826"/>
  <p:tag name="RESPONSESGATHERED" val="False"/>
  <p:tag name="ANONYMOUSTEMP" val="False"/>
  <p:tag name="QUESTIONALIAS" val="11. If you expect the price of ice cream to increase next week, your demand for ice cream today will:"/>
  <p:tag name="SLIDEORDER" val="2"/>
  <p:tag name="SLIDEGUID" val="C48B17AE985F44DE933B2FE02213B164"/>
  <p:tag name="CORRECTPOINTVALUE" val="1"/>
  <p:tag name="VALUES" val="Incorrect|smicln|Correct|smicln|Incorrect|smicln|Incorrec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2"/>
  <p:tag name="BULLETTYPE" val="ppBulletArabicPeriod"/>
  <p:tag name="ANSWERTEXT" val="Shift to the left&#10;Shift to the right&#10;Not shift at all&#10;Become steeper"/>
  <p:tag name="OLDNUMANSWER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7AEDAD171A24529A393B29FD090F7FC"/>
  <p:tag name="SLIDEID" val="07AEDAD171A24529A393B29FD090F7F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10.  If a type of clothing suddenly becomes fashionable, there will be a(n):"/>
  <p:tag name="ANSWERSALIAS" val="Movement down this good’s demand curve|smicln|increase in the quantity demanded|smicln|Shift to the right of the good’s demand curve|smicln|Shift to the left of the good’s demand curve"/>
  <p:tag name="TOTALRESPONSES" val="25"/>
  <p:tag name="RESPONSECOUNT" val="25"/>
  <p:tag name="SLICED" val="False"/>
  <p:tag name="RESPONSES" val="3;3;3;3;3;3;2;3;3;3;4;2;3;3;3;3;3;3;3;3;3;2;2;2;2;"/>
  <p:tag name="CHARTSTRINGSTD" val="0 6 18 1"/>
  <p:tag name="CHARTSTRINGREV" val="1 18 6 0"/>
  <p:tag name="CHARTSTRINGSTDPER" val="0 0.24 0.72 0.04"/>
  <p:tag name="CHARTSTRINGREVPER" val="0.04 0.72 0.24 0"/>
  <p:tag name="RESPONSESGATHERED" val="False"/>
  <p:tag name="ANONYMOUSTEMP" val="False"/>
  <p:tag name="CORRECTPOINTVALUE" val="0"/>
  <p:tag name="VALUES" val="No Value|smicln|No Value|smicln|No Value|smicln|No Val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Movement down this good’s demand curve&#10;increase in the quantity demanded&#10;Shift to the right of the good’s demand curve&#10;Shift to the left of the good’s demand curve"/>
  <p:tag name="OLDNUMANSWERS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7AEDAD171A24529A393B29FD090F7FC"/>
  <p:tag name="SLIDETYPE" val="Q"/>
  <p:tag name="DEMOGRAPHIC" val="False"/>
  <p:tag name="TEAMASSIGN" val="False"/>
  <p:tag name="SPEEDSCORING" val="False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10.  If a type of clothing suddenly becomes fashionable, there will be a(n):"/>
  <p:tag name="ANSWERSALIAS" val="Movement down this good’s demand curve|smicln|increase in the quantity demanded|smicln|Shift to the right of the good’s demand curve|smicln|Shift to the left of the good’s demand curve"/>
  <p:tag name="TOTALRESPONSES" val="25"/>
  <p:tag name="RESPONSECOUNT" val="25"/>
  <p:tag name="SLICED" val="False"/>
  <p:tag name="RESPONSES" val="3;3;3;3;3;3;2;3;3;3;4;2;3;3;3;3;3;3;3;3;3;2;2;2;2;"/>
  <p:tag name="CHARTSTRINGSTD" val="0 6 18 1"/>
  <p:tag name="CHARTSTRINGREV" val="1 18 6 0"/>
  <p:tag name="CHARTSTRINGSTDPER" val="0 0.24 0.72 0.04"/>
  <p:tag name="CHARTSTRINGREVPER" val="0.04 0.72 0.24 0"/>
  <p:tag name="RESPONSESGATHERED" val="False"/>
  <p:tag name="ANONYMOUSTEMP" val="False"/>
  <p:tag name="SLIDEORDER" val="2"/>
  <p:tag name="SLIDEGUID" val="5E00B597D3844172989E6E31BB928BBD"/>
  <p:tag name="CORRECTPOINTVALUE" val="1"/>
  <p:tag name="VALUES" val="Incorrect|smicln|Incorrect|smicln|Correct|smicln|Incorrec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Movement down this good’s demand curve&#10;increase in the quantity demanded&#10;Shift to the right of the good’s demand curve&#10;Shift to the left of the good’s demand curve"/>
  <p:tag name="OLDNUMANSWER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2059</Words>
  <Application>Microsoft Office PowerPoint</Application>
  <PresentationFormat>On-screen Show (4:3)</PresentationFormat>
  <Paragraphs>283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3a – Demand</vt:lpstr>
      <vt:lpstr>3a - Demand</vt:lpstr>
      <vt:lpstr>3a - Demand</vt:lpstr>
      <vt:lpstr>3a - Demand</vt:lpstr>
      <vt:lpstr>3a - Demand</vt:lpstr>
      <vt:lpstr>3a - Demand</vt:lpstr>
      <vt:lpstr>3a - Demand</vt:lpstr>
      <vt:lpstr>3a - Demand</vt:lpstr>
      <vt:lpstr>3a - Demand</vt:lpstr>
      <vt:lpstr>3a - Demand</vt:lpstr>
      <vt:lpstr>1. If the price of pizza increases then the demand for pizza will ___________:</vt:lpstr>
      <vt:lpstr>1. If the price of pizza increases then the demand for pizza will ___________:</vt:lpstr>
      <vt:lpstr>2. If the price of pizza increases then the  quantity demanded of pizza will ___________:</vt:lpstr>
      <vt:lpstr>2. If the price of pizza increases then the  quantity demanded of pizza will ___________:</vt:lpstr>
      <vt:lpstr>Demand YP #37</vt:lpstr>
      <vt:lpstr>For ALL Graphs:</vt:lpstr>
      <vt:lpstr>3. The income and substitution effects explain:</vt:lpstr>
      <vt:lpstr>3. The income and substitution effects explain:</vt:lpstr>
      <vt:lpstr>4. Graphically, the market demand is:</vt:lpstr>
      <vt:lpstr>4. Graphically, the market demand is:</vt:lpstr>
      <vt:lpstr>PowerPoint Presentation</vt:lpstr>
      <vt:lpstr>PowerPoint Presentation</vt:lpstr>
      <vt:lpstr>Increase in Demand</vt:lpstr>
      <vt:lpstr>Decrease in Demand</vt:lpstr>
      <vt:lpstr>Change is Demand vs. Change in Quantity Demanded</vt:lpstr>
      <vt:lpstr>5. When an economist says that the demand for a product has increased, this means that:</vt:lpstr>
      <vt:lpstr>5. When an economist says that the demand for a product has increased, this means that:</vt:lpstr>
      <vt:lpstr>Increase in Demand</vt:lpstr>
      <vt:lpstr>Decrease in Demand</vt:lpstr>
      <vt:lpstr>Non-Price Determinants of Demand (YP #40)</vt:lpstr>
      <vt:lpstr>6. Which of the following will NOT cause the demand for product K to change?</vt:lpstr>
      <vt:lpstr>6. Which of the following will NOT cause the demand for product K to change?</vt:lpstr>
      <vt:lpstr>Change in Quantity Demanded</vt:lpstr>
      <vt:lpstr>7. Which of the following items go together?</vt:lpstr>
      <vt:lpstr>7. Which of the following items go together?</vt:lpstr>
      <vt:lpstr>Change in Quantity Demanded</vt:lpstr>
      <vt:lpstr>Change is Demand vs. Change in Quantity Demanded</vt:lpstr>
      <vt:lpstr>Change in Demand – YP 42</vt:lpstr>
      <vt:lpstr>8. An economist for a bicycle company predicts that, other things equal, a rise in consumer incomes will increase the demand for bicycles.  This prediction assumes that:</vt:lpstr>
      <vt:lpstr>8. An economist for a bicycle company predicts that, other things equal, a rise in consumer incomes will increase the demand for bicycles.  This prediction assumes that:</vt:lpstr>
      <vt:lpstr>9. If the demand for product Y shifts to the right as the price of product X declines, then:</vt:lpstr>
      <vt:lpstr>9. If the demand for product Y shifts to the right as the price of product X declines, then:</vt:lpstr>
      <vt:lpstr>10. Which of the following will cause the demand for product X to shift to the left?</vt:lpstr>
      <vt:lpstr>10. Which of the following will cause the demand for product X to shift to the left?</vt:lpstr>
      <vt:lpstr>11. If you expect the price of ice cream to increase next week, your demand for ice cream today will:</vt:lpstr>
      <vt:lpstr>11. If you expect the price of ice cream to increase next week, your demand for ice cream today will:</vt:lpstr>
      <vt:lpstr>12.  If a type of clothing suddenly becomes fashionable, there will be a/an:</vt:lpstr>
      <vt:lpstr>12.  If a type of clothing suddenly becomes fashionable, there will be a/an: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2a</dc:title>
  <dc:creator>harper</dc:creator>
  <cp:lastModifiedBy>Mark Healy</cp:lastModifiedBy>
  <cp:revision>117</cp:revision>
  <cp:lastPrinted>2015-09-14T12:07:45Z</cp:lastPrinted>
  <dcterms:created xsi:type="dcterms:W3CDTF">2013-01-28T12:31:30Z</dcterms:created>
  <dcterms:modified xsi:type="dcterms:W3CDTF">2019-09-09T19:07:14Z</dcterms:modified>
</cp:coreProperties>
</file>