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303" r:id="rId3"/>
    <p:sldId id="318" r:id="rId4"/>
    <p:sldId id="327" r:id="rId5"/>
    <p:sldId id="321" r:id="rId6"/>
    <p:sldId id="322" r:id="rId7"/>
    <p:sldId id="323" r:id="rId8"/>
    <p:sldId id="324" r:id="rId9"/>
    <p:sldId id="325" r:id="rId10"/>
    <p:sldId id="326" r:id="rId11"/>
    <p:sldId id="319" r:id="rId12"/>
    <p:sldId id="320" r:id="rId13"/>
    <p:sldId id="257" r:id="rId14"/>
    <p:sldId id="292" r:id="rId15"/>
    <p:sldId id="304" r:id="rId16"/>
    <p:sldId id="305" r:id="rId17"/>
    <p:sldId id="306" r:id="rId18"/>
    <p:sldId id="307" r:id="rId19"/>
    <p:sldId id="308" r:id="rId20"/>
    <p:sldId id="309" r:id="rId21"/>
    <p:sldId id="310" r:id="rId22"/>
    <p:sldId id="311" r:id="rId23"/>
    <p:sldId id="312" r:id="rId24"/>
    <p:sldId id="313" r:id="rId25"/>
    <p:sldId id="314" r:id="rId26"/>
    <p:sldId id="274" r:id="rId27"/>
    <p:sldId id="315" r:id="rId28"/>
    <p:sldId id="271" r:id="rId29"/>
    <p:sldId id="280" r:id="rId30"/>
    <p:sldId id="316" r:id="rId31"/>
    <p:sldId id="260" r:id="rId32"/>
    <p:sldId id="281" r:id="rId33"/>
    <p:sldId id="261" r:id="rId34"/>
    <p:sldId id="282" r:id="rId35"/>
    <p:sldId id="262" r:id="rId36"/>
    <p:sldId id="283" r:id="rId37"/>
    <p:sldId id="263" r:id="rId38"/>
    <p:sldId id="284" r:id="rId39"/>
    <p:sldId id="276" r:id="rId40"/>
    <p:sldId id="264" r:id="rId41"/>
    <p:sldId id="285" r:id="rId42"/>
    <p:sldId id="277" r:id="rId43"/>
    <p:sldId id="298" r:id="rId44"/>
    <p:sldId id="299" r:id="rId45"/>
    <p:sldId id="317" r:id="rId46"/>
    <p:sldId id="272" r:id="rId47"/>
    <p:sldId id="270" r:id="rId48"/>
    <p:sldId id="286" r:id="rId49"/>
    <p:sldId id="278" r:id="rId50"/>
    <p:sldId id="266" r:id="rId51"/>
    <p:sldId id="287" r:id="rId52"/>
    <p:sldId id="279" r:id="rId53"/>
    <p:sldId id="267" r:id="rId54"/>
    <p:sldId id="288" r:id="rId55"/>
    <p:sldId id="268" r:id="rId56"/>
    <p:sldId id="289" r:id="rId57"/>
    <p:sldId id="300" r:id="rId58"/>
    <p:sldId id="301" r:id="rId59"/>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97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npr.org/blogs/money/2013/02/21/172501563/three-ways-to-totally-transform-u-s-immigration-policy" TargetMode="Externa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www.nytimes.com/2013/02/17/magazine/do-illegal-immigrants-actually-hurt-the-us-economy.html" TargetMode="Externa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5.wmf"/><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5.wmf"/><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5.wmf"/><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4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20.wmf"/></Relationships>
</file>

<file path=ppt/slides/_rels/slide4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0.wmf"/><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2PfgT0UgNRI" TargetMode="Externa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hyperlink" Target="http://www.npr.org/blogs/money/2013/02/21/172501563/three-ways-to-totally-transform-u-s-immigration-policy" TargetMode="External"/><Relationship Id="rId4" Type="http://schemas.openxmlformats.org/officeDocument/2006/relationships/hyperlink" Target="http://www.youtube.com/watch?v=S8otlHmoWv0" TargetMode="Externa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20.wmf"/></Relationships>
</file>

<file path=ppt/slides/_rels/slide51.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0.wmf"/><Relationship Id="rId4"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hyperlink" Target="http://www.nytimes.com/2013/02/17/magazine/do-illegal-immigrants-actually-hurt-the-us-economy.html" TargetMode="External"/></Relationships>
</file>

<file path=ppt/slides/_rels/slide5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hyperlink" Target="http://www.nytimes.com/2013/02/17/magazine/do-illegal-immigrants-actually-hurt-the-us-economy.html" TargetMode="External"/><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7.xml"/><Relationship Id="rId1" Type="http://schemas.openxmlformats.org/officeDocument/2006/relationships/tags" Target="../tags/tag86.xml"/></Relationships>
</file>

<file path=ppt/slides/_rels/slide5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2PfgT0UgNRI" TargetMode="Externa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S8otlHmoWv0" TargetMode="Externa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8otlHmoWv0" TargetMode="Externa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npr.org/blogs/money/2013/02/21/172501563/three-ways-to-totally-transform-u-s-immigration-policy" TargetMode="Externa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772400" cy="1143000"/>
          </a:xfrm>
        </p:spPr>
        <p:txBody>
          <a:bodyPr>
            <a:normAutofit/>
          </a:bodyPr>
          <a:lstStyle/>
          <a:p>
            <a:r>
              <a:rPr lang="en-US" b="1" smtClean="0"/>
              <a:t>22a </a:t>
            </a:r>
            <a:r>
              <a:rPr lang="en-US" b="1" dirty="0" smtClean="0"/>
              <a:t>– Immigration</a:t>
            </a:r>
            <a:endParaRPr lang="en-US" b="1" dirty="0"/>
          </a:p>
        </p:txBody>
      </p:sp>
      <p:sp>
        <p:nvSpPr>
          <p:cNvPr id="3" name="Subtitle 2"/>
          <p:cNvSpPr>
            <a:spLocks noGrp="1"/>
          </p:cNvSpPr>
          <p:nvPr>
            <p:ph type="subTitle" idx="1"/>
          </p:nvPr>
        </p:nvSpPr>
        <p:spPr>
          <a:xfrm>
            <a:off x="685800" y="3048000"/>
            <a:ext cx="7772400" cy="3276600"/>
          </a:xfrm>
        </p:spPr>
        <p:txBody>
          <a:bodyPr/>
          <a:lstStyle/>
          <a:p>
            <a:pPr algn="l"/>
            <a:r>
              <a:rPr lang="en-US" b="1" dirty="0" smtClean="0">
                <a:solidFill>
                  <a:schemeClr val="tx1"/>
                </a:solidFill>
              </a:rPr>
              <a:t>This web quiz may appear as two pages on tablets and laptops.</a:t>
            </a:r>
          </a:p>
          <a:p>
            <a:pPr algn="l"/>
            <a:endParaRPr lang="en-US" sz="10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8768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395050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8991600" cy="5562600"/>
          </a:xfrm>
        </p:spPr>
        <p:txBody>
          <a:bodyPr>
            <a:normAutofit/>
          </a:bodyPr>
          <a:lstStyle/>
          <a:p>
            <a:r>
              <a:rPr lang="en-US" sz="4000" b="1" u="sng" dirty="0" smtClean="0">
                <a:solidFill>
                  <a:schemeClr val="tx1"/>
                </a:solidFill>
              </a:rPr>
              <a:t>Three Short Videos</a:t>
            </a:r>
            <a:r>
              <a:rPr lang="en-US" sz="4000" b="1" dirty="0" smtClean="0">
                <a:solidFill>
                  <a:schemeClr val="tx1"/>
                </a:solidFill>
              </a:rPr>
              <a:t> (3)</a:t>
            </a:r>
          </a:p>
          <a:p>
            <a:pPr algn="l"/>
            <a:r>
              <a:rPr lang="en-US" sz="2000" dirty="0" smtClean="0">
                <a:solidFill>
                  <a:schemeClr val="tx1"/>
                </a:solidFill>
                <a:hlinkClick r:id="rId3"/>
              </a:rPr>
              <a:t>"</a:t>
            </a:r>
            <a:r>
              <a:rPr lang="en-US" sz="2000" dirty="0">
                <a:solidFill>
                  <a:schemeClr val="tx1"/>
                </a:solidFill>
                <a:hlinkClick r:id="rId3"/>
              </a:rPr>
              <a:t>Three Ways To Totally Transform U.S. Immigration Policy"</a:t>
            </a:r>
            <a:r>
              <a:rPr lang="en-US" sz="2000" dirty="0">
                <a:solidFill>
                  <a:schemeClr val="tx1"/>
                </a:solidFill>
              </a:rPr>
              <a:t> NPR, Planet Money, Feb. 21, </a:t>
            </a:r>
            <a:r>
              <a:rPr lang="en-US" sz="2000" dirty="0" smtClean="0">
                <a:solidFill>
                  <a:schemeClr val="tx1"/>
                </a:solidFill>
              </a:rPr>
              <a:t>2013 – Audio only</a:t>
            </a:r>
            <a:endParaRPr lang="en-US" sz="2000" dirty="0">
              <a:solidFill>
                <a:schemeClr val="tx1"/>
              </a:solidFill>
            </a:endParaRPr>
          </a:p>
          <a:p>
            <a:pPr lvl="1" algn="l"/>
            <a:r>
              <a:rPr lang="en-US" sz="2000" dirty="0">
                <a:solidFill>
                  <a:schemeClr val="tx1"/>
                </a:solidFill>
              </a:rPr>
              <a:t>1. The Best And The Brightest</a:t>
            </a:r>
            <a:br>
              <a:rPr lang="en-US" sz="2000" dirty="0">
                <a:solidFill>
                  <a:schemeClr val="tx1"/>
                </a:solidFill>
              </a:rPr>
            </a:br>
            <a:r>
              <a:rPr lang="en-US" sz="2000" dirty="0">
                <a:solidFill>
                  <a:schemeClr val="tx1"/>
                </a:solidFill>
              </a:rPr>
              <a:t>2. The Highest Bidder</a:t>
            </a:r>
            <a:br>
              <a:rPr lang="en-US" sz="2000" dirty="0">
                <a:solidFill>
                  <a:schemeClr val="tx1"/>
                </a:solidFill>
              </a:rPr>
            </a:br>
            <a:r>
              <a:rPr lang="en-US" sz="2000" dirty="0">
                <a:solidFill>
                  <a:schemeClr val="tx1"/>
                </a:solidFill>
              </a:rPr>
              <a:t>3. Let '</a:t>
            </a:r>
            <a:r>
              <a:rPr lang="en-US" sz="2000" dirty="0" err="1">
                <a:solidFill>
                  <a:schemeClr val="tx1"/>
                </a:solidFill>
              </a:rPr>
              <a:t>Em</a:t>
            </a:r>
            <a:r>
              <a:rPr lang="en-US" sz="2000" dirty="0">
                <a:solidFill>
                  <a:schemeClr val="tx1"/>
                </a:solidFill>
              </a:rPr>
              <a:t> In </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8915400" cy="34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59994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991600" cy="5334000"/>
          </a:xfrm>
        </p:spPr>
        <p:txBody>
          <a:bodyPr>
            <a:normAutofit fontScale="77500" lnSpcReduction="20000"/>
          </a:bodyPr>
          <a:lstStyle/>
          <a:p>
            <a:r>
              <a:rPr lang="en-US" sz="4000" dirty="0" smtClean="0">
                <a:solidFill>
                  <a:schemeClr val="tx1"/>
                </a:solidFill>
              </a:rPr>
              <a:t> </a:t>
            </a:r>
            <a:r>
              <a:rPr lang="en-US" sz="4000" b="1" dirty="0" smtClean="0">
                <a:solidFill>
                  <a:schemeClr val="tx1"/>
                </a:solidFill>
              </a:rPr>
              <a:t>Introduction</a:t>
            </a:r>
          </a:p>
          <a:p>
            <a:pPr algn="l"/>
            <a:r>
              <a:rPr lang="en-US" sz="4000" dirty="0">
                <a:solidFill>
                  <a:schemeClr val="tx1"/>
                </a:solidFill>
              </a:rPr>
              <a:t>Immigration is another labor issue that has become an important political topic. We will first study some historical data on U.S. immigration, then we will look at two immigration models:</a:t>
            </a:r>
          </a:p>
          <a:p>
            <a:pPr marL="1200150" lvl="1" indent="-742950" algn="l">
              <a:buAutoNum type="arabicPeriod"/>
            </a:pPr>
            <a:r>
              <a:rPr lang="en-US" sz="3600" dirty="0" smtClean="0">
                <a:solidFill>
                  <a:schemeClr val="tx1"/>
                </a:solidFill>
              </a:rPr>
              <a:t>a </a:t>
            </a:r>
            <a:r>
              <a:rPr lang="en-US" sz="3600" dirty="0">
                <a:solidFill>
                  <a:schemeClr val="tx1"/>
                </a:solidFill>
              </a:rPr>
              <a:t>simple immigration model showing the "Impact on Wage Rates, Efficiency, and Output", and </a:t>
            </a:r>
            <a:endParaRPr lang="en-US" sz="3600" dirty="0" smtClean="0">
              <a:solidFill>
                <a:schemeClr val="tx1"/>
              </a:solidFill>
            </a:endParaRPr>
          </a:p>
          <a:p>
            <a:pPr marL="1200150" lvl="1" indent="-742950" algn="l">
              <a:buAutoNum type="arabicPeriod"/>
            </a:pPr>
            <a:r>
              <a:rPr lang="en-US" sz="3600" dirty="0" smtClean="0">
                <a:solidFill>
                  <a:schemeClr val="tx1"/>
                </a:solidFill>
              </a:rPr>
              <a:t>a </a:t>
            </a:r>
            <a:r>
              <a:rPr lang="en-US" sz="3600" dirty="0">
                <a:solidFill>
                  <a:schemeClr val="tx1"/>
                </a:solidFill>
              </a:rPr>
              <a:t>model showing the impact of illegal workers in a low wage labor market</a:t>
            </a:r>
          </a:p>
          <a:p>
            <a:pPr algn="l"/>
            <a:r>
              <a:rPr lang="en-US" sz="4000" dirty="0">
                <a:solidFill>
                  <a:schemeClr val="tx1"/>
                </a:solidFill>
              </a:rPr>
              <a:t>The YELLOW PAGES, the LESSONS webpage, </a:t>
            </a:r>
            <a:r>
              <a:rPr lang="en-US" sz="4000" dirty="0" smtClean="0">
                <a:solidFill>
                  <a:schemeClr val="tx1"/>
                </a:solidFill>
              </a:rPr>
              <a:t>and </a:t>
            </a:r>
            <a:r>
              <a:rPr lang="en-US" sz="4000" dirty="0">
                <a:solidFill>
                  <a:schemeClr val="tx1"/>
                </a:solidFill>
              </a:rPr>
              <a:t>the MICWEBAPP have one page summaries of each of these models. You should find them and study them. </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108746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458200" cy="5638800"/>
          </a:xfrm>
        </p:spPr>
        <p:txBody>
          <a:bodyPr>
            <a:normAutofit fontScale="85000" lnSpcReduction="20000"/>
          </a:bodyPr>
          <a:lstStyle/>
          <a:p>
            <a:r>
              <a:rPr lang="en-US" sz="4000" dirty="0" smtClean="0">
                <a:solidFill>
                  <a:schemeClr val="tx1"/>
                </a:solidFill>
              </a:rPr>
              <a:t> </a:t>
            </a:r>
            <a:r>
              <a:rPr lang="en-US" sz="4000" b="1" dirty="0" smtClean="0">
                <a:solidFill>
                  <a:schemeClr val="tx1"/>
                </a:solidFill>
              </a:rPr>
              <a:t>Something Interesting – Why Study This?</a:t>
            </a:r>
          </a:p>
          <a:p>
            <a:r>
              <a:rPr lang="en-US" sz="1400" b="1" dirty="0" smtClean="0">
                <a:solidFill>
                  <a:schemeClr val="tx1"/>
                </a:solidFill>
              </a:rPr>
              <a:t>  </a:t>
            </a:r>
          </a:p>
          <a:p>
            <a:pPr algn="l"/>
            <a:r>
              <a:rPr lang="en-US" sz="2800" dirty="0">
                <a:solidFill>
                  <a:schemeClr val="tx1"/>
                </a:solidFill>
              </a:rPr>
              <a:t>Read this short news article from 2013:</a:t>
            </a:r>
            <a:br>
              <a:rPr lang="en-US" sz="2800" dirty="0">
                <a:solidFill>
                  <a:schemeClr val="tx1"/>
                </a:solidFill>
              </a:rPr>
            </a:br>
            <a:r>
              <a:rPr lang="en-US" sz="2800" dirty="0">
                <a:solidFill>
                  <a:schemeClr val="tx1"/>
                </a:solidFill>
                <a:hlinkClick r:id="rId3"/>
              </a:rPr>
              <a:t>http://</a:t>
            </a:r>
            <a:r>
              <a:rPr lang="en-US" sz="2800" dirty="0" smtClean="0">
                <a:solidFill>
                  <a:schemeClr val="tx1"/>
                </a:solidFill>
                <a:hlinkClick r:id="rId3"/>
              </a:rPr>
              <a:t>www.nytimes.com/2013/02/17/magazine/do-illegal-immigrants-actually-hurt-the-us-economy.html</a:t>
            </a:r>
            <a:endParaRPr lang="en-US" sz="2800" dirty="0" smtClean="0">
              <a:solidFill>
                <a:schemeClr val="tx1"/>
              </a:solidFill>
            </a:endParaRPr>
          </a:p>
          <a:p>
            <a:pPr algn="l"/>
            <a:r>
              <a:rPr lang="en-US" sz="1300" dirty="0" smtClean="0">
                <a:solidFill>
                  <a:schemeClr val="tx1"/>
                </a:solidFill>
              </a:rPr>
              <a:t>    </a:t>
            </a:r>
            <a:endParaRPr lang="en-US" sz="1300" dirty="0">
              <a:solidFill>
                <a:schemeClr val="tx1"/>
              </a:solidFill>
            </a:endParaRPr>
          </a:p>
          <a:p>
            <a:pPr algn="l"/>
            <a:r>
              <a:rPr lang="en-US" sz="2800" dirty="0">
                <a:solidFill>
                  <a:schemeClr val="tx1"/>
                </a:solidFill>
              </a:rPr>
              <a:t>From the eighth paragraph of the above website: </a:t>
            </a:r>
            <a:endParaRPr lang="en-US" sz="2800" dirty="0" smtClean="0">
              <a:solidFill>
                <a:schemeClr val="tx1"/>
              </a:solidFill>
            </a:endParaRPr>
          </a:p>
          <a:p>
            <a:pPr algn="l"/>
            <a:r>
              <a:rPr lang="en-US" sz="1400" dirty="0" smtClean="0">
                <a:solidFill>
                  <a:schemeClr val="tx1"/>
                </a:solidFill>
              </a:rPr>
              <a:t>  </a:t>
            </a:r>
            <a:endParaRPr lang="en-US" sz="1400" dirty="0">
              <a:solidFill>
                <a:schemeClr val="tx1"/>
              </a:solidFill>
            </a:endParaRPr>
          </a:p>
          <a:p>
            <a:pPr lvl="1" algn="l"/>
            <a:r>
              <a:rPr lang="en-US" sz="3400" i="1" dirty="0" smtClean="0">
                <a:solidFill>
                  <a:schemeClr val="tx1"/>
                </a:solidFill>
              </a:rPr>
              <a:t>Nearly </a:t>
            </a:r>
            <a:r>
              <a:rPr lang="en-US" sz="3400" i="1" dirty="0">
                <a:solidFill>
                  <a:schemeClr val="tx1"/>
                </a:solidFill>
              </a:rPr>
              <a:t>all economists, of all political persuasions, agree that immigrants — those here legally or not — benefit the overall economy. “That is not controversial,” Heidi </a:t>
            </a:r>
            <a:r>
              <a:rPr lang="en-US" sz="3400" i="1" dirty="0" err="1">
                <a:solidFill>
                  <a:schemeClr val="tx1"/>
                </a:solidFill>
              </a:rPr>
              <a:t>Shierholz</a:t>
            </a:r>
            <a:r>
              <a:rPr lang="en-US" sz="3400" i="1" dirty="0">
                <a:solidFill>
                  <a:schemeClr val="tx1"/>
                </a:solidFill>
              </a:rPr>
              <a:t>, an economist at the Economic Policy Institute, told me. </a:t>
            </a:r>
            <a:r>
              <a:rPr lang="en-US" sz="3400" i="1" dirty="0" err="1">
                <a:solidFill>
                  <a:schemeClr val="tx1"/>
                </a:solidFill>
              </a:rPr>
              <a:t>Shierholz</a:t>
            </a:r>
            <a:r>
              <a:rPr lang="en-US" sz="3400" i="1" dirty="0">
                <a:solidFill>
                  <a:schemeClr val="tx1"/>
                </a:solidFill>
              </a:rPr>
              <a:t> also said that “there is a consensus that, on average, the incomes of families in this country are increased by a small, but clearly positive amount, because of immigration</a:t>
            </a:r>
            <a:r>
              <a:rPr lang="en-US" sz="3400" i="1" dirty="0" smtClean="0">
                <a:solidFill>
                  <a:schemeClr val="tx1"/>
                </a:solidFill>
              </a:rPr>
              <a:t>."</a:t>
            </a:r>
            <a:endParaRPr lang="en-US" sz="3400" i="1" dirty="0">
              <a:solidFill>
                <a:schemeClr val="tx1"/>
              </a:solidFill>
            </a:endParaRPr>
          </a:p>
        </p:txBody>
      </p:sp>
      <p:sp>
        <p:nvSpPr>
          <p:cNvPr id="5" name="Title 1"/>
          <p:cNvSpPr>
            <a:spLocks noGrp="1"/>
          </p:cNvSpPr>
          <p:nvPr>
            <p:ph type="ctrTitle"/>
          </p:nvPr>
        </p:nvSpPr>
        <p:spPr>
          <a:xfrm>
            <a:off x="685800" y="6324600"/>
            <a:ext cx="7772400" cy="533400"/>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39058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63562"/>
          </a:xfrm>
        </p:spPr>
        <p:txBody>
          <a:bodyPr>
            <a:normAutofit fontScale="90000"/>
          </a:bodyPr>
          <a:lstStyle/>
          <a:p>
            <a:r>
              <a:rPr lang="en-US" b="1" dirty="0" smtClean="0"/>
              <a:t>22a - Immigration</a:t>
            </a:r>
            <a:endParaRPr lang="en-US" b="1" dirty="0"/>
          </a:p>
        </p:txBody>
      </p:sp>
      <p:sp>
        <p:nvSpPr>
          <p:cNvPr id="3" name="Content Placeholder 2"/>
          <p:cNvSpPr>
            <a:spLocks noGrp="1"/>
          </p:cNvSpPr>
          <p:nvPr>
            <p:ph sz="half" idx="1"/>
          </p:nvPr>
        </p:nvSpPr>
        <p:spPr>
          <a:xfrm>
            <a:off x="228600" y="838200"/>
            <a:ext cx="8686800" cy="5867400"/>
          </a:xfrm>
        </p:spPr>
        <p:txBody>
          <a:bodyPr>
            <a:noAutofit/>
          </a:bodyPr>
          <a:lstStyle/>
          <a:p>
            <a:pPr>
              <a:buNone/>
            </a:pPr>
            <a:r>
              <a:rPr lang="en-US" sz="1900" b="1" dirty="0" smtClean="0"/>
              <a:t>Must Know / Outcomes:</a:t>
            </a:r>
            <a:endParaRPr lang="en-US" sz="1900" dirty="0" smtClean="0"/>
          </a:p>
          <a:p>
            <a:r>
              <a:rPr lang="en-US" sz="1900" dirty="0"/>
              <a:t>Understand the historical pattern of legal and illegal immigration the United States.</a:t>
            </a:r>
          </a:p>
          <a:p>
            <a:r>
              <a:rPr lang="en-US" sz="1900" dirty="0"/>
              <a:t>Understand what motivates an individual to migrate.</a:t>
            </a:r>
          </a:p>
          <a:p>
            <a:r>
              <a:rPr lang="en-US" sz="1900" dirty="0"/>
              <a:t>List the factors influencing the decision to migrate.</a:t>
            </a:r>
          </a:p>
          <a:p>
            <a:r>
              <a:rPr lang="en-US" sz="1900" b="1" dirty="0"/>
              <a:t>Understand the potential impact immigration can have on wage rates, efficiency, and output. “MODEL: Impact on Wage Rates, Efficiency, and Output" </a:t>
            </a:r>
            <a:r>
              <a:rPr lang="en-US" sz="1900" b="1" dirty="0" smtClean="0"/>
              <a:t> YP 102</a:t>
            </a:r>
            <a:endParaRPr lang="en-US" sz="1900" b="1" dirty="0"/>
          </a:p>
          <a:p>
            <a:r>
              <a:rPr lang="en-US" sz="1900" dirty="0"/>
              <a:t>Identify potential complications with the traditional model of immigration: Remittances, Backflows, Full-Employment or Unemployment, and Complements and Substitutes.</a:t>
            </a:r>
          </a:p>
          <a:p>
            <a:r>
              <a:rPr lang="en-US" sz="1900" dirty="0"/>
              <a:t>Understand the effect immigration to the United States has on Federal, State, and Local governments' fiscal position.</a:t>
            </a:r>
          </a:p>
          <a:p>
            <a:r>
              <a:rPr lang="en-US" sz="1900" b="1" dirty="0"/>
              <a:t>Understand the illegal immigration debate in the context of job "crowding-out. “MODEL: Impact of Illegal Workers in a Low Wage Labor </a:t>
            </a:r>
            <a:r>
              <a:rPr lang="en-US" sz="1900" b="1" dirty="0" smtClean="0"/>
              <a:t>Market“  YP 103</a:t>
            </a:r>
            <a:endParaRPr lang="en-US" sz="1900" b="1" dirty="0"/>
          </a:p>
          <a:p>
            <a:r>
              <a:rPr lang="en-US" sz="1900" dirty="0"/>
              <a:t>Explain the potential price effects that illegal immigration can have on an economy.</a:t>
            </a:r>
          </a:p>
          <a:p>
            <a:r>
              <a:rPr lang="en-US" sz="1900" dirty="0"/>
              <a:t>Understand the concept of 'optimal' immigration.</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t>22a - Immigration</a:t>
            </a:r>
            <a:endParaRPr lang="en-US" dirty="0"/>
          </a:p>
        </p:txBody>
      </p:sp>
      <p:sp>
        <p:nvSpPr>
          <p:cNvPr id="3" name="Content Placeholder 2"/>
          <p:cNvSpPr>
            <a:spLocks noGrp="1"/>
          </p:cNvSpPr>
          <p:nvPr>
            <p:ph sz="half" idx="1"/>
          </p:nvPr>
        </p:nvSpPr>
        <p:spPr>
          <a:xfrm>
            <a:off x="228600" y="533400"/>
            <a:ext cx="8686800" cy="5791200"/>
          </a:xfrm>
        </p:spPr>
        <p:txBody>
          <a:bodyPr>
            <a:noAutofit/>
          </a:bodyPr>
          <a:lstStyle/>
          <a:p>
            <a:pPr>
              <a:buNone/>
            </a:pPr>
            <a:r>
              <a:rPr lang="en-US" sz="3600" b="1" dirty="0" smtClean="0"/>
              <a:t>KEY TERMS</a:t>
            </a:r>
            <a:r>
              <a:rPr lang="en-US" sz="3600" b="1" dirty="0"/>
              <a:t>: </a:t>
            </a:r>
            <a:endParaRPr lang="en-US" sz="3600" b="1" dirty="0" smtClean="0"/>
          </a:p>
          <a:p>
            <a:pPr>
              <a:buNone/>
            </a:pPr>
            <a:r>
              <a:rPr lang="en-US" sz="2000" dirty="0"/>
              <a:t> </a:t>
            </a:r>
            <a:r>
              <a:rPr lang="en-US" sz="2000" dirty="0" smtClean="0"/>
              <a:t>     </a:t>
            </a:r>
            <a:r>
              <a:rPr lang="en-US" sz="3200" dirty="0" smtClean="0"/>
              <a:t>economic </a:t>
            </a:r>
            <a:r>
              <a:rPr lang="en-US" sz="3200" dirty="0"/>
              <a:t>immigrants, legal immigrants, </a:t>
            </a:r>
            <a:r>
              <a:rPr lang="en-US" sz="3200" dirty="0" smtClean="0"/>
              <a:t/>
            </a:r>
            <a:br>
              <a:rPr lang="en-US" sz="3200" dirty="0" smtClean="0"/>
            </a:br>
            <a:r>
              <a:rPr lang="en-US" sz="3200" dirty="0" smtClean="0"/>
              <a:t>illegal </a:t>
            </a:r>
            <a:r>
              <a:rPr lang="en-US" sz="3200" dirty="0"/>
              <a:t>immigrants</a:t>
            </a:r>
            <a:r>
              <a:rPr lang="en-US" sz="3200" dirty="0" smtClean="0"/>
              <a:t>, human </a:t>
            </a:r>
            <a:r>
              <a:rPr lang="en-US" sz="3200" dirty="0"/>
              <a:t>capital, beaten paths, backflows, efficiency gains from migration, </a:t>
            </a:r>
            <a:r>
              <a:rPr lang="en-US" sz="3200" dirty="0" smtClean="0"/>
              <a:t/>
            </a:r>
            <a:br>
              <a:rPr lang="en-US" sz="3200" dirty="0" smtClean="0"/>
            </a:br>
            <a:r>
              <a:rPr lang="en-US" sz="3200" dirty="0" smtClean="0"/>
              <a:t>brain </a:t>
            </a:r>
            <a:r>
              <a:rPr lang="en-US" sz="3200" dirty="0"/>
              <a:t>drain, remittances, </a:t>
            </a:r>
            <a:r>
              <a:rPr lang="en-US" sz="3200" dirty="0" smtClean="0"/>
              <a:t/>
            </a:r>
            <a:br>
              <a:rPr lang="en-US" sz="3200" dirty="0" smtClean="0"/>
            </a:br>
            <a:r>
              <a:rPr lang="en-US" sz="3200" dirty="0" smtClean="0"/>
              <a:t>complementary </a:t>
            </a:r>
            <a:r>
              <a:rPr lang="en-US" sz="3200" dirty="0"/>
              <a:t>resource, substitute resource, fiscal </a:t>
            </a:r>
            <a:r>
              <a:rPr lang="en-US" sz="3200" dirty="0" smtClean="0"/>
              <a:t>impacts</a:t>
            </a:r>
          </a:p>
        </p:txBody>
      </p:sp>
    </p:spTree>
    <p:custDataLst>
      <p:tags r:id="rId1"/>
    </p:custDataLst>
    <p:extLst>
      <p:ext uri="{BB962C8B-B14F-4D97-AF65-F5344CB8AC3E}">
        <p14:creationId xmlns:p14="http://schemas.microsoft.com/office/powerpoint/2010/main" val="1340754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295400"/>
            <a:ext cx="8991600" cy="4343400"/>
          </a:xfrm>
        </p:spPr>
        <p:txBody>
          <a:bodyPr>
            <a:normAutofit/>
          </a:bodyPr>
          <a:lstStyle/>
          <a:p>
            <a:pPr algn="l">
              <a:buFont typeface="Arial" pitchFamily="34" charset="0"/>
              <a:buChar char="•"/>
            </a:pPr>
            <a:r>
              <a:rPr lang="en-US" sz="4000" dirty="0" smtClean="0">
                <a:solidFill>
                  <a:srgbClr val="0070C0"/>
                </a:solidFill>
              </a:rPr>
              <a:t> </a:t>
            </a:r>
            <a:r>
              <a:rPr lang="en-US" sz="4000" b="1" dirty="0" smtClean="0">
                <a:solidFill>
                  <a:srgbClr val="0070C0"/>
                </a:solidFill>
              </a:rPr>
              <a:t>U.S.  Immigration – The Numbers</a:t>
            </a:r>
          </a:p>
          <a:p>
            <a:pPr algn="l">
              <a:buFont typeface="Arial" pitchFamily="34" charset="0"/>
              <a:buChar char="•"/>
            </a:pPr>
            <a:r>
              <a:rPr lang="en-US" sz="4000" dirty="0" smtClean="0">
                <a:solidFill>
                  <a:schemeClr val="tx1"/>
                </a:solidFill>
              </a:rPr>
              <a:t> Economic Effects of Immigration (Model)</a:t>
            </a:r>
          </a:p>
          <a:p>
            <a:pPr algn="l">
              <a:buFont typeface="Arial" pitchFamily="34" charset="0"/>
              <a:buChar char="•"/>
            </a:pPr>
            <a:r>
              <a:rPr lang="en-US" sz="4000" dirty="0" smtClean="0">
                <a:solidFill>
                  <a:schemeClr val="tx1"/>
                </a:solidFill>
              </a:rPr>
              <a:t> The Illegal Immigration Debate (Model)</a:t>
            </a:r>
          </a:p>
          <a:p>
            <a:pPr algn="l">
              <a:buFont typeface="Arial" pitchFamily="34" charset="0"/>
              <a:buChar char="•"/>
            </a:pPr>
            <a:endParaRPr lang="en-US" sz="4000" dirty="0">
              <a:solidFill>
                <a:schemeClr val="tx1"/>
              </a:solidFill>
            </a:endParaRPr>
          </a:p>
        </p:txBody>
      </p:sp>
      <p:sp>
        <p:nvSpPr>
          <p:cNvPr id="5" name="Title 1"/>
          <p:cNvSpPr>
            <a:spLocks noGrp="1"/>
          </p:cNvSpPr>
          <p:nvPr>
            <p:ph type="ctrTitle"/>
          </p:nvPr>
        </p:nvSpPr>
        <p:spPr>
          <a:xfrm>
            <a:off x="762000" y="2286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1260614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762000"/>
            <a:ext cx="8839200" cy="5856481"/>
          </a:xfrm>
          <a:prstGeom prst="rect">
            <a:avLst/>
          </a:prstGeom>
        </p:spPr>
      </p:pic>
      <p:sp>
        <p:nvSpPr>
          <p:cNvPr id="2" name="TextBox 1"/>
          <p:cNvSpPr txBox="1"/>
          <p:nvPr/>
        </p:nvSpPr>
        <p:spPr>
          <a:xfrm>
            <a:off x="18660" y="3110"/>
            <a:ext cx="9125339" cy="523220"/>
          </a:xfrm>
          <a:prstGeom prst="rect">
            <a:avLst/>
          </a:prstGeom>
          <a:noFill/>
        </p:spPr>
        <p:txBody>
          <a:bodyPr wrap="square" rtlCol="0">
            <a:spAutoFit/>
          </a:bodyPr>
          <a:lstStyle/>
          <a:p>
            <a:r>
              <a:rPr lang="en-US" sz="2800" b="1" dirty="0" smtClean="0"/>
              <a:t>U.S Legal Immigration: About 1 million each year 2010-2016</a:t>
            </a:r>
            <a:endParaRPr lang="en-US" sz="2800" b="1" dirty="0"/>
          </a:p>
        </p:txBody>
      </p:sp>
    </p:spTree>
    <p:custDataLst>
      <p:tags r:id="rId1"/>
    </p:custDataLst>
    <p:extLst>
      <p:ext uri="{BB962C8B-B14F-4D97-AF65-F5344CB8AC3E}">
        <p14:creationId xmlns:p14="http://schemas.microsoft.com/office/powerpoint/2010/main" val="2156646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181600"/>
            <a:ext cx="8991600" cy="533400"/>
          </a:xfrm>
        </p:spPr>
        <p:txBody>
          <a:bodyPr>
            <a:normAutofit fontScale="85000" lnSpcReduction="20000"/>
          </a:bodyPr>
          <a:lstStyle/>
          <a:p>
            <a:r>
              <a:rPr lang="en-US" sz="4000" dirty="0" smtClean="0">
                <a:solidFill>
                  <a:schemeClr val="tx1"/>
                </a:solidFill>
              </a:rPr>
              <a:t>U.S. Legal Immigrants – Which programs? - 2009</a:t>
            </a:r>
            <a:endParaRPr lang="en-US" sz="40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
            <a:ext cx="6292850" cy="4855680"/>
          </a:xfrm>
          <a:prstGeom prst="rect">
            <a:avLst/>
          </a:prstGeom>
        </p:spPr>
      </p:pic>
      <p:sp>
        <p:nvSpPr>
          <p:cNvPr id="6"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spTree>
    <p:custDataLst>
      <p:tags r:id="rId1"/>
    </p:custDataLst>
    <p:extLst>
      <p:ext uri="{BB962C8B-B14F-4D97-AF65-F5344CB8AC3E}">
        <p14:creationId xmlns:p14="http://schemas.microsoft.com/office/powerpoint/2010/main" val="2828146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959" y="152400"/>
            <a:ext cx="3212841" cy="5638800"/>
          </a:xfrm>
        </p:spPr>
        <p:txBody>
          <a:bodyPr>
            <a:normAutofit/>
          </a:bodyPr>
          <a:lstStyle/>
          <a:p>
            <a:pPr algn="l"/>
            <a:r>
              <a:rPr lang="en-US" sz="4000" b="1" dirty="0" smtClean="0">
                <a:solidFill>
                  <a:schemeClr val="tx1"/>
                </a:solidFill>
              </a:rPr>
              <a:t># Legal Immigrants into the United States </a:t>
            </a:r>
          </a:p>
          <a:p>
            <a:pPr algn="l"/>
            <a:r>
              <a:rPr lang="en-US" sz="1200" b="1" dirty="0" smtClean="0">
                <a:solidFill>
                  <a:schemeClr val="tx1"/>
                </a:solidFill>
              </a:rPr>
              <a:t>  </a:t>
            </a:r>
            <a:endParaRPr lang="en-US" sz="1200" b="1" dirty="0">
              <a:solidFill>
                <a:schemeClr val="tx1"/>
              </a:solidFill>
            </a:endParaRPr>
          </a:p>
          <a:p>
            <a:pPr algn="l"/>
            <a:r>
              <a:rPr lang="en-US" sz="4000" dirty="0" smtClean="0">
                <a:solidFill>
                  <a:schemeClr val="tx1"/>
                </a:solidFill>
              </a:rPr>
              <a:t>TOP 10 COUNTRIES</a:t>
            </a:r>
          </a:p>
          <a:p>
            <a:pPr algn="l"/>
            <a:r>
              <a:rPr lang="en-US" sz="4000" dirty="0" smtClean="0">
                <a:solidFill>
                  <a:schemeClr val="tx1"/>
                </a:solidFill>
              </a:rPr>
              <a:t>2009</a:t>
            </a:r>
            <a:endParaRPr lang="en-US" sz="4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76200"/>
            <a:ext cx="5715000" cy="5105878"/>
          </a:xfrm>
          <a:prstGeom prst="rect">
            <a:avLst/>
          </a:prstGeom>
        </p:spPr>
      </p:pic>
      <p:sp>
        <p:nvSpPr>
          <p:cNvPr id="7"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spTree>
    <p:custDataLst>
      <p:tags r:id="rId1"/>
    </p:custDataLst>
    <p:extLst>
      <p:ext uri="{BB962C8B-B14F-4D97-AF65-F5344CB8AC3E}">
        <p14:creationId xmlns:p14="http://schemas.microsoft.com/office/powerpoint/2010/main" val="1706185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cdn.britannica.com/700x450/61/187461-004-E5A9E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54405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13996" y="5715000"/>
            <a:ext cx="8991600" cy="533400"/>
          </a:xfrm>
        </p:spPr>
        <p:txBody>
          <a:bodyPr>
            <a:normAutofit fontScale="85000" lnSpcReduction="20000"/>
          </a:bodyPr>
          <a:lstStyle/>
          <a:p>
            <a:r>
              <a:rPr lang="en-US" sz="4000" dirty="0" smtClean="0">
                <a:solidFill>
                  <a:schemeClr val="tx1"/>
                </a:solidFill>
              </a:rPr>
              <a:t>Legal Immigrants into the United States - 2014</a:t>
            </a:r>
            <a:endParaRPr lang="en-US" sz="4000" dirty="0">
              <a:solidFill>
                <a:schemeClr val="tx1"/>
              </a:solidFill>
            </a:endParaRPr>
          </a:p>
        </p:txBody>
      </p:sp>
    </p:spTree>
    <p:custDataLst>
      <p:tags r:id="rId1"/>
    </p:custDataLst>
    <p:extLst>
      <p:ext uri="{BB962C8B-B14F-4D97-AF65-F5344CB8AC3E}">
        <p14:creationId xmlns:p14="http://schemas.microsoft.com/office/powerpoint/2010/main" val="2389452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295400"/>
            <a:ext cx="8991600" cy="4343400"/>
          </a:xfrm>
        </p:spPr>
        <p:txBody>
          <a:bodyPr>
            <a:normAutofit/>
          </a:bodyPr>
          <a:lstStyle/>
          <a:p>
            <a:pPr algn="l">
              <a:buFont typeface="Arial" pitchFamily="34" charset="0"/>
              <a:buChar char="•"/>
            </a:pPr>
            <a:r>
              <a:rPr lang="en-US" sz="4000" dirty="0" smtClean="0">
                <a:solidFill>
                  <a:schemeClr val="tx1"/>
                </a:solidFill>
              </a:rPr>
              <a:t> U.S.  Immigration – The Numbers</a:t>
            </a:r>
          </a:p>
          <a:p>
            <a:pPr algn="l">
              <a:buFont typeface="Arial" pitchFamily="34" charset="0"/>
              <a:buChar char="•"/>
            </a:pPr>
            <a:r>
              <a:rPr lang="en-US" sz="4000" dirty="0" smtClean="0">
                <a:solidFill>
                  <a:schemeClr val="tx1"/>
                </a:solidFill>
              </a:rPr>
              <a:t> Economic Effects of Immigration (Model)</a:t>
            </a:r>
          </a:p>
          <a:p>
            <a:pPr algn="l">
              <a:buFont typeface="Arial" pitchFamily="34" charset="0"/>
              <a:buChar char="•"/>
            </a:pPr>
            <a:r>
              <a:rPr lang="en-US" sz="4000" dirty="0" smtClean="0">
                <a:solidFill>
                  <a:schemeClr val="tx1"/>
                </a:solidFill>
              </a:rPr>
              <a:t> The Illegal Immigration Debate (Model)</a:t>
            </a:r>
          </a:p>
          <a:p>
            <a:pPr algn="l">
              <a:buFont typeface="Arial" pitchFamily="34" charset="0"/>
              <a:buChar char="•"/>
            </a:pPr>
            <a:endParaRPr lang="en-US" sz="4000" dirty="0">
              <a:solidFill>
                <a:schemeClr val="tx1"/>
              </a:solidFill>
            </a:endParaRPr>
          </a:p>
        </p:txBody>
      </p:sp>
      <p:sp>
        <p:nvSpPr>
          <p:cNvPr id="5" name="Title 1"/>
          <p:cNvSpPr>
            <a:spLocks noGrp="1"/>
          </p:cNvSpPr>
          <p:nvPr>
            <p:ph type="ctrTitle"/>
          </p:nvPr>
        </p:nvSpPr>
        <p:spPr>
          <a:xfrm>
            <a:off x="762000" y="2286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255993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1200" y="152400"/>
            <a:ext cx="3276601" cy="3810000"/>
          </a:xfrm>
        </p:spPr>
        <p:txBody>
          <a:bodyPr>
            <a:normAutofit/>
          </a:bodyPr>
          <a:lstStyle/>
          <a:p>
            <a:r>
              <a:rPr lang="en-US" sz="4000" dirty="0" smtClean="0">
                <a:solidFill>
                  <a:schemeClr val="tx1"/>
                </a:solidFill>
              </a:rPr>
              <a:t>Legal Immigrants in the United States - 2017</a:t>
            </a:r>
          </a:p>
          <a:p>
            <a:r>
              <a:rPr lang="en-US" sz="4000" dirty="0" smtClean="0">
                <a:solidFill>
                  <a:schemeClr val="tx1"/>
                </a:solidFill>
              </a:rPr>
              <a:t>(% total)</a:t>
            </a:r>
            <a:endParaRPr lang="en-US" sz="4000" dirty="0">
              <a:solidFill>
                <a:schemeClr val="tx1"/>
              </a:solidFill>
            </a:endParaRPr>
          </a:p>
        </p:txBody>
      </p:sp>
      <p:sp>
        <p:nvSpPr>
          <p:cNvPr id="7"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pic>
        <p:nvPicPr>
          <p:cNvPr id="15362" name="Picture 2" descr="https://www.pewresearch.org/wp-content/uploads/2019/06/FT_19.06.03_KeyFactsImmigrants_mexico-china-india.png?w=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399"/>
            <a:ext cx="5181600" cy="58585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6416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pic>
        <p:nvPicPr>
          <p:cNvPr id="16386" name="Picture 2" descr="Immigrant share of U.S. population nears historic hi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28600"/>
            <a:ext cx="9168916" cy="5257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35929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02422"/>
            <a:ext cx="6934200" cy="5803089"/>
          </a:xfrm>
          <a:prstGeom prst="rect">
            <a:avLst/>
          </a:prstGeom>
        </p:spPr>
      </p:pic>
      <p:sp>
        <p:nvSpPr>
          <p:cNvPr id="7" name="TextBox 6"/>
          <p:cNvSpPr txBox="1"/>
          <p:nvPr/>
        </p:nvSpPr>
        <p:spPr>
          <a:xfrm>
            <a:off x="0" y="40433"/>
            <a:ext cx="9338134" cy="430887"/>
          </a:xfrm>
          <a:prstGeom prst="rect">
            <a:avLst/>
          </a:prstGeom>
          <a:noFill/>
        </p:spPr>
        <p:txBody>
          <a:bodyPr wrap="none" rtlCol="0">
            <a:spAutoFit/>
          </a:bodyPr>
          <a:lstStyle/>
          <a:p>
            <a:r>
              <a:rPr lang="en-US" sz="2200" b="1" dirty="0"/>
              <a:t>Foreign-born workers represented 16.1 percent of the U.S. labor force in 2012.</a:t>
            </a:r>
          </a:p>
        </p:txBody>
      </p:sp>
    </p:spTree>
    <p:custDataLst>
      <p:tags r:id="rId1"/>
    </p:custDataLst>
    <p:extLst>
      <p:ext uri="{BB962C8B-B14F-4D97-AF65-F5344CB8AC3E}">
        <p14:creationId xmlns:p14="http://schemas.microsoft.com/office/powerpoint/2010/main" val="2683235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6019800"/>
            <a:ext cx="86868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
            <a:ext cx="8915400" cy="534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80643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1" cy="5791200"/>
          </a:xfrm>
        </p:spPr>
        <p:txBody>
          <a:bodyPr>
            <a:normAutofit fontScale="85000" lnSpcReduction="10000"/>
          </a:bodyPr>
          <a:lstStyle/>
          <a:p>
            <a:r>
              <a:rPr lang="en-US" sz="4000" b="1" u="sng" dirty="0" smtClean="0">
                <a:solidFill>
                  <a:schemeClr val="tx1"/>
                </a:solidFill>
              </a:rPr>
              <a:t>U.S. Immigration Numbers – SUMMARY</a:t>
            </a:r>
          </a:p>
          <a:p>
            <a:r>
              <a:rPr lang="en-US" sz="1400" u="sng" dirty="0" smtClean="0">
                <a:solidFill>
                  <a:schemeClr val="tx1"/>
                </a:solidFill>
              </a:rPr>
              <a:t>   </a:t>
            </a:r>
          </a:p>
          <a:p>
            <a:pPr algn="l"/>
            <a:r>
              <a:rPr lang="en-US" sz="3900" dirty="0" smtClean="0">
                <a:solidFill>
                  <a:schemeClr val="tx1"/>
                </a:solidFill>
              </a:rPr>
              <a:t>About 1 million additional legal immigrants per year</a:t>
            </a:r>
          </a:p>
          <a:p>
            <a:pPr algn="l"/>
            <a:r>
              <a:rPr lang="en-US" sz="1100" dirty="0" smtClean="0">
                <a:solidFill>
                  <a:schemeClr val="tx1"/>
                </a:solidFill>
              </a:rPr>
              <a:t> </a:t>
            </a:r>
          </a:p>
          <a:p>
            <a:pPr algn="l"/>
            <a:r>
              <a:rPr lang="en-US" sz="3900" dirty="0">
                <a:solidFill>
                  <a:schemeClr val="tx1"/>
                </a:solidFill>
              </a:rPr>
              <a:t>O</a:t>
            </a:r>
            <a:r>
              <a:rPr lang="en-US" sz="3900" dirty="0" smtClean="0">
                <a:solidFill>
                  <a:schemeClr val="tx1"/>
                </a:solidFill>
              </a:rPr>
              <a:t>ver half come as family reunification immigrants</a:t>
            </a:r>
          </a:p>
          <a:p>
            <a:pPr algn="l"/>
            <a:r>
              <a:rPr lang="en-US" sz="1100" dirty="0">
                <a:solidFill>
                  <a:schemeClr val="tx1"/>
                </a:solidFill>
              </a:rPr>
              <a:t> </a:t>
            </a:r>
            <a:r>
              <a:rPr lang="en-US" sz="1100" dirty="0" smtClean="0">
                <a:solidFill>
                  <a:schemeClr val="tx1"/>
                </a:solidFill>
              </a:rPr>
              <a:t> </a:t>
            </a:r>
          </a:p>
          <a:p>
            <a:pPr algn="l"/>
            <a:r>
              <a:rPr lang="en-US" sz="3900" dirty="0" smtClean="0">
                <a:solidFill>
                  <a:schemeClr val="tx1"/>
                </a:solidFill>
              </a:rPr>
              <a:t>Top source countries: Mexico, China, India, Philippines (about 20% of total)</a:t>
            </a:r>
          </a:p>
          <a:p>
            <a:pPr algn="l"/>
            <a:r>
              <a:rPr lang="en-US" sz="1000" dirty="0" smtClean="0">
                <a:solidFill>
                  <a:schemeClr val="tx1"/>
                </a:solidFill>
              </a:rPr>
              <a:t> </a:t>
            </a:r>
          </a:p>
          <a:p>
            <a:pPr algn="l"/>
            <a:r>
              <a:rPr lang="en-US" sz="3900" dirty="0" smtClean="0">
                <a:solidFill>
                  <a:schemeClr val="tx1"/>
                </a:solidFill>
              </a:rPr>
              <a:t>About 13% of U.S. population (near historic high)</a:t>
            </a:r>
          </a:p>
          <a:p>
            <a:pPr algn="l"/>
            <a:endParaRPr lang="en-US" sz="1000" dirty="0" smtClean="0">
              <a:solidFill>
                <a:schemeClr val="tx1"/>
              </a:solidFill>
            </a:endParaRPr>
          </a:p>
          <a:p>
            <a:pPr algn="l"/>
            <a:r>
              <a:rPr lang="en-US" sz="3900" dirty="0" smtClean="0">
                <a:solidFill>
                  <a:schemeClr val="tx1"/>
                </a:solidFill>
              </a:rPr>
              <a:t>About 35 million legal and 10 million unauthorized</a:t>
            </a:r>
          </a:p>
          <a:p>
            <a:pPr algn="l"/>
            <a:r>
              <a:rPr lang="en-US" sz="900" dirty="0" smtClean="0">
                <a:solidFill>
                  <a:schemeClr val="tx1"/>
                </a:solidFill>
              </a:rPr>
              <a:t> </a:t>
            </a:r>
          </a:p>
          <a:p>
            <a:pPr algn="l"/>
            <a:r>
              <a:rPr lang="en-US" sz="3900" dirty="0" smtClean="0">
                <a:solidFill>
                  <a:schemeClr val="tx1"/>
                </a:solidFill>
              </a:rPr>
              <a:t>About 16% of U.S. Labor Force</a:t>
            </a:r>
          </a:p>
        </p:txBody>
      </p:sp>
      <p:sp>
        <p:nvSpPr>
          <p:cNvPr id="7"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spTree>
    <p:custDataLst>
      <p:tags r:id="rId1"/>
    </p:custDataLst>
    <p:extLst>
      <p:ext uri="{BB962C8B-B14F-4D97-AF65-F5344CB8AC3E}">
        <p14:creationId xmlns:p14="http://schemas.microsoft.com/office/powerpoint/2010/main" val="167568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95400"/>
            <a:ext cx="9144000" cy="4343400"/>
          </a:xfrm>
        </p:spPr>
        <p:txBody>
          <a:bodyPr>
            <a:normAutofit/>
          </a:bodyPr>
          <a:lstStyle/>
          <a:p>
            <a:pPr algn="l">
              <a:buFont typeface="Arial" pitchFamily="34" charset="0"/>
              <a:buChar char="•"/>
            </a:pPr>
            <a:r>
              <a:rPr lang="en-US" sz="4000" dirty="0" smtClean="0">
                <a:solidFill>
                  <a:schemeClr val="tx1"/>
                </a:solidFill>
              </a:rPr>
              <a:t> U.S.  Immigration – The Numbers</a:t>
            </a:r>
          </a:p>
          <a:p>
            <a:pPr algn="l">
              <a:buFont typeface="Arial" pitchFamily="34" charset="0"/>
              <a:buChar char="•"/>
            </a:pPr>
            <a:r>
              <a:rPr lang="en-US" sz="4000" dirty="0" smtClean="0">
                <a:solidFill>
                  <a:schemeClr val="tx1"/>
                </a:solidFill>
              </a:rPr>
              <a:t> </a:t>
            </a:r>
            <a:r>
              <a:rPr lang="en-US" sz="4000" b="1" dirty="0" smtClean="0">
                <a:solidFill>
                  <a:schemeClr val="tx1"/>
                </a:solidFill>
              </a:rPr>
              <a:t>Economic Effects of Immigration (Model)</a:t>
            </a:r>
          </a:p>
          <a:p>
            <a:pPr algn="l">
              <a:buFont typeface="Arial" pitchFamily="34" charset="0"/>
              <a:buChar char="•"/>
            </a:pPr>
            <a:r>
              <a:rPr lang="en-US" sz="4000" dirty="0" smtClean="0">
                <a:solidFill>
                  <a:schemeClr val="tx1"/>
                </a:solidFill>
              </a:rPr>
              <a:t> The Illegal Immigration Debate (Model)</a:t>
            </a:r>
          </a:p>
          <a:p>
            <a:pPr algn="l">
              <a:buFont typeface="Arial" pitchFamily="34" charset="0"/>
              <a:buChar char="•"/>
            </a:pPr>
            <a:endParaRPr lang="en-US" sz="4000" dirty="0">
              <a:solidFill>
                <a:schemeClr val="tx1"/>
              </a:solidFill>
            </a:endParaRPr>
          </a:p>
        </p:txBody>
      </p:sp>
      <p:sp>
        <p:nvSpPr>
          <p:cNvPr id="5" name="Title 1"/>
          <p:cNvSpPr>
            <a:spLocks noGrp="1"/>
          </p:cNvSpPr>
          <p:nvPr>
            <p:ph type="ctrTitle"/>
          </p:nvPr>
        </p:nvSpPr>
        <p:spPr>
          <a:xfrm>
            <a:off x="762000" y="2286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3229065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048000" cy="2514600"/>
          </a:xfrm>
        </p:spPr>
        <p:txBody>
          <a:bodyPr>
            <a:normAutofit fontScale="90000"/>
          </a:bodyPr>
          <a:lstStyle/>
          <a:p>
            <a:r>
              <a:rPr lang="en-US" b="1" u="sng" dirty="0"/>
              <a:t> Simple Immigration</a:t>
            </a:r>
            <a:br>
              <a:rPr lang="en-US" b="1" u="sng" dirty="0"/>
            </a:br>
            <a:r>
              <a:rPr lang="en-US" b="1" u="sng" dirty="0"/>
              <a:t>Model</a:t>
            </a:r>
            <a:r>
              <a:rPr lang="en-US" sz="4000" b="1" dirty="0"/>
              <a:t/>
            </a:r>
            <a:br>
              <a:rPr lang="en-US" sz="4000" b="1" dirty="0"/>
            </a:br>
            <a:r>
              <a:rPr lang="en-US" sz="4000" b="1" dirty="0"/>
              <a:t>YP </a:t>
            </a:r>
            <a:r>
              <a:rPr lang="en-US" sz="4000" b="1" dirty="0" smtClean="0"/>
              <a:t>81-82</a:t>
            </a:r>
            <a:endParaRPr lang="en-US" dirty="0"/>
          </a:p>
        </p:txBody>
      </p:sp>
      <p:sp>
        <p:nvSpPr>
          <p:cNvPr id="3" name="Content Placeholder 2"/>
          <p:cNvSpPr>
            <a:spLocks noGrp="1"/>
          </p:cNvSpPr>
          <p:nvPr>
            <p:ph idx="1"/>
          </p:nvPr>
        </p:nvSpPr>
        <p:spPr>
          <a:xfrm>
            <a:off x="457200" y="3048000"/>
            <a:ext cx="8229600" cy="3505200"/>
          </a:xfrm>
        </p:spPr>
        <p:txBody>
          <a:bodyPr>
            <a:normAutofit fontScale="85000" lnSpcReduction="10000"/>
          </a:bodyPr>
          <a:lstStyle/>
          <a:p>
            <a:pPr marL="0" indent="0">
              <a:buNone/>
            </a:pPr>
            <a:r>
              <a:rPr lang="en-US" dirty="0"/>
              <a:t>Assumptions: </a:t>
            </a:r>
          </a:p>
          <a:p>
            <a:pPr marL="514350" indent="-514350">
              <a:buAutoNum type="arabicParenBoth"/>
            </a:pPr>
            <a:r>
              <a:rPr lang="en-US" dirty="0"/>
              <a:t>The demand for labor in </a:t>
            </a:r>
            <a:r>
              <a:rPr lang="en-US" dirty="0" err="1"/>
              <a:t>Alphania</a:t>
            </a:r>
            <a:r>
              <a:rPr lang="en-US" dirty="0"/>
              <a:t> and </a:t>
            </a:r>
            <a:r>
              <a:rPr lang="en-US" dirty="0" err="1"/>
              <a:t>Betania</a:t>
            </a:r>
            <a:r>
              <a:rPr lang="en-US" dirty="0"/>
              <a:t> are as shown by </a:t>
            </a:r>
            <a:r>
              <a:rPr lang="en-US" i="1" dirty="0"/>
              <a:t>D</a:t>
            </a:r>
            <a:r>
              <a:rPr lang="en-US" i="1" baseline="-25000" dirty="0"/>
              <a:t>A</a:t>
            </a:r>
            <a:r>
              <a:rPr lang="en-US" dirty="0"/>
              <a:t> and </a:t>
            </a:r>
            <a:r>
              <a:rPr lang="en-US" i="1" dirty="0"/>
              <a:t>D</a:t>
            </a:r>
            <a:r>
              <a:rPr lang="en-US" i="1" baseline="-25000" dirty="0"/>
              <a:t>B</a:t>
            </a:r>
            <a:r>
              <a:rPr lang="en-US" dirty="0"/>
              <a:t>, respectively; </a:t>
            </a:r>
          </a:p>
          <a:p>
            <a:pPr marL="514350" indent="-514350">
              <a:buAutoNum type="arabicParenBoth"/>
            </a:pPr>
            <a:r>
              <a:rPr lang="en-US" b="1" dirty="0" err="1"/>
              <a:t>Alphania's</a:t>
            </a:r>
            <a:r>
              <a:rPr lang="en-US" b="1" dirty="0"/>
              <a:t> native labor force is </a:t>
            </a:r>
            <a:r>
              <a:rPr lang="en-US" b="1" i="1" dirty="0"/>
              <a:t>F</a:t>
            </a:r>
            <a:r>
              <a:rPr lang="en-US" b="1" dirty="0"/>
              <a:t> and that of </a:t>
            </a:r>
            <a:r>
              <a:rPr lang="en-US" b="1" dirty="0" err="1"/>
              <a:t>Betania</a:t>
            </a:r>
            <a:r>
              <a:rPr lang="en-US" b="1" dirty="0"/>
              <a:t> is </a:t>
            </a:r>
            <a:r>
              <a:rPr lang="en-US" b="1" i="1" dirty="0"/>
              <a:t>g</a:t>
            </a:r>
            <a:r>
              <a:rPr lang="en-US" b="1" dirty="0"/>
              <a:t>; </a:t>
            </a:r>
          </a:p>
          <a:p>
            <a:pPr marL="514350" indent="-514350">
              <a:buAutoNum type="arabicParenBoth"/>
            </a:pPr>
            <a:r>
              <a:rPr lang="en-US" dirty="0"/>
              <a:t>Wage </a:t>
            </a:r>
            <a:r>
              <a:rPr lang="en-US" i="1" dirty="0"/>
              <a:t>L</a:t>
            </a:r>
            <a:r>
              <a:rPr lang="en-US" dirty="0"/>
              <a:t> in </a:t>
            </a:r>
            <a:r>
              <a:rPr lang="en-US" dirty="0" err="1"/>
              <a:t>Alphania</a:t>
            </a:r>
            <a:r>
              <a:rPr lang="en-US" dirty="0"/>
              <a:t> is equal to Wage </a:t>
            </a:r>
            <a:r>
              <a:rPr lang="en-US" i="1" dirty="0"/>
              <a:t>m</a:t>
            </a:r>
            <a:r>
              <a:rPr lang="en-US" dirty="0"/>
              <a:t> in </a:t>
            </a:r>
            <a:r>
              <a:rPr lang="en-US" dirty="0" err="1"/>
              <a:t>Betania</a:t>
            </a:r>
            <a:r>
              <a:rPr lang="en-US" dirty="0"/>
              <a:t>; and </a:t>
            </a:r>
          </a:p>
          <a:p>
            <a:pPr marL="514350" indent="-514350">
              <a:buAutoNum type="arabicParenBoth"/>
            </a:pPr>
            <a:r>
              <a:rPr lang="en-US" dirty="0" smtClean="0"/>
              <a:t>Full </a:t>
            </a:r>
            <a:r>
              <a:rPr lang="en-US" dirty="0"/>
              <a:t>employment exists in both </a:t>
            </a:r>
            <a:r>
              <a:rPr lang="en-US" dirty="0" smtClean="0"/>
              <a:t>countries</a:t>
            </a:r>
          </a:p>
          <a:p>
            <a:pPr marL="514350" indent="-514350">
              <a:buAutoNum type="arabicParenBoth"/>
            </a:pPr>
            <a:r>
              <a:rPr lang="en-US" dirty="0" smtClean="0"/>
              <a:t>Product and labor markets are competitive</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199" y="145868"/>
            <a:ext cx="5637407" cy="3054531"/>
          </a:xfrm>
          <a:prstGeom prst="rect">
            <a:avLst/>
          </a:prstGeom>
          <a:noFill/>
          <a:ln>
            <a:noFill/>
          </a:ln>
        </p:spPr>
      </p:pic>
    </p:spTree>
    <p:custDataLst>
      <p:tags r:id="rId1"/>
    </p:custDataLst>
    <p:extLst>
      <p:ext uri="{BB962C8B-B14F-4D97-AF65-F5344CB8AC3E}">
        <p14:creationId xmlns:p14="http://schemas.microsoft.com/office/powerpoint/2010/main" val="187628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04800" y="76200"/>
            <a:ext cx="8763000" cy="685799"/>
          </a:xfrm>
          <a:ln w="38100">
            <a:solidFill>
              <a:srgbClr val="00B0F0"/>
            </a:solidFill>
          </a:ln>
        </p:spPr>
        <p:txBody>
          <a:bodyPr>
            <a:normAutofit fontScale="90000"/>
          </a:bodyPr>
          <a:lstStyle/>
          <a:p>
            <a:r>
              <a:rPr lang="en-US" b="1" dirty="0" smtClean="0"/>
              <a:t>22a – Simple Immigration Model</a:t>
            </a:r>
            <a:endParaRPr lang="en-US" b="1"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55" y="914400"/>
            <a:ext cx="6858000" cy="2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3690575"/>
            <a:ext cx="7696200" cy="3170099"/>
          </a:xfrm>
          <a:prstGeom prst="rect">
            <a:avLst/>
          </a:prstGeom>
          <a:noFill/>
        </p:spPr>
        <p:txBody>
          <a:bodyPr wrap="square" rtlCol="0">
            <a:spAutoFit/>
          </a:bodyPr>
          <a:lstStyle/>
          <a:p>
            <a:r>
              <a:rPr lang="en-US" sz="3200" b="1" dirty="0" smtClean="0"/>
              <a:t>Therefore: Total Product = area under MP</a:t>
            </a:r>
          </a:p>
          <a:p>
            <a:r>
              <a:rPr lang="en-US" sz="800" b="1" dirty="0" smtClean="0"/>
              <a:t>  </a:t>
            </a:r>
            <a:endParaRPr lang="en-US" sz="800" b="1" dirty="0"/>
          </a:p>
          <a:p>
            <a:r>
              <a:rPr lang="en-US" sz="3200" b="1" dirty="0" smtClean="0"/>
              <a:t>In a </a:t>
            </a:r>
            <a:r>
              <a:rPr lang="en-US" sz="3200" b="1" smtClean="0"/>
              <a:t>competitive product </a:t>
            </a:r>
            <a:r>
              <a:rPr lang="en-US" sz="3200" b="1" dirty="0" smtClean="0"/>
              <a:t>market:</a:t>
            </a:r>
          </a:p>
          <a:p>
            <a:r>
              <a:rPr lang="en-US" sz="3200" b="1" dirty="0" smtClean="0"/>
              <a:t>          </a:t>
            </a:r>
            <a:r>
              <a:rPr lang="en-US" sz="3200" b="1" dirty="0" err="1" smtClean="0"/>
              <a:t>D</a:t>
            </a:r>
            <a:r>
              <a:rPr lang="en-US" sz="2400" b="1" dirty="0" err="1" smtClean="0"/>
              <a:t>labor</a:t>
            </a:r>
            <a:r>
              <a:rPr lang="en-US" sz="3200" b="1" dirty="0" smtClean="0"/>
              <a:t> = MRP = VMP = P x MP</a:t>
            </a:r>
          </a:p>
          <a:p>
            <a:r>
              <a:rPr lang="en-US" sz="3200" b="1" dirty="0"/>
              <a:t> </a:t>
            </a:r>
            <a:r>
              <a:rPr lang="en-US" sz="3200" b="1" dirty="0" smtClean="0"/>
              <a:t>         So the </a:t>
            </a:r>
            <a:r>
              <a:rPr lang="en-US" sz="3200" b="1" dirty="0" err="1" smtClean="0"/>
              <a:t>D</a:t>
            </a:r>
            <a:r>
              <a:rPr lang="en-US" sz="2400" b="1" dirty="0" err="1" smtClean="0"/>
              <a:t>labor</a:t>
            </a:r>
            <a:r>
              <a:rPr lang="en-US" sz="3200" b="1" dirty="0" smtClean="0"/>
              <a:t> is a measure of the MP,</a:t>
            </a:r>
          </a:p>
          <a:p>
            <a:r>
              <a:rPr lang="en-US" sz="3200" b="1" dirty="0"/>
              <a:t> </a:t>
            </a:r>
            <a:r>
              <a:rPr lang="en-US" sz="3200" b="1" dirty="0" smtClean="0"/>
              <a:t>         and the area under the </a:t>
            </a:r>
            <a:r>
              <a:rPr lang="en-US" sz="3200" b="1" dirty="0" err="1" smtClean="0"/>
              <a:t>D</a:t>
            </a:r>
            <a:r>
              <a:rPr lang="en-US" sz="2400" b="1" dirty="0" err="1" smtClean="0"/>
              <a:t>labor</a:t>
            </a:r>
            <a:r>
              <a:rPr lang="en-US" sz="3200" b="1" dirty="0" smtClean="0"/>
              <a:t> is a</a:t>
            </a:r>
          </a:p>
          <a:p>
            <a:r>
              <a:rPr lang="en-US" sz="3200" b="1" dirty="0"/>
              <a:t> </a:t>
            </a:r>
            <a:r>
              <a:rPr lang="en-US" sz="3200" b="1" dirty="0" smtClean="0"/>
              <a:t>         measure of Total Product (TP)</a:t>
            </a:r>
          </a:p>
        </p:txBody>
      </p:sp>
      <p:cxnSp>
        <p:nvCxnSpPr>
          <p:cNvPr id="8" name="Straight Connector 7"/>
          <p:cNvCxnSpPr/>
          <p:nvPr/>
        </p:nvCxnSpPr>
        <p:spPr>
          <a:xfrm>
            <a:off x="533400" y="3690575"/>
            <a:ext cx="8077200"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1614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3200400" cy="4114800"/>
          </a:xfrm>
        </p:spPr>
        <p:txBody>
          <a:bodyPr>
            <a:normAutofit/>
          </a:bodyPr>
          <a:lstStyle/>
          <a:p>
            <a:pPr algn="l"/>
            <a:r>
              <a:rPr lang="en-US" sz="2800" b="1" u="sng" dirty="0"/>
              <a:t>Simple Immigration</a:t>
            </a:r>
            <a:br>
              <a:rPr lang="en-US" sz="2800" b="1" u="sng" dirty="0"/>
            </a:br>
            <a:r>
              <a:rPr lang="en-US" sz="2800" b="1" dirty="0"/>
              <a:t>          </a:t>
            </a:r>
            <a:r>
              <a:rPr lang="en-US" sz="2800" b="1" u="sng" dirty="0"/>
              <a:t>Model</a:t>
            </a:r>
            <a:r>
              <a:rPr lang="en-US" sz="2800" b="1" dirty="0"/>
              <a:t/>
            </a:r>
            <a:br>
              <a:rPr lang="en-US" sz="2800" b="1" dirty="0"/>
            </a:br>
            <a:r>
              <a:rPr lang="en-US" sz="2800" b="1" dirty="0" smtClean="0"/>
              <a:t>       YP 82 </a:t>
            </a:r>
            <a:r>
              <a:rPr lang="en-US" sz="2800" b="1" dirty="0"/>
              <a:t>#5</a:t>
            </a:r>
            <a:br>
              <a:rPr lang="en-US" sz="2800" b="1" dirty="0"/>
            </a:br>
            <a:r>
              <a:rPr lang="en-US" sz="2800" dirty="0" err="1"/>
              <a:t>Alphania's</a:t>
            </a:r>
            <a:r>
              <a:rPr lang="en-US" sz="2800" dirty="0"/>
              <a:t> domestic labor force is </a:t>
            </a:r>
            <a:r>
              <a:rPr lang="en-US" sz="2800" i="1" dirty="0"/>
              <a:t>F</a:t>
            </a:r>
            <a:r>
              <a:rPr lang="en-US" sz="2800" dirty="0"/>
              <a:t> and that of </a:t>
            </a:r>
            <a:r>
              <a:rPr lang="en-US" sz="2800" dirty="0" err="1"/>
              <a:t>Betania</a:t>
            </a:r>
            <a:r>
              <a:rPr lang="en-US" sz="2800" dirty="0"/>
              <a:t> is g.</a:t>
            </a:r>
            <a:br>
              <a:rPr lang="en-US" sz="2800" dirty="0"/>
            </a:br>
            <a:r>
              <a:rPr lang="en-US" sz="2800" dirty="0" smtClean="0"/>
              <a:t>Wage L = wage m</a:t>
            </a:r>
            <a:r>
              <a:rPr lang="en-US" sz="2800" dirty="0"/>
              <a:t/>
            </a:r>
            <a:br>
              <a:rPr lang="en-US" sz="2800" dirty="0"/>
            </a:br>
            <a:r>
              <a:rPr lang="en-US" sz="2800" b="1" dirty="0"/>
              <a:t>1. As a result of migration:</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399" y="0"/>
            <a:ext cx="5906621" cy="3200400"/>
          </a:xfrm>
          <a:prstGeom prst="rect">
            <a:avLst/>
          </a:prstGeom>
          <a:noFill/>
          <a:ln>
            <a:noFill/>
          </a:ln>
        </p:spPr>
      </p:pic>
      <p:sp>
        <p:nvSpPr>
          <p:cNvPr id="3" name="TPAnswers"/>
          <p:cNvSpPr>
            <a:spLocks noGrp="1"/>
          </p:cNvSpPr>
          <p:nvPr>
            <p:ph type="body" idx="1"/>
            <p:custDataLst>
              <p:tags r:id="rId2"/>
            </p:custDataLst>
          </p:nvPr>
        </p:nvSpPr>
        <p:spPr>
          <a:xfrm>
            <a:off x="381000" y="4267200"/>
            <a:ext cx="8458200" cy="2438400"/>
          </a:xfrm>
        </p:spPr>
        <p:txBody>
          <a:bodyPr>
            <a:noAutofit/>
          </a:bodyPr>
          <a:lstStyle/>
          <a:p>
            <a:pPr marL="514350" indent="-514350">
              <a:buFont typeface="Arial" pitchFamily="34" charset="0"/>
              <a:buAutoNum type="arabicPeriod"/>
            </a:pPr>
            <a:r>
              <a:rPr lang="en-US" sz="2800" dirty="0" smtClean="0"/>
              <a:t>World output will increase by </a:t>
            </a:r>
            <a:r>
              <a:rPr lang="en-US" sz="2800" dirty="0" err="1" smtClean="0"/>
              <a:t>mljh</a:t>
            </a:r>
            <a:r>
              <a:rPr lang="en-US" sz="2800" dirty="0" smtClean="0"/>
              <a:t> minus MLJH</a:t>
            </a:r>
          </a:p>
          <a:p>
            <a:pPr marL="514350" indent="-514350">
              <a:buFont typeface="Arial" pitchFamily="34" charset="0"/>
              <a:buAutoNum type="arabicPeriod"/>
            </a:pPr>
            <a:r>
              <a:rPr lang="en-US" sz="2800" dirty="0" err="1" smtClean="0"/>
              <a:t>Betania’s</a:t>
            </a:r>
            <a:r>
              <a:rPr lang="en-US" sz="2800" dirty="0" smtClean="0"/>
              <a:t> output will increase, </a:t>
            </a:r>
            <a:r>
              <a:rPr lang="en-US" sz="2800" dirty="0" err="1" smtClean="0"/>
              <a:t>Alphania’s</a:t>
            </a:r>
            <a:r>
              <a:rPr lang="en-US" sz="2800" dirty="0" smtClean="0"/>
              <a:t> decrease, but world output will stay the same </a:t>
            </a:r>
          </a:p>
          <a:p>
            <a:pPr marL="514350" indent="-514350">
              <a:buFont typeface="Arial" pitchFamily="34" charset="0"/>
              <a:buAutoNum type="arabicPeriod"/>
            </a:pPr>
            <a:r>
              <a:rPr lang="en-US" sz="2800" dirty="0"/>
              <a:t>World output will increase by </a:t>
            </a:r>
            <a:r>
              <a:rPr lang="en-US" sz="2800" dirty="0" err="1" smtClean="0"/>
              <a:t>gjhf</a:t>
            </a:r>
            <a:r>
              <a:rPr lang="en-US" sz="2800" dirty="0" smtClean="0"/>
              <a:t> minus GJHF</a:t>
            </a:r>
            <a:endParaRPr lang="en-US" sz="2800" dirty="0"/>
          </a:p>
          <a:p>
            <a:pPr marL="514350" indent="-514350">
              <a:buFont typeface="Arial" pitchFamily="34" charset="0"/>
              <a:buAutoNum type="arabicPeriod"/>
            </a:pPr>
            <a:r>
              <a:rPr lang="en-US" sz="2800" dirty="0"/>
              <a:t>World output will </a:t>
            </a:r>
            <a:r>
              <a:rPr lang="en-US" sz="2800" dirty="0" smtClean="0"/>
              <a:t>decrease </a:t>
            </a:r>
            <a:r>
              <a:rPr lang="en-US" sz="2800" dirty="0"/>
              <a:t>by </a:t>
            </a:r>
            <a:r>
              <a:rPr lang="en-US" sz="2800" dirty="0" err="1" smtClean="0"/>
              <a:t>gjhf</a:t>
            </a:r>
            <a:r>
              <a:rPr lang="en-US" sz="2800" dirty="0" smtClean="0"/>
              <a:t> minus GJHF</a:t>
            </a:r>
            <a:endParaRPr lang="en-US" sz="2800" dirty="0"/>
          </a:p>
        </p:txBody>
      </p:sp>
    </p:spTree>
    <p:custDataLst>
      <p:tags r:id="rId1"/>
    </p:custDataLst>
    <p:extLst>
      <p:ext uri="{BB962C8B-B14F-4D97-AF65-F5344CB8AC3E}">
        <p14:creationId xmlns:p14="http://schemas.microsoft.com/office/powerpoint/2010/main" val="2414359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
            <a:ext cx="3505200" cy="3855720"/>
          </a:xfrm>
        </p:spPr>
        <p:txBody>
          <a:bodyPr>
            <a:noAutofit/>
          </a:bodyPr>
          <a:lstStyle/>
          <a:p>
            <a:pPr algn="l"/>
            <a:r>
              <a:rPr lang="en-US" sz="2800" b="1" u="sng" dirty="0"/>
              <a:t>Simple Immigration</a:t>
            </a:r>
            <a:br>
              <a:rPr lang="en-US" sz="2800" b="1" u="sng" dirty="0"/>
            </a:br>
            <a:r>
              <a:rPr lang="en-US" sz="2800" b="1" dirty="0"/>
              <a:t>          </a:t>
            </a:r>
            <a:r>
              <a:rPr lang="en-US" sz="2800" b="1" u="sng" dirty="0"/>
              <a:t>Model</a:t>
            </a:r>
            <a:r>
              <a:rPr lang="en-US" sz="2800" b="1" dirty="0"/>
              <a:t/>
            </a:r>
            <a:br>
              <a:rPr lang="en-US" sz="2800" b="1" dirty="0"/>
            </a:br>
            <a:r>
              <a:rPr lang="en-US" sz="2800" b="1" dirty="0" smtClean="0"/>
              <a:t>        YP 82 </a:t>
            </a:r>
            <a:r>
              <a:rPr lang="en-US" sz="2800" b="1" dirty="0"/>
              <a:t>#5</a:t>
            </a:r>
            <a:br>
              <a:rPr lang="en-US" sz="2800" b="1" dirty="0"/>
            </a:br>
            <a:r>
              <a:rPr lang="en-US" sz="2800" dirty="0" err="1"/>
              <a:t>Alphania's</a:t>
            </a:r>
            <a:r>
              <a:rPr lang="en-US" sz="2800" dirty="0"/>
              <a:t> domestic labor force is </a:t>
            </a:r>
            <a:r>
              <a:rPr lang="en-US" sz="2800" i="1" dirty="0"/>
              <a:t>F</a:t>
            </a:r>
            <a:r>
              <a:rPr lang="en-US" sz="2800" dirty="0"/>
              <a:t> and that of </a:t>
            </a:r>
            <a:r>
              <a:rPr lang="en-US" sz="2800" dirty="0" err="1"/>
              <a:t>Betania</a:t>
            </a:r>
            <a:r>
              <a:rPr lang="en-US" sz="2800" dirty="0"/>
              <a:t> is g.</a:t>
            </a:r>
            <a:br>
              <a:rPr lang="en-US" sz="2800" dirty="0"/>
            </a:br>
            <a:r>
              <a:rPr lang="en-US" sz="2800" dirty="0"/>
              <a:t/>
            </a:r>
            <a:br>
              <a:rPr lang="en-US" sz="2800" dirty="0"/>
            </a:br>
            <a:r>
              <a:rPr lang="en-US" sz="2800" b="1" dirty="0">
                <a:solidFill>
                  <a:srgbClr val="0070C0"/>
                </a:solidFill>
              </a:rPr>
              <a:t>1. As a result of migration:</a:t>
            </a: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8302"/>
            <a:ext cx="5562600" cy="3095897"/>
          </a:xfrm>
          <a:prstGeom prst="rect">
            <a:avLst/>
          </a:prstGeom>
          <a:noFill/>
          <a:ln>
            <a:noFill/>
          </a:ln>
        </p:spPr>
      </p:pic>
      <p:sp>
        <p:nvSpPr>
          <p:cNvPr id="3" name="TPAnswers"/>
          <p:cNvSpPr>
            <a:spLocks noGrp="1"/>
          </p:cNvSpPr>
          <p:nvPr>
            <p:ph type="body" idx="1"/>
            <p:custDataLst>
              <p:tags r:id="rId2"/>
            </p:custDataLst>
          </p:nvPr>
        </p:nvSpPr>
        <p:spPr>
          <a:xfrm>
            <a:off x="340359" y="3833019"/>
            <a:ext cx="8494543" cy="2872582"/>
          </a:xfrm>
        </p:spPr>
        <p:txBody>
          <a:bodyPr>
            <a:noAutofit/>
          </a:bodyPr>
          <a:lstStyle/>
          <a:p>
            <a:pPr marL="514350" indent="-514350">
              <a:buFont typeface="Arial" pitchFamily="34" charset="0"/>
              <a:buAutoNum type="arabicPeriod"/>
            </a:pPr>
            <a:r>
              <a:rPr lang="en-US" dirty="0" smtClean="0"/>
              <a:t>World output will increase by </a:t>
            </a:r>
            <a:r>
              <a:rPr lang="en-US" dirty="0" err="1" smtClean="0"/>
              <a:t>mljh</a:t>
            </a:r>
            <a:r>
              <a:rPr lang="en-US" dirty="0" smtClean="0"/>
              <a:t> minus MLJH</a:t>
            </a:r>
          </a:p>
          <a:p>
            <a:pPr marL="514350" indent="-514350">
              <a:buFont typeface="Arial" pitchFamily="34" charset="0"/>
              <a:buAutoNum type="arabicPeriod"/>
            </a:pPr>
            <a:r>
              <a:rPr lang="en-US" dirty="0" err="1" smtClean="0"/>
              <a:t>Betania’s</a:t>
            </a:r>
            <a:r>
              <a:rPr lang="en-US" dirty="0" smtClean="0"/>
              <a:t> output will increase, </a:t>
            </a:r>
            <a:r>
              <a:rPr lang="en-US" dirty="0" err="1" smtClean="0"/>
              <a:t>Alphania’s</a:t>
            </a:r>
            <a:r>
              <a:rPr lang="en-US" dirty="0" smtClean="0"/>
              <a:t> decrease, but world output will stay the same </a:t>
            </a:r>
          </a:p>
          <a:p>
            <a:pPr marL="514350" indent="-514350">
              <a:buFont typeface="Arial" pitchFamily="34" charset="0"/>
              <a:buAutoNum type="arabicPeriod"/>
            </a:pPr>
            <a:r>
              <a:rPr lang="en-US" dirty="0"/>
              <a:t>World output will increase by </a:t>
            </a:r>
            <a:r>
              <a:rPr lang="en-US" dirty="0" err="1" smtClean="0"/>
              <a:t>gjhf</a:t>
            </a:r>
            <a:r>
              <a:rPr lang="en-US" dirty="0" smtClean="0"/>
              <a:t> minus GJHF</a:t>
            </a:r>
            <a:endParaRPr lang="en-US" dirty="0"/>
          </a:p>
          <a:p>
            <a:pPr marL="514350" indent="-514350">
              <a:buFont typeface="Arial" pitchFamily="34" charset="0"/>
              <a:buAutoNum type="arabicPeriod"/>
            </a:pPr>
            <a:r>
              <a:rPr lang="en-US" dirty="0"/>
              <a:t>World output will </a:t>
            </a:r>
            <a:r>
              <a:rPr lang="en-US" dirty="0" smtClean="0"/>
              <a:t>decrease </a:t>
            </a:r>
            <a:r>
              <a:rPr lang="en-US" dirty="0"/>
              <a:t>by </a:t>
            </a:r>
            <a:r>
              <a:rPr lang="en-US" dirty="0" err="1" smtClean="0"/>
              <a:t>gjhf</a:t>
            </a:r>
            <a:r>
              <a:rPr lang="en-US" dirty="0" smtClean="0"/>
              <a:t> minus GJHF</a:t>
            </a:r>
            <a:endParaRPr lang="en-US" dirty="0"/>
          </a:p>
        </p:txBody>
      </p:sp>
      <p:sp>
        <p:nvSpPr>
          <p:cNvPr id="6" name="CorShape1"/>
          <p:cNvSpPr/>
          <p:nvPr>
            <p:custDataLst>
              <p:tags r:id="rId3"/>
            </p:custDataLst>
          </p:nvPr>
        </p:nvSpPr>
        <p:spPr>
          <a:xfrm rot="10800000">
            <a:off x="162560" y="56868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1435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991600" cy="5334000"/>
          </a:xfrm>
        </p:spPr>
        <p:txBody>
          <a:bodyPr>
            <a:normAutofit fontScale="92500" lnSpcReduction="10000"/>
          </a:bodyPr>
          <a:lstStyle/>
          <a:p>
            <a:r>
              <a:rPr lang="en-US" sz="4000" dirty="0" smtClean="0">
                <a:solidFill>
                  <a:schemeClr val="tx1"/>
                </a:solidFill>
              </a:rPr>
              <a:t> </a:t>
            </a:r>
            <a:r>
              <a:rPr lang="en-US" sz="4000" b="1" u="sng" dirty="0" smtClean="0">
                <a:solidFill>
                  <a:schemeClr val="tx1"/>
                </a:solidFill>
              </a:rPr>
              <a:t>Review: Lesson 20a – Income Inequality</a:t>
            </a:r>
          </a:p>
          <a:p>
            <a:r>
              <a:rPr lang="en-US" sz="1300" b="1" u="sng" dirty="0">
                <a:solidFill>
                  <a:schemeClr val="tx1"/>
                </a:solidFill>
              </a:rPr>
              <a:t> </a:t>
            </a:r>
            <a:r>
              <a:rPr lang="en-US" sz="1300" b="1" u="sng" dirty="0" smtClean="0">
                <a:solidFill>
                  <a:schemeClr val="tx1"/>
                </a:solidFill>
              </a:rPr>
              <a:t> </a:t>
            </a:r>
          </a:p>
          <a:p>
            <a:pPr marL="571500" indent="-571500" algn="l">
              <a:buFont typeface="Arial" pitchFamily="34" charset="0"/>
              <a:buChar char="•"/>
            </a:pPr>
            <a:r>
              <a:rPr lang="en-US" sz="4000" dirty="0" smtClean="0">
                <a:solidFill>
                  <a:schemeClr val="tx1"/>
                </a:solidFill>
              </a:rPr>
              <a:t>YP 67 #9 - </a:t>
            </a:r>
            <a:r>
              <a:rPr lang="en-US" sz="4000" dirty="0">
                <a:solidFill>
                  <a:schemeClr val="tx1"/>
                </a:solidFill>
              </a:rPr>
              <a:t>The Case for Equality Model of Income Distribution:  The President Trump </a:t>
            </a:r>
            <a:r>
              <a:rPr lang="en-US" sz="4000" dirty="0" smtClean="0">
                <a:solidFill>
                  <a:schemeClr val="tx1"/>
                </a:solidFill>
              </a:rPr>
              <a:t>Example</a:t>
            </a:r>
          </a:p>
          <a:p>
            <a:pPr marL="571500" indent="-571500" algn="l">
              <a:buFont typeface="Arial" pitchFamily="34" charset="0"/>
              <a:buChar char="•"/>
            </a:pPr>
            <a:r>
              <a:rPr lang="en-US" sz="4000" dirty="0" smtClean="0">
                <a:solidFill>
                  <a:schemeClr val="tx1"/>
                </a:solidFill>
              </a:rPr>
              <a:t>YP 71 # 13 - </a:t>
            </a:r>
            <a:r>
              <a:rPr lang="en-US" sz="4000" dirty="0">
                <a:solidFill>
                  <a:schemeClr val="tx1"/>
                </a:solidFill>
              </a:rPr>
              <a:t>The Occupational Segregation Model of Discrimination </a:t>
            </a:r>
            <a:endParaRPr lang="en-US" sz="4000" dirty="0" smtClean="0">
              <a:solidFill>
                <a:schemeClr val="tx1"/>
              </a:solidFill>
            </a:endParaRPr>
          </a:p>
          <a:p>
            <a:pPr marL="571500" indent="-571500" algn="l">
              <a:buFont typeface="Arial" pitchFamily="34" charset="0"/>
              <a:buChar char="•"/>
            </a:pPr>
            <a:r>
              <a:rPr lang="en-US" sz="4000" dirty="0" smtClean="0">
                <a:solidFill>
                  <a:schemeClr val="tx1"/>
                </a:solidFill>
              </a:rPr>
              <a:t>YP </a:t>
            </a:r>
            <a:r>
              <a:rPr lang="en-US" sz="4000" dirty="0">
                <a:solidFill>
                  <a:schemeClr val="tx1"/>
                </a:solidFill>
              </a:rPr>
              <a:t>72-73 - “</a:t>
            </a:r>
            <a:r>
              <a:rPr lang="en-US" sz="4000" dirty="0" smtClean="0">
                <a:solidFill>
                  <a:schemeClr val="tx1"/>
                </a:solidFill>
              </a:rPr>
              <a:t>As </a:t>
            </a:r>
            <a:r>
              <a:rPr lang="en-US" sz="4000" dirty="0">
                <a:solidFill>
                  <a:schemeClr val="tx1"/>
                </a:solidFill>
              </a:rPr>
              <a:t>Our Jobs Are Automated, Some Say We'll Need A Guaranteed Basic </a:t>
            </a:r>
            <a:r>
              <a:rPr lang="en-US" sz="4000" dirty="0" smtClean="0">
                <a:solidFill>
                  <a:schemeClr val="tx1"/>
                </a:solidFill>
              </a:rPr>
              <a:t>Income” </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112935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0"/>
            <a:ext cx="744397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5" name="SMARTInkShape-311"/>
          <p:cNvSpPr/>
          <p:nvPr>
            <p:custDataLst>
              <p:tags r:id="rId2"/>
            </p:custDataLst>
          </p:nvPr>
        </p:nvSpPr>
        <p:spPr>
          <a:xfrm>
            <a:off x="4191000" y="2857847"/>
            <a:ext cx="29312" cy="9179"/>
          </a:xfrm>
          <a:custGeom>
            <a:avLst/>
            <a:gdLst/>
            <a:ahLst/>
            <a:cxnLst/>
            <a:rect l="0" t="0" r="0" b="0"/>
            <a:pathLst>
              <a:path w="29312" h="9179">
                <a:moveTo>
                  <a:pt x="0" y="9178"/>
                </a:moveTo>
                <a:lnTo>
                  <a:pt x="0" y="977"/>
                </a:lnTo>
                <a:lnTo>
                  <a:pt x="1058" y="536"/>
                </a:lnTo>
                <a:lnTo>
                  <a:pt x="2931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sp>
        <p:nvSpPr>
          <p:cNvPr id="3" name="TextBox 2"/>
          <p:cNvSpPr txBox="1"/>
          <p:nvPr/>
        </p:nvSpPr>
        <p:spPr>
          <a:xfrm>
            <a:off x="404327" y="4038600"/>
            <a:ext cx="8607944" cy="1815882"/>
          </a:xfrm>
          <a:prstGeom prst="rect">
            <a:avLst/>
          </a:prstGeom>
          <a:noFill/>
        </p:spPr>
        <p:txBody>
          <a:bodyPr wrap="square" rtlCol="0">
            <a:spAutoFit/>
          </a:bodyPr>
          <a:lstStyle/>
          <a:p>
            <a:r>
              <a:rPr lang="en-US" sz="2800" dirty="0" smtClean="0"/>
              <a:t>As a result of migration:  </a:t>
            </a:r>
          </a:p>
          <a:p>
            <a:pPr marL="742950" lvl="1" indent="-285750">
              <a:buFont typeface="Arial" pitchFamily="34" charset="0"/>
              <a:buChar char="•"/>
            </a:pPr>
            <a:r>
              <a:rPr lang="en-US" sz="2800" dirty="0" smtClean="0"/>
              <a:t>wages up in source country </a:t>
            </a:r>
          </a:p>
          <a:p>
            <a:pPr marL="742950" lvl="1" indent="-285750">
              <a:buFont typeface="Arial" pitchFamily="34" charset="0"/>
              <a:buChar char="•"/>
            </a:pPr>
            <a:r>
              <a:rPr lang="en-US" sz="2800" dirty="0" smtClean="0"/>
              <a:t>wages down in destination country</a:t>
            </a:r>
          </a:p>
          <a:p>
            <a:pPr marL="742950" lvl="1" indent="-285750">
              <a:buFont typeface="Arial" pitchFamily="34" charset="0"/>
              <a:buChar char="•"/>
            </a:pPr>
            <a:r>
              <a:rPr lang="en-US" sz="2800" b="1" dirty="0" smtClean="0"/>
              <a:t>total output increases </a:t>
            </a:r>
            <a:endParaRPr lang="en-US" sz="2800" b="1" dirty="0"/>
          </a:p>
        </p:txBody>
      </p:sp>
    </p:spTree>
    <p:custDataLst>
      <p:tags r:id="rId1"/>
    </p:custDataLst>
    <p:extLst>
      <p:ext uri="{BB962C8B-B14F-4D97-AF65-F5344CB8AC3E}">
        <p14:creationId xmlns:p14="http://schemas.microsoft.com/office/powerpoint/2010/main" val="2890717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3429000" cy="3429000"/>
          </a:xfrm>
        </p:spPr>
        <p:txBody>
          <a:bodyPr>
            <a:normAutofit fontScale="90000"/>
          </a:bodyPr>
          <a:lstStyle/>
          <a:p>
            <a:pPr algn="l"/>
            <a:r>
              <a:rPr lang="en-US" sz="4000" b="1" dirty="0" smtClean="0"/>
              <a:t>2. Remittances from migrants could</a:t>
            </a:r>
            <a:r>
              <a:rPr lang="en-US" sz="4000" b="1" dirty="0"/>
              <a:t>:</a:t>
            </a:r>
            <a:r>
              <a:rPr lang="en-US" b="1" dirty="0"/>
              <a:t/>
            </a:r>
            <a:br>
              <a:rPr lang="en-US" b="1" dirty="0"/>
            </a:br>
            <a:r>
              <a:rPr lang="en-US" sz="3100" dirty="0" smtClean="0"/>
              <a:t>[</a:t>
            </a:r>
            <a:r>
              <a:rPr lang="en-US" sz="3100" dirty="0" err="1" smtClean="0"/>
              <a:t>Alphania's</a:t>
            </a:r>
            <a:r>
              <a:rPr lang="en-US" sz="3100" dirty="0" smtClean="0"/>
              <a:t> native labor </a:t>
            </a:r>
            <a:r>
              <a:rPr lang="en-US" sz="3100" dirty="0"/>
              <a:t>force is </a:t>
            </a:r>
            <a:r>
              <a:rPr lang="en-US" sz="3100" i="1" dirty="0"/>
              <a:t>F</a:t>
            </a:r>
            <a:r>
              <a:rPr lang="en-US" sz="3100" dirty="0"/>
              <a:t> </a:t>
            </a:r>
            <a:r>
              <a:rPr lang="en-US" sz="3100" dirty="0" smtClean="0"/>
              <a:t>and that </a:t>
            </a:r>
            <a:r>
              <a:rPr lang="en-US" sz="3100" dirty="0"/>
              <a:t>of </a:t>
            </a:r>
            <a:r>
              <a:rPr lang="en-US" sz="3100" dirty="0" err="1" smtClean="0"/>
              <a:t>Batania</a:t>
            </a:r>
            <a:r>
              <a:rPr lang="en-US" sz="3100" dirty="0" smtClean="0"/>
              <a:t> is g.]</a:t>
            </a:r>
            <a:br>
              <a:rPr lang="en-US" sz="3100" dirty="0" smtClean="0"/>
            </a:br>
            <a:r>
              <a:rPr lang="en-US" sz="3100" b="1" dirty="0"/>
              <a:t>YP </a:t>
            </a:r>
            <a:r>
              <a:rPr lang="en-US" sz="3100" b="1" dirty="0" smtClean="0"/>
              <a:t>82 </a:t>
            </a:r>
            <a:r>
              <a:rPr lang="en-US" sz="3100" b="1" dirty="0"/>
              <a:t>#6</a:t>
            </a:r>
            <a:endParaRPr lang="en-US" b="1"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7010"/>
            <a:ext cx="5978948" cy="3239589"/>
          </a:xfrm>
          <a:prstGeom prst="rect">
            <a:avLst/>
          </a:prstGeom>
          <a:noFill/>
          <a:ln>
            <a:noFill/>
          </a:ln>
        </p:spPr>
      </p:pic>
      <p:sp>
        <p:nvSpPr>
          <p:cNvPr id="3" name="TPAnswers"/>
          <p:cNvSpPr>
            <a:spLocks noGrp="1"/>
          </p:cNvSpPr>
          <p:nvPr>
            <p:ph type="body" idx="1"/>
            <p:custDataLst>
              <p:tags r:id="rId2"/>
            </p:custDataLst>
          </p:nvPr>
        </p:nvSpPr>
        <p:spPr>
          <a:xfrm>
            <a:off x="457200" y="3581400"/>
            <a:ext cx="8229600" cy="2544763"/>
          </a:xfrm>
        </p:spPr>
        <p:txBody>
          <a:bodyPr>
            <a:noAutofit/>
          </a:bodyPr>
          <a:lstStyle/>
          <a:p>
            <a:pPr marL="514350" indent="-514350">
              <a:buFont typeface="Arial" pitchFamily="34" charset="0"/>
              <a:buAutoNum type="arabicPeriod"/>
            </a:pPr>
            <a:r>
              <a:rPr lang="en-US" dirty="0" smtClean="0"/>
              <a:t>Decrease the economic loss in </a:t>
            </a:r>
            <a:r>
              <a:rPr lang="en-US" dirty="0" err="1" smtClean="0"/>
              <a:t>Betania</a:t>
            </a:r>
            <a:endParaRPr lang="en-US" dirty="0" smtClean="0"/>
          </a:p>
          <a:p>
            <a:pPr marL="514350" indent="-514350">
              <a:buFont typeface="Arial" pitchFamily="34" charset="0"/>
              <a:buAutoNum type="arabicPeriod"/>
            </a:pPr>
            <a:r>
              <a:rPr lang="en-US" dirty="0" smtClean="0"/>
              <a:t>Increase the </a:t>
            </a:r>
            <a:r>
              <a:rPr lang="en-US" dirty="0"/>
              <a:t>economic </a:t>
            </a:r>
            <a:r>
              <a:rPr lang="en-US" dirty="0" smtClean="0"/>
              <a:t>gain in </a:t>
            </a:r>
            <a:r>
              <a:rPr lang="en-US" dirty="0" err="1" smtClean="0"/>
              <a:t>Betania</a:t>
            </a:r>
            <a:endParaRPr lang="en-US" dirty="0" smtClean="0"/>
          </a:p>
          <a:p>
            <a:pPr marL="514350" indent="-514350">
              <a:buFont typeface="Arial" pitchFamily="34" charset="0"/>
              <a:buAutoNum type="arabicPeriod"/>
            </a:pPr>
            <a:r>
              <a:rPr lang="en-US" dirty="0"/>
              <a:t>Decrease the economic loss in </a:t>
            </a:r>
            <a:r>
              <a:rPr lang="en-US" dirty="0" err="1" smtClean="0"/>
              <a:t>Alphania</a:t>
            </a:r>
            <a:endParaRPr lang="en-US" dirty="0"/>
          </a:p>
          <a:p>
            <a:pPr marL="514350" indent="-514350">
              <a:buFont typeface="Arial" pitchFamily="34" charset="0"/>
              <a:buAutoNum type="arabicPeriod"/>
            </a:pPr>
            <a:r>
              <a:rPr lang="en-US" dirty="0"/>
              <a:t>Increase </a:t>
            </a:r>
            <a:r>
              <a:rPr lang="en-US"/>
              <a:t>the economic </a:t>
            </a:r>
            <a:r>
              <a:rPr lang="en-US" dirty="0"/>
              <a:t>gain in </a:t>
            </a:r>
            <a:r>
              <a:rPr lang="en-US" dirty="0" err="1" smtClean="0"/>
              <a:t>Alphania</a:t>
            </a:r>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3429000" cy="3352800"/>
          </a:xfrm>
        </p:spPr>
        <p:txBody>
          <a:bodyPr>
            <a:normAutofit fontScale="90000"/>
          </a:bodyPr>
          <a:lstStyle/>
          <a:p>
            <a:pPr algn="l"/>
            <a:r>
              <a:rPr lang="en-US" sz="4000" b="1" dirty="0" smtClean="0">
                <a:solidFill>
                  <a:srgbClr val="0070C0"/>
                </a:solidFill>
              </a:rPr>
              <a:t>2. Remittances from migrants could</a:t>
            </a:r>
            <a:r>
              <a:rPr lang="en-US" sz="4000" b="1" dirty="0">
                <a:solidFill>
                  <a:srgbClr val="0070C0"/>
                </a:solidFill>
              </a:rPr>
              <a:t>:</a:t>
            </a:r>
            <a:r>
              <a:rPr lang="en-US" b="1" dirty="0"/>
              <a:t/>
            </a:r>
            <a:br>
              <a:rPr lang="en-US" b="1" dirty="0"/>
            </a:br>
            <a:r>
              <a:rPr lang="en-US" sz="3100" dirty="0" smtClean="0"/>
              <a:t>[</a:t>
            </a:r>
            <a:r>
              <a:rPr lang="en-US" sz="3100" dirty="0" err="1" smtClean="0"/>
              <a:t>Alphania's</a:t>
            </a:r>
            <a:r>
              <a:rPr lang="en-US" sz="3100" dirty="0" smtClean="0"/>
              <a:t> native labor </a:t>
            </a:r>
            <a:r>
              <a:rPr lang="en-US" sz="3100" dirty="0"/>
              <a:t>force is </a:t>
            </a:r>
            <a:r>
              <a:rPr lang="en-US" sz="3100" i="1" dirty="0"/>
              <a:t>F</a:t>
            </a:r>
            <a:r>
              <a:rPr lang="en-US" sz="3100" dirty="0"/>
              <a:t> </a:t>
            </a:r>
            <a:r>
              <a:rPr lang="en-US" sz="3100" dirty="0" smtClean="0"/>
              <a:t>and that </a:t>
            </a:r>
            <a:r>
              <a:rPr lang="en-US" sz="3100" dirty="0"/>
              <a:t>of </a:t>
            </a:r>
            <a:r>
              <a:rPr lang="en-US" sz="3100" dirty="0" err="1" smtClean="0"/>
              <a:t>Batania</a:t>
            </a:r>
            <a:r>
              <a:rPr lang="en-US" sz="3100" dirty="0" smtClean="0"/>
              <a:t> is g.]</a:t>
            </a:r>
            <a:br>
              <a:rPr lang="en-US" sz="3100" dirty="0" smtClean="0"/>
            </a:br>
            <a:r>
              <a:rPr lang="en-US" sz="3100" b="1" dirty="0"/>
              <a:t>YP </a:t>
            </a:r>
            <a:r>
              <a:rPr lang="en-US" sz="3100" b="1" dirty="0" smtClean="0"/>
              <a:t>82 </a:t>
            </a:r>
            <a:r>
              <a:rPr lang="en-US" sz="3100" b="1" dirty="0"/>
              <a:t>#6</a:t>
            </a:r>
            <a:endParaRPr lang="en-US" b="1" dirty="0"/>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999" y="0"/>
            <a:ext cx="6047255" cy="3276600"/>
          </a:xfrm>
          <a:prstGeom prst="rect">
            <a:avLst/>
          </a:prstGeom>
          <a:noFill/>
          <a:ln>
            <a:noFill/>
          </a:ln>
        </p:spPr>
      </p:pic>
      <p:sp>
        <p:nvSpPr>
          <p:cNvPr id="7" name="CorShape1"/>
          <p:cNvSpPr/>
          <p:nvPr>
            <p:custDataLst>
              <p:tags r:id="rId2"/>
            </p:custDataLst>
          </p:nvPr>
        </p:nvSpPr>
        <p:spPr>
          <a:xfrm rot="10800000">
            <a:off x="172720" y="48185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581400"/>
            <a:ext cx="8229600" cy="2544763"/>
          </a:xfrm>
        </p:spPr>
        <p:txBody>
          <a:bodyPr>
            <a:noAutofit/>
          </a:bodyPr>
          <a:lstStyle/>
          <a:p>
            <a:pPr marL="514350" indent="-514350">
              <a:buFont typeface="Arial" pitchFamily="34" charset="0"/>
              <a:buAutoNum type="arabicPeriod"/>
            </a:pPr>
            <a:r>
              <a:rPr lang="en-US" dirty="0" smtClean="0"/>
              <a:t>Decrease the economic loss in </a:t>
            </a:r>
            <a:r>
              <a:rPr lang="en-US" dirty="0" err="1" smtClean="0"/>
              <a:t>Betania</a:t>
            </a:r>
            <a:endParaRPr lang="en-US" dirty="0" smtClean="0"/>
          </a:p>
          <a:p>
            <a:pPr marL="514350" indent="-514350">
              <a:buFont typeface="Arial" pitchFamily="34" charset="0"/>
              <a:buAutoNum type="arabicPeriod"/>
            </a:pPr>
            <a:r>
              <a:rPr lang="en-US" dirty="0" smtClean="0"/>
              <a:t>Increase the </a:t>
            </a:r>
            <a:r>
              <a:rPr lang="en-US" dirty="0"/>
              <a:t>economic </a:t>
            </a:r>
            <a:r>
              <a:rPr lang="en-US" dirty="0" smtClean="0"/>
              <a:t>gain in </a:t>
            </a:r>
            <a:r>
              <a:rPr lang="en-US" dirty="0" err="1" smtClean="0"/>
              <a:t>Betania</a:t>
            </a:r>
            <a:endParaRPr lang="en-US" dirty="0" smtClean="0"/>
          </a:p>
          <a:p>
            <a:pPr marL="514350" indent="-514350">
              <a:buFont typeface="Arial" pitchFamily="34" charset="0"/>
              <a:buAutoNum type="arabicPeriod"/>
            </a:pPr>
            <a:r>
              <a:rPr lang="en-US" dirty="0"/>
              <a:t>Decrease the economic loss in </a:t>
            </a:r>
            <a:r>
              <a:rPr lang="en-US" dirty="0" err="1" smtClean="0"/>
              <a:t>Alphania</a:t>
            </a:r>
            <a:endParaRPr lang="en-US" dirty="0"/>
          </a:p>
          <a:p>
            <a:pPr marL="514350" indent="-514350">
              <a:buFont typeface="Arial" pitchFamily="34" charset="0"/>
              <a:buAutoNum type="arabicPeriod"/>
            </a:pPr>
            <a:r>
              <a:rPr lang="en-US" dirty="0"/>
              <a:t>Increase </a:t>
            </a:r>
            <a:r>
              <a:rPr lang="en-US"/>
              <a:t>the economic </a:t>
            </a:r>
            <a:r>
              <a:rPr lang="en-US" dirty="0"/>
              <a:t>gain in </a:t>
            </a:r>
            <a:r>
              <a:rPr lang="en-US" dirty="0" err="1" smtClean="0"/>
              <a:t>Alphania</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3581400" cy="2590800"/>
          </a:xfrm>
        </p:spPr>
        <p:txBody>
          <a:bodyPr>
            <a:noAutofit/>
          </a:bodyPr>
          <a:lstStyle/>
          <a:p>
            <a:pPr algn="l"/>
            <a:r>
              <a:rPr lang="en-US" sz="2800" b="1" dirty="0" smtClean="0"/>
              <a:t>3. If there initially was unemployment in </a:t>
            </a:r>
            <a:r>
              <a:rPr lang="en-US" sz="2800" b="1" u="sng" dirty="0" err="1" smtClean="0"/>
              <a:t>Alphania</a:t>
            </a:r>
            <a:r>
              <a:rPr lang="en-US" sz="2800" b="1" dirty="0" smtClean="0"/>
              <a:t> instead of the assumed full employment, then: </a:t>
            </a:r>
            <a:r>
              <a:rPr lang="en-US" sz="2800" b="1" dirty="0"/>
              <a:t/>
            </a:r>
            <a:br>
              <a:rPr lang="en-US" sz="2800" b="1" dirty="0"/>
            </a:br>
            <a:r>
              <a:rPr lang="en-US" sz="2800" b="1" dirty="0"/>
              <a:t>YP </a:t>
            </a:r>
            <a:r>
              <a:rPr lang="en-US" sz="2800" b="1" dirty="0" smtClean="0"/>
              <a:t>82 </a:t>
            </a:r>
            <a:r>
              <a:rPr lang="en-US" sz="2800" b="1" dirty="0"/>
              <a:t>#7</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799" y="76200"/>
            <a:ext cx="5765987" cy="3124200"/>
          </a:xfrm>
          <a:prstGeom prst="rect">
            <a:avLst/>
          </a:prstGeom>
          <a:noFill/>
          <a:ln>
            <a:noFill/>
          </a:ln>
        </p:spPr>
      </p:pic>
      <p:sp>
        <p:nvSpPr>
          <p:cNvPr id="3" name="TPAnswers"/>
          <p:cNvSpPr>
            <a:spLocks noGrp="1"/>
          </p:cNvSpPr>
          <p:nvPr>
            <p:ph type="body" idx="1"/>
            <p:custDataLst>
              <p:tags r:id="rId2"/>
            </p:custDataLst>
          </p:nvPr>
        </p:nvSpPr>
        <p:spPr>
          <a:xfrm>
            <a:off x="457200" y="3219994"/>
            <a:ext cx="8458200" cy="3154363"/>
          </a:xfrm>
        </p:spPr>
        <p:txBody>
          <a:bodyPr>
            <a:noAutofit/>
          </a:bodyPr>
          <a:lstStyle/>
          <a:p>
            <a:pPr marL="514350" indent="-514350">
              <a:buFont typeface="Arial" pitchFamily="34" charset="0"/>
              <a:buAutoNum type="arabicPeriod"/>
            </a:pPr>
            <a:r>
              <a:rPr lang="en-US" dirty="0" err="1" smtClean="0"/>
              <a:t>Betania’s</a:t>
            </a:r>
            <a:r>
              <a:rPr lang="en-US" dirty="0" smtClean="0"/>
              <a:t> loss of output would have been greater</a:t>
            </a:r>
          </a:p>
          <a:p>
            <a:pPr marL="514350" indent="-514350">
              <a:buFont typeface="Arial" pitchFamily="34" charset="0"/>
              <a:buAutoNum type="arabicPeriod"/>
            </a:pPr>
            <a:r>
              <a:rPr lang="en-US" dirty="0" err="1" smtClean="0"/>
              <a:t>Betania’s</a:t>
            </a:r>
            <a:r>
              <a:rPr lang="en-US" dirty="0" smtClean="0"/>
              <a:t> </a:t>
            </a:r>
            <a:r>
              <a:rPr lang="en-US" dirty="0"/>
              <a:t>loss of output would have been </a:t>
            </a:r>
            <a:r>
              <a:rPr lang="en-US" dirty="0" smtClean="0"/>
              <a:t>less</a:t>
            </a:r>
            <a:endParaRPr lang="en-US" dirty="0"/>
          </a:p>
          <a:p>
            <a:pPr marL="514350" indent="-514350">
              <a:buFont typeface="Arial" pitchFamily="34" charset="0"/>
              <a:buAutoNum type="arabicPeriod"/>
            </a:pPr>
            <a:r>
              <a:rPr lang="en-US" dirty="0" err="1" smtClean="0"/>
              <a:t>Alphania’s</a:t>
            </a:r>
            <a:r>
              <a:rPr lang="en-US" dirty="0" smtClean="0"/>
              <a:t> </a:t>
            </a:r>
            <a:r>
              <a:rPr lang="en-US" dirty="0"/>
              <a:t>loss of output would have been less</a:t>
            </a:r>
          </a:p>
          <a:p>
            <a:pPr marL="514350" indent="-514350">
              <a:buFont typeface="Arial" pitchFamily="34" charset="0"/>
              <a:buAutoNum type="arabicPeriod"/>
            </a:pPr>
            <a:r>
              <a:rPr lang="en-US" dirty="0" err="1" smtClean="0"/>
              <a:t>Alphania’s</a:t>
            </a:r>
            <a:r>
              <a:rPr lang="en-US" dirty="0" smtClean="0"/>
              <a:t> </a:t>
            </a:r>
            <a:r>
              <a:rPr lang="en-US" dirty="0"/>
              <a:t>loss of output would have been </a:t>
            </a:r>
            <a:r>
              <a:rPr lang="en-US" dirty="0" smtClean="0"/>
              <a:t>greater</a:t>
            </a:r>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417" y="76200"/>
            <a:ext cx="3581400" cy="2590800"/>
          </a:xfrm>
        </p:spPr>
        <p:txBody>
          <a:bodyPr>
            <a:noAutofit/>
          </a:bodyPr>
          <a:lstStyle/>
          <a:p>
            <a:pPr algn="l"/>
            <a:r>
              <a:rPr lang="en-US" sz="2800" b="1" dirty="0" smtClean="0">
                <a:solidFill>
                  <a:srgbClr val="0070C0"/>
                </a:solidFill>
              </a:rPr>
              <a:t>3. If there initially was unemployment in </a:t>
            </a:r>
            <a:r>
              <a:rPr lang="en-US" sz="2800" b="1" u="sng" dirty="0" err="1" smtClean="0">
                <a:solidFill>
                  <a:srgbClr val="0070C0"/>
                </a:solidFill>
              </a:rPr>
              <a:t>Alphania</a:t>
            </a:r>
            <a:r>
              <a:rPr lang="en-US" sz="2800" b="1" dirty="0" smtClean="0">
                <a:solidFill>
                  <a:srgbClr val="0070C0"/>
                </a:solidFill>
              </a:rPr>
              <a:t> instead of the assumed full employment, then: </a:t>
            </a:r>
            <a:br>
              <a:rPr lang="en-US" sz="2800" b="1" dirty="0" smtClean="0">
                <a:solidFill>
                  <a:srgbClr val="0070C0"/>
                </a:solidFill>
              </a:rPr>
            </a:br>
            <a:r>
              <a:rPr lang="en-US" sz="2800" b="1" dirty="0">
                <a:solidFill>
                  <a:srgbClr val="0070C0"/>
                </a:solidFill>
              </a:rPr>
              <a:t>YP </a:t>
            </a:r>
            <a:r>
              <a:rPr lang="en-US" sz="2800" b="1" dirty="0" smtClean="0">
                <a:solidFill>
                  <a:srgbClr val="0070C0"/>
                </a:solidFill>
              </a:rPr>
              <a:t>82 </a:t>
            </a:r>
            <a:r>
              <a:rPr lang="en-US" sz="2800" b="1" dirty="0">
                <a:solidFill>
                  <a:srgbClr val="0070C0"/>
                </a:solidFill>
              </a:rPr>
              <a:t>#7</a:t>
            </a: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37011"/>
            <a:ext cx="5630662" cy="3050876"/>
          </a:xfrm>
          <a:prstGeom prst="rect">
            <a:avLst/>
          </a:prstGeom>
          <a:noFill/>
          <a:ln>
            <a:noFill/>
          </a:ln>
        </p:spPr>
      </p:pic>
      <p:sp>
        <p:nvSpPr>
          <p:cNvPr id="6" name="CorShape1"/>
          <p:cNvSpPr/>
          <p:nvPr>
            <p:custDataLst>
              <p:tags r:id="rId2"/>
            </p:custDataLst>
          </p:nvPr>
        </p:nvSpPr>
        <p:spPr>
          <a:xfrm rot="10800000">
            <a:off x="172720" y="469663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458200" cy="3154363"/>
          </a:xfrm>
        </p:spPr>
        <p:txBody>
          <a:bodyPr>
            <a:noAutofit/>
          </a:bodyPr>
          <a:lstStyle/>
          <a:p>
            <a:pPr marL="514350" indent="-514350">
              <a:buFont typeface="Arial" pitchFamily="34" charset="0"/>
              <a:buAutoNum type="arabicPeriod"/>
            </a:pPr>
            <a:r>
              <a:rPr lang="en-US" dirty="0" err="1" smtClean="0"/>
              <a:t>Betania’s</a:t>
            </a:r>
            <a:r>
              <a:rPr lang="en-US" dirty="0" smtClean="0"/>
              <a:t> loss of output would have been greater</a:t>
            </a:r>
          </a:p>
          <a:p>
            <a:pPr marL="514350" indent="-514350">
              <a:buFont typeface="Arial" pitchFamily="34" charset="0"/>
              <a:buAutoNum type="arabicPeriod"/>
            </a:pPr>
            <a:r>
              <a:rPr lang="en-US" dirty="0" err="1" smtClean="0"/>
              <a:t>Betania’s</a:t>
            </a:r>
            <a:r>
              <a:rPr lang="en-US" dirty="0" smtClean="0"/>
              <a:t> </a:t>
            </a:r>
            <a:r>
              <a:rPr lang="en-US" dirty="0"/>
              <a:t>loss of output would have been </a:t>
            </a:r>
            <a:r>
              <a:rPr lang="en-US" dirty="0" smtClean="0"/>
              <a:t>less</a:t>
            </a:r>
            <a:endParaRPr lang="en-US" dirty="0"/>
          </a:p>
          <a:p>
            <a:pPr marL="514350" indent="-514350">
              <a:buFont typeface="Arial" pitchFamily="34" charset="0"/>
              <a:buAutoNum type="arabicPeriod"/>
            </a:pPr>
            <a:r>
              <a:rPr lang="en-US" dirty="0" err="1" smtClean="0"/>
              <a:t>Alphania’s</a:t>
            </a:r>
            <a:r>
              <a:rPr lang="en-US" dirty="0" smtClean="0"/>
              <a:t> </a:t>
            </a:r>
            <a:r>
              <a:rPr lang="en-US" dirty="0"/>
              <a:t>loss of output would have been less</a:t>
            </a:r>
          </a:p>
          <a:p>
            <a:pPr marL="514350" indent="-514350">
              <a:buFont typeface="Arial" pitchFamily="34" charset="0"/>
              <a:buAutoNum type="arabicPeriod"/>
            </a:pPr>
            <a:r>
              <a:rPr lang="en-US" dirty="0" err="1" smtClean="0"/>
              <a:t>Alphania’s</a:t>
            </a:r>
            <a:r>
              <a:rPr lang="en-US" dirty="0" smtClean="0"/>
              <a:t> </a:t>
            </a:r>
            <a:r>
              <a:rPr lang="en-US" dirty="0"/>
              <a:t>loss of output would have been </a:t>
            </a:r>
            <a:r>
              <a:rPr lang="en-US" dirty="0" smtClean="0"/>
              <a:t>greater</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3500" y="152400"/>
            <a:ext cx="2832100" cy="3733800"/>
          </a:xfrm>
        </p:spPr>
        <p:txBody>
          <a:bodyPr>
            <a:normAutofit fontScale="90000"/>
          </a:bodyPr>
          <a:lstStyle/>
          <a:p>
            <a:pPr algn="l"/>
            <a:r>
              <a:rPr lang="en-US" sz="3100" b="1" dirty="0" smtClean="0"/>
              <a:t>4. </a:t>
            </a:r>
            <a:r>
              <a:rPr lang="en-US" sz="3100" b="1" dirty="0"/>
              <a:t>Assume that the pre-migration labor force in Country A is 100 and that it is 150 in country B</a:t>
            </a:r>
            <a:r>
              <a:rPr lang="en-US" sz="3100" b="1" dirty="0" smtClean="0"/>
              <a:t>.</a:t>
            </a:r>
            <a:br>
              <a:rPr lang="en-US" sz="3100" b="1" dirty="0" smtClean="0"/>
            </a:br>
            <a:r>
              <a:rPr lang="en-US" sz="3100" b="1" dirty="0" smtClean="0"/>
              <a:t/>
            </a:r>
            <a:br>
              <a:rPr lang="en-US" sz="3100" b="1" dirty="0" smtClean="0"/>
            </a:br>
            <a:r>
              <a:rPr lang="en-US" sz="3100" b="1" dirty="0" smtClean="0"/>
              <a:t>The migration of labor will:</a:t>
            </a:r>
            <a:endParaRPr lang="en-US" sz="3100" b="1" dirty="0"/>
          </a:p>
        </p:txBody>
      </p:sp>
      <p:sp>
        <p:nvSpPr>
          <p:cNvPr id="5" name="AutoShape 7" descr="https://harper.blackboard.com/bbcswebdav/xid-6046676_1"/>
          <p:cNvSpPr>
            <a:spLocks noChangeAspect="1" noChangeArrowheads="1"/>
          </p:cNvSpPr>
          <p:nvPr/>
        </p:nvSpPr>
        <p:spPr bwMode="auto">
          <a:xfrm>
            <a:off x="63500" y="-136525"/>
            <a:ext cx="3838575" cy="2333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2177"/>
            <a:ext cx="6324600" cy="390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4084637"/>
            <a:ext cx="8458200" cy="2468563"/>
          </a:xfrm>
        </p:spPr>
        <p:txBody>
          <a:bodyPr>
            <a:noAutofit/>
          </a:bodyPr>
          <a:lstStyle/>
          <a:p>
            <a:pPr marL="514350" indent="-514350">
              <a:buFont typeface="Arial" pitchFamily="34" charset="0"/>
              <a:buAutoNum type="arabicPeriod"/>
            </a:pPr>
            <a:r>
              <a:rPr lang="en-US" dirty="0" smtClean="0"/>
              <a:t>Increase wages in A and decrease wages in B</a:t>
            </a:r>
          </a:p>
          <a:p>
            <a:pPr marL="514350" indent="-514350">
              <a:buFont typeface="Arial" pitchFamily="34" charset="0"/>
              <a:buAutoNum type="arabicPeriod"/>
            </a:pPr>
            <a:r>
              <a:rPr lang="en-US" dirty="0"/>
              <a:t>Increase wages in </a:t>
            </a:r>
            <a:r>
              <a:rPr lang="en-US" dirty="0" smtClean="0"/>
              <a:t>B </a:t>
            </a:r>
            <a:r>
              <a:rPr lang="en-US" dirty="0"/>
              <a:t>and decrease wages in A</a:t>
            </a:r>
          </a:p>
          <a:p>
            <a:pPr marL="514350" indent="-514350">
              <a:buFont typeface="Arial" pitchFamily="34" charset="0"/>
              <a:buAutoNum type="arabicPeriod"/>
            </a:pPr>
            <a:r>
              <a:rPr lang="en-US" dirty="0"/>
              <a:t>Increase wages in </a:t>
            </a:r>
            <a:r>
              <a:rPr lang="en-US" dirty="0" smtClean="0"/>
              <a:t>both</a:t>
            </a:r>
            <a:endParaRPr lang="en-US" dirty="0"/>
          </a:p>
          <a:p>
            <a:pPr marL="514350" indent="-514350">
              <a:buFont typeface="Arial" pitchFamily="34" charset="0"/>
              <a:buAutoNum type="arabicPeriod"/>
            </a:pPr>
            <a:r>
              <a:rPr lang="en-US" dirty="0" smtClean="0"/>
              <a:t>decrease </a:t>
            </a:r>
            <a:r>
              <a:rPr lang="en-US" dirty="0"/>
              <a:t>wages in </a:t>
            </a:r>
            <a:r>
              <a:rPr lang="en-US" dirty="0" smtClean="0"/>
              <a:t>both</a:t>
            </a:r>
            <a:endParaRPr lang="en-US" dirty="0"/>
          </a:p>
        </p:txBody>
      </p:sp>
      <p:sp>
        <p:nvSpPr>
          <p:cNvPr id="4" name="CorShape1"/>
          <p:cNvSpPr/>
          <p:nvPr>
            <p:custDataLst>
              <p:tags r:id="rId3"/>
            </p:custDataLst>
          </p:nvPr>
        </p:nvSpPr>
        <p:spPr>
          <a:xfrm rot="10800000">
            <a:off x="20320" y="44619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3500" y="82731"/>
            <a:ext cx="3200400" cy="3535362"/>
          </a:xfrm>
        </p:spPr>
        <p:txBody>
          <a:bodyPr>
            <a:normAutofit fontScale="90000"/>
          </a:bodyPr>
          <a:lstStyle/>
          <a:p>
            <a:pPr algn="l"/>
            <a:r>
              <a:rPr lang="en-US" sz="3100" b="1" dirty="0" smtClean="0">
                <a:solidFill>
                  <a:srgbClr val="0070C0"/>
                </a:solidFill>
              </a:rPr>
              <a:t>4. </a:t>
            </a:r>
            <a:r>
              <a:rPr lang="en-US" sz="3100" b="1" dirty="0">
                <a:solidFill>
                  <a:srgbClr val="0070C0"/>
                </a:solidFill>
              </a:rPr>
              <a:t>Assume that the pre-migration labor force in Country A is 100 and that it is 150 in country B</a:t>
            </a:r>
            <a:r>
              <a:rPr lang="en-US" sz="3100" b="1" dirty="0" smtClean="0">
                <a:solidFill>
                  <a:srgbClr val="0070C0"/>
                </a:solidFill>
              </a:rPr>
              <a:t>.</a:t>
            </a:r>
            <a:br>
              <a:rPr lang="en-US" sz="3100" b="1" dirty="0" smtClean="0">
                <a:solidFill>
                  <a:srgbClr val="0070C0"/>
                </a:solidFill>
              </a:rPr>
            </a:br>
            <a:r>
              <a:rPr lang="en-US" sz="3100" b="1" dirty="0" smtClean="0">
                <a:solidFill>
                  <a:srgbClr val="0070C0"/>
                </a:solidFill>
              </a:rPr>
              <a:t/>
            </a:r>
            <a:br>
              <a:rPr lang="en-US" sz="3100" b="1" dirty="0" smtClean="0">
                <a:solidFill>
                  <a:srgbClr val="0070C0"/>
                </a:solidFill>
              </a:rPr>
            </a:br>
            <a:r>
              <a:rPr lang="en-US" sz="3100" b="1" dirty="0" smtClean="0">
                <a:solidFill>
                  <a:srgbClr val="0070C0"/>
                </a:solidFill>
              </a:rPr>
              <a:t>The migration of labor will:</a:t>
            </a:r>
            <a:endParaRPr lang="en-US" sz="3100" b="1" dirty="0">
              <a:solidFill>
                <a:srgbClr val="0070C0"/>
              </a:solidFill>
            </a:endParaRPr>
          </a:p>
        </p:txBody>
      </p:sp>
      <p:sp>
        <p:nvSpPr>
          <p:cNvPr id="5" name="AutoShape 7" descr="https://harper.blackboard.com/bbcswebdav/xid-6046676_1"/>
          <p:cNvSpPr>
            <a:spLocks noChangeAspect="1" noChangeArrowheads="1"/>
          </p:cNvSpPr>
          <p:nvPr/>
        </p:nvSpPr>
        <p:spPr bwMode="auto">
          <a:xfrm>
            <a:off x="63500" y="-136525"/>
            <a:ext cx="3838575" cy="2333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4834"/>
            <a:ext cx="5982223" cy="36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rShape1"/>
          <p:cNvSpPr/>
          <p:nvPr>
            <p:custDataLst>
              <p:tags r:id="rId2"/>
            </p:custDataLst>
          </p:nvPr>
        </p:nvSpPr>
        <p:spPr>
          <a:xfrm rot="10800000">
            <a:off x="172720" y="4343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65760" y="4191001"/>
            <a:ext cx="8458200" cy="2438400"/>
          </a:xfrm>
        </p:spPr>
        <p:txBody>
          <a:bodyPr>
            <a:noAutofit/>
          </a:bodyPr>
          <a:lstStyle/>
          <a:p>
            <a:pPr marL="514350" indent="-514350">
              <a:buFont typeface="Arial" pitchFamily="34" charset="0"/>
              <a:buAutoNum type="arabicPeriod"/>
            </a:pPr>
            <a:r>
              <a:rPr lang="en-US" dirty="0" smtClean="0"/>
              <a:t>Increase wages in A and decrease wages in B</a:t>
            </a:r>
          </a:p>
          <a:p>
            <a:pPr marL="514350" indent="-514350">
              <a:buFont typeface="Arial" pitchFamily="34" charset="0"/>
              <a:buAutoNum type="arabicPeriod"/>
            </a:pPr>
            <a:r>
              <a:rPr lang="en-US" dirty="0"/>
              <a:t>Increase wages in </a:t>
            </a:r>
            <a:r>
              <a:rPr lang="en-US" dirty="0" smtClean="0"/>
              <a:t>B </a:t>
            </a:r>
            <a:r>
              <a:rPr lang="en-US" dirty="0"/>
              <a:t>and decrease wages in A</a:t>
            </a:r>
          </a:p>
          <a:p>
            <a:pPr marL="514350" indent="-514350">
              <a:buFont typeface="Arial" pitchFamily="34" charset="0"/>
              <a:buAutoNum type="arabicPeriod"/>
            </a:pPr>
            <a:r>
              <a:rPr lang="en-US" dirty="0"/>
              <a:t>Increase wages in </a:t>
            </a:r>
            <a:r>
              <a:rPr lang="en-US" dirty="0" smtClean="0"/>
              <a:t>both</a:t>
            </a:r>
            <a:endParaRPr lang="en-US" dirty="0"/>
          </a:p>
          <a:p>
            <a:pPr marL="514350" indent="-514350">
              <a:buFont typeface="Arial" pitchFamily="34" charset="0"/>
              <a:buAutoNum type="arabicPeriod"/>
            </a:pPr>
            <a:r>
              <a:rPr lang="en-US" dirty="0" smtClean="0"/>
              <a:t>decrease </a:t>
            </a:r>
            <a:r>
              <a:rPr lang="en-US" dirty="0"/>
              <a:t>wages in </a:t>
            </a:r>
            <a:r>
              <a:rPr lang="en-US" dirty="0" smtClean="0"/>
              <a:t>both</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594" y="171450"/>
            <a:ext cx="3485606" cy="3867150"/>
          </a:xfrm>
        </p:spPr>
        <p:txBody>
          <a:bodyPr>
            <a:noAutofit/>
          </a:bodyPr>
          <a:lstStyle/>
          <a:p>
            <a:pPr algn="l"/>
            <a:r>
              <a:rPr lang="en-US" sz="2800" b="1" dirty="0" smtClean="0"/>
              <a:t>5. </a:t>
            </a:r>
            <a:r>
              <a:rPr lang="en-US" sz="2800" b="1" dirty="0"/>
              <a:t>Assume that the pre-migration labor force in Country A is 100 and </a:t>
            </a:r>
            <a:r>
              <a:rPr lang="en-US" sz="2800" b="1" dirty="0" smtClean="0"/>
              <a:t> 150 </a:t>
            </a:r>
            <a:r>
              <a:rPr lang="en-US" sz="2800" b="1" dirty="0"/>
              <a:t>in country </a:t>
            </a:r>
            <a:r>
              <a:rPr lang="en-US" sz="2800" b="1" dirty="0" smtClean="0"/>
              <a:t>B and 20 million migrate from A to B.</a:t>
            </a:r>
            <a:r>
              <a:rPr lang="en-US" sz="2800" b="1" dirty="0"/>
              <a:t/>
            </a:r>
            <a:br>
              <a:rPr lang="en-US" sz="2800" b="1" dirty="0"/>
            </a:br>
            <a:r>
              <a:rPr lang="en-US" sz="2800" b="1" dirty="0" smtClean="0"/>
              <a:t>After </a:t>
            </a:r>
            <a:r>
              <a:rPr lang="en-US" sz="2800" b="1" dirty="0"/>
              <a:t>immigration output in </a:t>
            </a:r>
            <a:r>
              <a:rPr lang="en-US" sz="2800" b="1" dirty="0" smtClean="0"/>
              <a:t>A </a:t>
            </a:r>
            <a:r>
              <a:rPr lang="en-US" sz="2800" b="1" dirty="0"/>
              <a:t>will:</a:t>
            </a:r>
          </a:p>
        </p:txBody>
      </p:sp>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1226"/>
            <a:ext cx="5767943" cy="356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4038600"/>
            <a:ext cx="4267200" cy="2544763"/>
          </a:xfrm>
        </p:spPr>
        <p:txBody>
          <a:bodyPr>
            <a:noAutofit/>
          </a:bodyPr>
          <a:lstStyle/>
          <a:p>
            <a:pPr marL="514350" indent="-514350">
              <a:buFont typeface="Arial" pitchFamily="34" charset="0"/>
              <a:buAutoNum type="arabicPeriod"/>
            </a:pPr>
            <a:r>
              <a:rPr lang="en-US" dirty="0" smtClean="0"/>
              <a:t>Decrease by $ 50</a:t>
            </a:r>
          </a:p>
          <a:p>
            <a:pPr marL="514350" indent="-514350">
              <a:buFont typeface="Arial" pitchFamily="34" charset="0"/>
              <a:buAutoNum type="arabicPeriod"/>
            </a:pPr>
            <a:r>
              <a:rPr lang="en-US" dirty="0"/>
              <a:t>Decrease by </a:t>
            </a:r>
            <a:r>
              <a:rPr lang="en-US" dirty="0" smtClean="0"/>
              <a:t>$ 150</a:t>
            </a:r>
            <a:endParaRPr lang="en-US" dirty="0"/>
          </a:p>
          <a:p>
            <a:pPr marL="514350" indent="-514350">
              <a:buFont typeface="Arial" pitchFamily="34" charset="0"/>
              <a:buAutoNum type="arabicPeriod"/>
            </a:pPr>
            <a:r>
              <a:rPr lang="en-US" dirty="0" smtClean="0"/>
              <a:t>increase </a:t>
            </a:r>
            <a:r>
              <a:rPr lang="en-US" dirty="0"/>
              <a:t>by </a:t>
            </a:r>
            <a:r>
              <a:rPr lang="en-US" dirty="0" smtClean="0"/>
              <a:t>$ 50</a:t>
            </a:r>
            <a:endParaRPr lang="en-US" dirty="0"/>
          </a:p>
          <a:p>
            <a:pPr marL="514350" indent="-514350">
              <a:buFont typeface="Arial" pitchFamily="34" charset="0"/>
              <a:buAutoNum type="arabicPeriod"/>
            </a:pPr>
            <a:r>
              <a:rPr lang="en-US" dirty="0" smtClean="0"/>
              <a:t>increase </a:t>
            </a:r>
            <a:r>
              <a:rPr lang="en-US" dirty="0"/>
              <a:t>by </a:t>
            </a:r>
            <a:r>
              <a:rPr lang="en-US" dirty="0" smtClean="0"/>
              <a:t>$ 150</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2971800" cy="4191000"/>
          </a:xfrm>
        </p:spPr>
        <p:txBody>
          <a:bodyPr>
            <a:noAutofit/>
          </a:bodyPr>
          <a:lstStyle/>
          <a:p>
            <a:pPr algn="l"/>
            <a:r>
              <a:rPr lang="en-US" sz="2800" b="1" dirty="0" smtClean="0">
                <a:solidFill>
                  <a:srgbClr val="0070C0"/>
                </a:solidFill>
              </a:rPr>
              <a:t>5. </a:t>
            </a:r>
            <a:r>
              <a:rPr lang="en-US" sz="2800" b="1" dirty="0">
                <a:solidFill>
                  <a:srgbClr val="0070C0"/>
                </a:solidFill>
              </a:rPr>
              <a:t>Assume that the pre-migration labor force in Country A is 100 and </a:t>
            </a:r>
            <a:r>
              <a:rPr lang="en-US" sz="2800" b="1" dirty="0" smtClean="0">
                <a:solidFill>
                  <a:srgbClr val="0070C0"/>
                </a:solidFill>
              </a:rPr>
              <a:t> 150 </a:t>
            </a:r>
            <a:r>
              <a:rPr lang="en-US" sz="2800" b="1" dirty="0">
                <a:solidFill>
                  <a:srgbClr val="0070C0"/>
                </a:solidFill>
              </a:rPr>
              <a:t>in country </a:t>
            </a:r>
            <a:r>
              <a:rPr lang="en-US" sz="2800" b="1" dirty="0" smtClean="0">
                <a:solidFill>
                  <a:srgbClr val="0070C0"/>
                </a:solidFill>
              </a:rPr>
              <a:t>B and 20 million migrate from A to B.</a:t>
            </a:r>
            <a:r>
              <a:rPr lang="en-US" sz="2800" b="1" dirty="0">
                <a:solidFill>
                  <a:srgbClr val="0070C0"/>
                </a:solidFill>
              </a:rPr>
              <a:t/>
            </a:r>
            <a:br>
              <a:rPr lang="en-US" sz="2800" b="1" dirty="0">
                <a:solidFill>
                  <a:srgbClr val="0070C0"/>
                </a:solidFill>
              </a:rPr>
            </a:br>
            <a:r>
              <a:rPr lang="en-US" sz="2800" b="1" dirty="0" smtClean="0">
                <a:solidFill>
                  <a:srgbClr val="0070C0"/>
                </a:solidFill>
              </a:rPr>
              <a:t>After </a:t>
            </a:r>
            <a:r>
              <a:rPr lang="en-US" sz="2800" b="1" dirty="0">
                <a:solidFill>
                  <a:srgbClr val="0070C0"/>
                </a:solidFill>
              </a:rPr>
              <a:t>immigration output in </a:t>
            </a:r>
            <a:r>
              <a:rPr lang="en-US" sz="2800" b="1" dirty="0" smtClean="0">
                <a:solidFill>
                  <a:srgbClr val="0070C0"/>
                </a:solidFill>
              </a:rPr>
              <a:t>A </a:t>
            </a:r>
            <a:r>
              <a:rPr lang="en-US" sz="2800" b="1" dirty="0">
                <a:solidFill>
                  <a:srgbClr val="0070C0"/>
                </a:solidFill>
              </a:rPr>
              <a:t>will:</a:t>
            </a:r>
          </a:p>
        </p:txBody>
      </p:sp>
      <p:pic>
        <p:nvPicPr>
          <p:cNvPr id="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8302"/>
            <a:ext cx="6126840" cy="378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rShape1"/>
          <p:cNvSpPr/>
          <p:nvPr>
            <p:custDataLst>
              <p:tags r:id="rId2"/>
            </p:custDataLst>
          </p:nvPr>
        </p:nvSpPr>
        <p:spPr>
          <a:xfrm rot="10800000">
            <a:off x="172720" y="4953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0999" y="4233333"/>
            <a:ext cx="4114800" cy="2544763"/>
          </a:xfrm>
        </p:spPr>
        <p:txBody>
          <a:bodyPr>
            <a:noAutofit/>
          </a:bodyPr>
          <a:lstStyle/>
          <a:p>
            <a:pPr marL="514350" indent="-514350">
              <a:buFont typeface="Arial" pitchFamily="34" charset="0"/>
              <a:buAutoNum type="arabicPeriod"/>
            </a:pPr>
            <a:r>
              <a:rPr lang="en-US" dirty="0" smtClean="0"/>
              <a:t>Decrease by $ 50</a:t>
            </a:r>
          </a:p>
          <a:p>
            <a:pPr marL="514350" indent="-514350">
              <a:buFont typeface="Arial" pitchFamily="34" charset="0"/>
              <a:buAutoNum type="arabicPeriod"/>
            </a:pPr>
            <a:r>
              <a:rPr lang="en-US" dirty="0"/>
              <a:t>Decrease by </a:t>
            </a:r>
            <a:r>
              <a:rPr lang="en-US" dirty="0" smtClean="0"/>
              <a:t>$ 150</a:t>
            </a:r>
            <a:endParaRPr lang="en-US" dirty="0"/>
          </a:p>
          <a:p>
            <a:pPr marL="514350" indent="-514350">
              <a:buFont typeface="Arial" pitchFamily="34" charset="0"/>
              <a:buAutoNum type="arabicPeriod"/>
            </a:pPr>
            <a:r>
              <a:rPr lang="en-US" dirty="0" smtClean="0"/>
              <a:t>increase </a:t>
            </a:r>
            <a:r>
              <a:rPr lang="en-US" dirty="0"/>
              <a:t>by </a:t>
            </a:r>
            <a:r>
              <a:rPr lang="en-US" dirty="0" smtClean="0"/>
              <a:t>$ 50</a:t>
            </a:r>
            <a:endParaRPr lang="en-US" dirty="0"/>
          </a:p>
          <a:p>
            <a:pPr marL="514350" indent="-514350">
              <a:buFont typeface="Arial" pitchFamily="34" charset="0"/>
              <a:buAutoNum type="arabicPeriod"/>
            </a:pPr>
            <a:r>
              <a:rPr lang="en-US" dirty="0" smtClean="0"/>
              <a:t>increase </a:t>
            </a:r>
            <a:r>
              <a:rPr lang="en-US" dirty="0"/>
              <a:t>by </a:t>
            </a:r>
            <a:r>
              <a:rPr lang="en-US" dirty="0" smtClean="0"/>
              <a:t>$ 150</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400764"/>
            <a:ext cx="7315200" cy="1200329"/>
          </a:xfrm>
          <a:prstGeom prst="rect">
            <a:avLst/>
          </a:prstGeom>
          <a:noFill/>
        </p:spPr>
        <p:txBody>
          <a:bodyPr wrap="square" rtlCol="0">
            <a:spAutoFit/>
          </a:bodyPr>
          <a:lstStyle/>
          <a:p>
            <a:r>
              <a:rPr lang="en-US" sz="3600" b="1" dirty="0" smtClean="0">
                <a:solidFill>
                  <a:srgbClr val="FF0000"/>
                </a:solidFill>
              </a:rPr>
              <a:t>Loss =   (20x5)  +   ½ (20x5) = $150</a:t>
            </a:r>
          </a:p>
          <a:p>
            <a:r>
              <a:rPr lang="en-US" sz="3600" b="1" dirty="0" smtClean="0">
                <a:solidFill>
                  <a:srgbClr val="FF0000"/>
                </a:solidFill>
              </a:rPr>
              <a:t>         =    </a:t>
            </a:r>
            <a:r>
              <a:rPr lang="en-US" sz="3600" b="1" dirty="0" err="1" smtClean="0">
                <a:solidFill>
                  <a:srgbClr val="FF0000"/>
                </a:solidFill>
              </a:rPr>
              <a:t>abcd</a:t>
            </a:r>
            <a:r>
              <a:rPr lang="en-US" sz="3600" b="1" dirty="0" smtClean="0">
                <a:solidFill>
                  <a:srgbClr val="FF0000"/>
                </a:solidFill>
              </a:rPr>
              <a:t>    +     </a:t>
            </a:r>
            <a:r>
              <a:rPr lang="en-US" sz="3600" b="1" dirty="0" err="1" smtClean="0">
                <a:solidFill>
                  <a:srgbClr val="FF0000"/>
                </a:solidFill>
              </a:rPr>
              <a:t>bec</a:t>
            </a:r>
            <a:r>
              <a:rPr lang="en-US" sz="3600" b="1" dirty="0" smtClean="0">
                <a:solidFill>
                  <a:srgbClr val="FF0000"/>
                </a:solidFill>
              </a:rPr>
              <a:t>        =  </a:t>
            </a:r>
            <a:r>
              <a:rPr lang="en-US" sz="3600" b="1" dirty="0" err="1" smtClean="0">
                <a:solidFill>
                  <a:srgbClr val="FF0000"/>
                </a:solidFill>
              </a:rPr>
              <a:t>aecd</a:t>
            </a:r>
            <a:endParaRPr lang="en-US" sz="3600" b="1" dirty="0">
              <a:solidFill>
                <a:srgbClr val="FF0000"/>
              </a:solidFill>
            </a:endParaRPr>
          </a:p>
        </p:txBody>
      </p:sp>
      <p:pic>
        <p:nvPicPr>
          <p:cNvPr id="32771" name="Picture 3"/>
          <p:cNvPicPr>
            <a:picLocks noChangeAspect="1" noChangeArrowheads="1"/>
          </p:cNvPicPr>
          <p:nvPr/>
        </p:nvPicPr>
        <p:blipFill>
          <a:blip r:embed="rId3" cstate="print"/>
          <a:srcRect/>
          <a:stretch>
            <a:fillRect/>
          </a:stretch>
        </p:blipFill>
        <p:spPr bwMode="auto">
          <a:xfrm>
            <a:off x="128450" y="152400"/>
            <a:ext cx="8634549" cy="511092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4510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295400"/>
            <a:ext cx="8991600" cy="4343400"/>
          </a:xfrm>
        </p:spPr>
        <p:txBody>
          <a:bodyPr>
            <a:normAutofit/>
          </a:bodyPr>
          <a:lstStyle/>
          <a:p>
            <a:pPr algn="l">
              <a:buFont typeface="Arial" pitchFamily="34" charset="0"/>
              <a:buChar char="•"/>
            </a:pPr>
            <a:r>
              <a:rPr lang="en-US" sz="4000" dirty="0" smtClean="0">
                <a:solidFill>
                  <a:schemeClr val="tx1"/>
                </a:solidFill>
              </a:rPr>
              <a:t> U.S.  Immigration – The Numbers</a:t>
            </a:r>
          </a:p>
          <a:p>
            <a:pPr algn="l">
              <a:buFont typeface="Arial" pitchFamily="34" charset="0"/>
              <a:buChar char="•"/>
            </a:pPr>
            <a:r>
              <a:rPr lang="en-US" sz="4000" dirty="0" smtClean="0">
                <a:solidFill>
                  <a:schemeClr val="tx1"/>
                </a:solidFill>
              </a:rPr>
              <a:t> Economic Effects of Immigration (Model)</a:t>
            </a:r>
          </a:p>
          <a:p>
            <a:pPr algn="l">
              <a:buFont typeface="Arial" pitchFamily="34" charset="0"/>
              <a:buChar char="•"/>
            </a:pPr>
            <a:r>
              <a:rPr lang="en-US" sz="4000" dirty="0" smtClean="0">
                <a:solidFill>
                  <a:schemeClr val="tx1"/>
                </a:solidFill>
              </a:rPr>
              <a:t> The Illegal Immigration Debate (Model)</a:t>
            </a:r>
          </a:p>
          <a:p>
            <a:pPr algn="l">
              <a:buFont typeface="Arial" pitchFamily="34" charset="0"/>
              <a:buChar char="•"/>
            </a:pPr>
            <a:endParaRPr lang="en-US" sz="4000" dirty="0">
              <a:solidFill>
                <a:schemeClr val="tx1"/>
              </a:solidFill>
            </a:endParaRPr>
          </a:p>
        </p:txBody>
      </p:sp>
      <p:sp>
        <p:nvSpPr>
          <p:cNvPr id="5" name="Title 1"/>
          <p:cNvSpPr>
            <a:spLocks noGrp="1"/>
          </p:cNvSpPr>
          <p:nvPr>
            <p:ph type="ctrTitle"/>
          </p:nvPr>
        </p:nvSpPr>
        <p:spPr>
          <a:xfrm>
            <a:off x="762000" y="2286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112757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3048000" cy="4114800"/>
          </a:xfrm>
        </p:spPr>
        <p:txBody>
          <a:bodyPr>
            <a:normAutofit/>
          </a:bodyPr>
          <a:lstStyle/>
          <a:p>
            <a:pPr algn="l"/>
            <a:r>
              <a:rPr lang="en-US" sz="2800" b="1" dirty="0" smtClean="0"/>
              <a:t>6. </a:t>
            </a:r>
            <a:r>
              <a:rPr lang="en-US" sz="2800" b="1" dirty="0"/>
              <a:t>Assume that the pre-migration labor force in Country A is 100 and that it is 150 in country B.</a:t>
            </a:r>
            <a:br>
              <a:rPr lang="en-US" sz="2800" b="1" dirty="0"/>
            </a:br>
            <a:r>
              <a:rPr lang="en-US" sz="2800" b="1" dirty="0"/>
              <a:t/>
            </a:r>
            <a:br>
              <a:rPr lang="en-US" sz="2800" b="1" dirty="0"/>
            </a:br>
            <a:r>
              <a:rPr lang="en-US" sz="2800" b="1" dirty="0" smtClean="0"/>
              <a:t>After immigration output in B will</a:t>
            </a:r>
            <a:r>
              <a:rPr lang="en-US" sz="2800" b="1" dirty="0"/>
              <a:t>:</a:t>
            </a:r>
          </a:p>
        </p:txBody>
      </p:sp>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76200"/>
            <a:ext cx="604924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381000" y="4191001"/>
            <a:ext cx="4114800" cy="2514600"/>
          </a:xfrm>
        </p:spPr>
        <p:txBody>
          <a:bodyPr>
            <a:normAutofit/>
          </a:bodyPr>
          <a:lstStyle/>
          <a:p>
            <a:pPr marL="514350" indent="-514350">
              <a:buFont typeface="Arial" pitchFamily="34" charset="0"/>
              <a:buAutoNum type="arabicPeriod"/>
            </a:pPr>
            <a:r>
              <a:rPr lang="en-US" dirty="0" smtClean="0"/>
              <a:t>increase </a:t>
            </a:r>
            <a:r>
              <a:rPr lang="en-US" dirty="0"/>
              <a:t>by $ 50	 </a:t>
            </a:r>
            <a:endParaRPr lang="en-US" dirty="0" smtClean="0"/>
          </a:p>
          <a:p>
            <a:pPr marL="514350" indent="-514350">
              <a:buFont typeface="Arial" pitchFamily="34" charset="0"/>
              <a:buAutoNum type="arabicPeriod"/>
            </a:pPr>
            <a:r>
              <a:rPr lang="en-US" dirty="0" smtClean="0"/>
              <a:t>Increase </a:t>
            </a:r>
            <a:r>
              <a:rPr lang="en-US" dirty="0"/>
              <a:t>by $ </a:t>
            </a:r>
            <a:r>
              <a:rPr lang="en-US" dirty="0" smtClean="0"/>
              <a:t>250 </a:t>
            </a:r>
          </a:p>
          <a:p>
            <a:pPr marL="514350" indent="-514350">
              <a:buFont typeface="Arial" pitchFamily="34" charset="0"/>
              <a:buAutoNum type="arabicPeriod"/>
            </a:pPr>
            <a:r>
              <a:rPr lang="en-US" dirty="0"/>
              <a:t>Decrease by $ </a:t>
            </a:r>
            <a:r>
              <a:rPr lang="en-US" dirty="0" smtClean="0"/>
              <a:t>50</a:t>
            </a:r>
          </a:p>
          <a:p>
            <a:pPr marL="514350" indent="-514350">
              <a:buFont typeface="Arial" pitchFamily="34" charset="0"/>
              <a:buAutoNum type="arabicPeriod"/>
            </a:pPr>
            <a:r>
              <a:rPr lang="en-US" dirty="0"/>
              <a:t>Decrease by $ </a:t>
            </a:r>
            <a:r>
              <a:rPr lang="en-US" dirty="0" smtClean="0"/>
              <a:t>250</a:t>
            </a:r>
            <a:endParaRPr lang="en-US"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3048000" cy="4114800"/>
          </a:xfrm>
        </p:spPr>
        <p:txBody>
          <a:bodyPr>
            <a:normAutofit/>
          </a:bodyPr>
          <a:lstStyle/>
          <a:p>
            <a:pPr algn="l"/>
            <a:r>
              <a:rPr lang="en-US" sz="2800" b="1" dirty="0" smtClean="0">
                <a:solidFill>
                  <a:srgbClr val="0070C0"/>
                </a:solidFill>
              </a:rPr>
              <a:t>6. </a:t>
            </a:r>
            <a:r>
              <a:rPr lang="en-US" sz="2800" b="1" dirty="0">
                <a:solidFill>
                  <a:srgbClr val="0070C0"/>
                </a:solidFill>
              </a:rPr>
              <a:t>Assume that the pre-migration labor force in Country A is 100 and that it is 150 in country B.</a:t>
            </a:r>
            <a:br>
              <a:rPr lang="en-US" sz="2800" b="1" dirty="0">
                <a:solidFill>
                  <a:srgbClr val="0070C0"/>
                </a:solidFill>
              </a:rPr>
            </a:br>
            <a:r>
              <a:rPr lang="en-US" sz="2800" b="1" dirty="0">
                <a:solidFill>
                  <a:srgbClr val="0070C0"/>
                </a:solidFill>
              </a:rPr>
              <a:t/>
            </a:r>
            <a:br>
              <a:rPr lang="en-US" sz="2800" b="1" dirty="0">
                <a:solidFill>
                  <a:srgbClr val="0070C0"/>
                </a:solidFill>
              </a:rPr>
            </a:br>
            <a:r>
              <a:rPr lang="en-US" sz="2800" b="1" dirty="0" smtClean="0">
                <a:solidFill>
                  <a:srgbClr val="0070C0"/>
                </a:solidFill>
              </a:rPr>
              <a:t>After immigration output in B will</a:t>
            </a:r>
            <a:r>
              <a:rPr lang="en-US" sz="2800" b="1" dirty="0">
                <a:solidFill>
                  <a:srgbClr val="0070C0"/>
                </a:solidFill>
              </a:rPr>
              <a:t>:</a:t>
            </a:r>
          </a:p>
        </p:txBody>
      </p:sp>
      <p:pic>
        <p:nvPicPr>
          <p:cNvPr id="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152400"/>
            <a:ext cx="604924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rShape1"/>
          <p:cNvSpPr/>
          <p:nvPr>
            <p:custDataLst>
              <p:tags r:id="rId2"/>
            </p:custDataLst>
          </p:nvPr>
        </p:nvSpPr>
        <p:spPr>
          <a:xfrm rot="10800000">
            <a:off x="172719" y="4800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2674" y="4093347"/>
            <a:ext cx="4191000" cy="2459854"/>
          </a:xfrm>
        </p:spPr>
        <p:txBody>
          <a:bodyPr>
            <a:noAutofit/>
          </a:bodyPr>
          <a:lstStyle/>
          <a:p>
            <a:pPr marL="514350" indent="-514350">
              <a:buFont typeface="Arial" pitchFamily="34" charset="0"/>
              <a:buAutoNum type="arabicPeriod"/>
            </a:pPr>
            <a:r>
              <a:rPr lang="en-US" dirty="0" smtClean="0"/>
              <a:t>increase </a:t>
            </a:r>
            <a:r>
              <a:rPr lang="en-US" dirty="0"/>
              <a:t>by $ 50	 </a:t>
            </a:r>
            <a:endParaRPr lang="en-US" dirty="0" smtClean="0"/>
          </a:p>
          <a:p>
            <a:pPr marL="514350" indent="-514350">
              <a:buFont typeface="Arial" pitchFamily="34" charset="0"/>
              <a:buAutoNum type="arabicPeriod"/>
            </a:pPr>
            <a:r>
              <a:rPr lang="en-US" dirty="0" smtClean="0"/>
              <a:t>Increase </a:t>
            </a:r>
            <a:r>
              <a:rPr lang="en-US" dirty="0"/>
              <a:t>by $ </a:t>
            </a:r>
            <a:r>
              <a:rPr lang="en-US" dirty="0" smtClean="0"/>
              <a:t>250 </a:t>
            </a:r>
          </a:p>
          <a:p>
            <a:pPr marL="514350" indent="-514350">
              <a:buFont typeface="Arial" pitchFamily="34" charset="0"/>
              <a:buAutoNum type="arabicPeriod"/>
            </a:pPr>
            <a:r>
              <a:rPr lang="en-US" dirty="0"/>
              <a:t>Decrease by $ </a:t>
            </a:r>
            <a:r>
              <a:rPr lang="en-US" dirty="0" smtClean="0"/>
              <a:t>50</a:t>
            </a:r>
          </a:p>
          <a:p>
            <a:pPr marL="514350" indent="-514350">
              <a:buFont typeface="Arial" pitchFamily="34" charset="0"/>
              <a:buAutoNum type="arabicPeriod"/>
            </a:pPr>
            <a:r>
              <a:rPr lang="en-US" dirty="0"/>
              <a:t>Decrease by $ </a:t>
            </a:r>
            <a:r>
              <a:rPr lang="en-US" dirty="0" smtClean="0"/>
              <a:t>250</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486400"/>
            <a:ext cx="7033657" cy="1200329"/>
          </a:xfrm>
          <a:prstGeom prst="rect">
            <a:avLst/>
          </a:prstGeom>
          <a:noFill/>
        </p:spPr>
        <p:txBody>
          <a:bodyPr wrap="none" rtlCol="0">
            <a:spAutoFit/>
          </a:bodyPr>
          <a:lstStyle/>
          <a:p>
            <a:r>
              <a:rPr lang="en-US" sz="3600" b="1" dirty="0" smtClean="0">
                <a:solidFill>
                  <a:srgbClr val="0070C0"/>
                </a:solidFill>
              </a:rPr>
              <a:t>GAIN = (10x20)  +  ½ (20x5) = $250</a:t>
            </a:r>
          </a:p>
          <a:p>
            <a:r>
              <a:rPr lang="en-US" sz="3600" b="1" dirty="0" smtClean="0">
                <a:solidFill>
                  <a:srgbClr val="0070C0"/>
                </a:solidFill>
              </a:rPr>
              <a:t>           =   ABCD    +      BEC       = AECD</a:t>
            </a:r>
            <a:endParaRPr lang="en-US" sz="3600" b="1" dirty="0">
              <a:solidFill>
                <a:srgbClr val="0070C0"/>
              </a:solidFill>
            </a:endParaRPr>
          </a:p>
        </p:txBody>
      </p:sp>
      <p:pic>
        <p:nvPicPr>
          <p:cNvPr id="34817" name="Picture 1"/>
          <p:cNvPicPr>
            <a:picLocks noChangeAspect="1" noChangeArrowheads="1"/>
          </p:cNvPicPr>
          <p:nvPr/>
        </p:nvPicPr>
        <p:blipFill>
          <a:blip r:embed="rId4" cstate="print"/>
          <a:srcRect/>
          <a:stretch>
            <a:fillRect/>
          </a:stretch>
        </p:blipFill>
        <p:spPr bwMode="auto">
          <a:xfrm>
            <a:off x="152399" y="-228600"/>
            <a:ext cx="8882681" cy="5257800"/>
          </a:xfrm>
          <a:prstGeom prst="rect">
            <a:avLst/>
          </a:prstGeom>
          <a:noFill/>
          <a:ln w="9525">
            <a:noFill/>
            <a:miter lim="800000"/>
            <a:headEnd/>
            <a:tailEnd/>
          </a:ln>
        </p:spPr>
      </p:pic>
      <p:sp>
        <p:nvSpPr>
          <p:cNvPr id="3" name="CorShape1"/>
          <p:cNvSpPr/>
          <p:nvPr>
            <p:custDataLst>
              <p:tags r:id="rId2"/>
            </p:custDataLst>
          </p:nvPr>
        </p:nvSpPr>
        <p:spPr>
          <a:xfrm rot="10800000">
            <a:off x="172720" y="40047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0008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55" y="76200"/>
            <a:ext cx="8817645" cy="6401753"/>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Simple Immigration Model</a:t>
            </a:r>
          </a:p>
          <a:p>
            <a:endParaRPr lang="en-US" dirty="0" smtClean="0"/>
          </a:p>
          <a:p>
            <a:r>
              <a:rPr lang="en-US" sz="2000" b="1" dirty="0" smtClean="0"/>
              <a:t>Effects:  YP 77 and 102</a:t>
            </a:r>
          </a:p>
          <a:p>
            <a:pPr marL="742950" lvl="1" indent="-285750">
              <a:buFont typeface="Arial" panose="020B0604020202020204" pitchFamily="34" charset="0"/>
              <a:buChar char="•"/>
            </a:pPr>
            <a:r>
              <a:rPr lang="en-US" sz="2000" dirty="0" smtClean="0"/>
              <a:t>Wages increase in source country</a:t>
            </a:r>
          </a:p>
          <a:p>
            <a:pPr marL="742950" lvl="1" indent="-285750">
              <a:buFont typeface="Arial" panose="020B0604020202020204" pitchFamily="34" charset="0"/>
              <a:buChar char="•"/>
            </a:pPr>
            <a:r>
              <a:rPr lang="en-US" sz="2000" dirty="0" smtClean="0"/>
              <a:t>Wages decrease in destination country</a:t>
            </a:r>
          </a:p>
          <a:p>
            <a:pPr marL="742950" lvl="1" indent="-285750">
              <a:buFont typeface="Arial" panose="020B0604020202020204" pitchFamily="34" charset="0"/>
              <a:buChar char="•"/>
            </a:pPr>
            <a:r>
              <a:rPr lang="en-US" sz="2000" b="1" dirty="0" smtClean="0"/>
              <a:t>Total output increases </a:t>
            </a:r>
            <a:r>
              <a:rPr lang="en-US" sz="2000" dirty="0" smtClean="0"/>
              <a:t>(the increase in output in the destination </a:t>
            </a:r>
          </a:p>
          <a:p>
            <a:pPr lvl="1"/>
            <a:r>
              <a:rPr lang="en-US" sz="2000" dirty="0"/>
              <a:t> </a:t>
            </a:r>
            <a:r>
              <a:rPr lang="en-US" sz="2000" dirty="0" smtClean="0"/>
              <a:t>     country is greater than the loss of  output in the source country)</a:t>
            </a:r>
          </a:p>
          <a:p>
            <a:pPr lvl="1"/>
            <a:endParaRPr lang="en-US" sz="2000" dirty="0"/>
          </a:p>
          <a:p>
            <a:r>
              <a:rPr lang="en-US" sz="2000" b="1" dirty="0" smtClean="0"/>
              <a:t>Complications (BUT):</a:t>
            </a:r>
          </a:p>
          <a:p>
            <a:pPr marL="742950" lvl="1" indent="-285750">
              <a:buFont typeface="Arial" panose="020B0604020202020204" pitchFamily="34" charset="0"/>
              <a:buChar char="•"/>
            </a:pPr>
            <a:r>
              <a:rPr lang="en-US" sz="2000" dirty="0" smtClean="0"/>
              <a:t>Costs of migration have been ignored </a:t>
            </a:r>
            <a:br>
              <a:rPr lang="en-US" sz="2000" dirty="0" smtClean="0"/>
            </a:br>
            <a:r>
              <a:rPr lang="en-US" sz="2000" dirty="0" smtClean="0"/>
              <a:t>– would reduce migration</a:t>
            </a:r>
          </a:p>
          <a:p>
            <a:pPr marL="742950" lvl="1" indent="-285750">
              <a:buFont typeface="Arial" panose="020B0604020202020204" pitchFamily="34" charset="0"/>
              <a:buChar char="•"/>
            </a:pPr>
            <a:r>
              <a:rPr lang="en-US" sz="2000" dirty="0" smtClean="0"/>
              <a:t>Remittances and backflows </a:t>
            </a:r>
            <a:br>
              <a:rPr lang="en-US" sz="2000" dirty="0" smtClean="0"/>
            </a:br>
            <a:r>
              <a:rPr lang="en-US" sz="2000" dirty="0" smtClean="0"/>
              <a:t>– reduce loss in source country and reduce gain in destination country</a:t>
            </a:r>
          </a:p>
          <a:p>
            <a:pPr marL="742950" lvl="1" indent="-285750">
              <a:buFont typeface="Arial" panose="020B0604020202020204" pitchFamily="34" charset="0"/>
              <a:buChar char="•"/>
            </a:pPr>
            <a:r>
              <a:rPr lang="en-US" sz="2000" dirty="0" smtClean="0"/>
              <a:t>Complementary resources vs. substitute resources</a:t>
            </a:r>
            <a:br>
              <a:rPr lang="en-US" sz="2000" dirty="0" smtClean="0"/>
            </a:br>
            <a:r>
              <a:rPr lang="en-US" sz="2000" dirty="0"/>
              <a:t>–</a:t>
            </a:r>
            <a:r>
              <a:rPr lang="en-US" sz="2000" dirty="0" smtClean="0"/>
              <a:t> job GAINS in complementary occupations in destination country</a:t>
            </a:r>
            <a:r>
              <a:rPr lang="en-US" sz="2000" dirty="0"/>
              <a:t/>
            </a:r>
            <a:br>
              <a:rPr lang="en-US" sz="2000" dirty="0"/>
            </a:br>
            <a:r>
              <a:rPr lang="en-US" sz="2000" dirty="0" smtClean="0"/>
              <a:t>– therefore even greater gain in output</a:t>
            </a:r>
          </a:p>
          <a:p>
            <a:pPr marL="742950" lvl="1" indent="-285750">
              <a:buFont typeface="Arial" panose="020B0604020202020204" pitchFamily="34" charset="0"/>
              <a:buChar char="•"/>
            </a:pPr>
            <a:r>
              <a:rPr lang="en-US" sz="2000" dirty="0" smtClean="0"/>
              <a:t>Expansion of capital in destination country</a:t>
            </a:r>
            <a:br>
              <a:rPr lang="en-US" sz="2000" dirty="0" smtClean="0"/>
            </a:br>
            <a:r>
              <a:rPr lang="en-US" sz="2000" dirty="0"/>
              <a:t>– therefore even greater gain in output</a:t>
            </a:r>
          </a:p>
          <a:p>
            <a:pPr marL="742950" lvl="1" indent="-285750">
              <a:buFont typeface="Arial" panose="020B0604020202020204" pitchFamily="34" charset="0"/>
              <a:buChar char="•"/>
            </a:pPr>
            <a:r>
              <a:rPr lang="en-US" sz="2000" dirty="0" smtClean="0"/>
              <a:t>We assumed full employment  </a:t>
            </a:r>
            <a:br>
              <a:rPr lang="en-US" sz="2000" dirty="0" smtClean="0"/>
            </a:br>
            <a:r>
              <a:rPr lang="en-US" sz="2000" dirty="0"/>
              <a:t>– </a:t>
            </a:r>
            <a:r>
              <a:rPr lang="en-US" sz="2000" dirty="0" smtClean="0"/>
              <a:t>if there was unemployment in source country then smaller loss of output</a:t>
            </a:r>
            <a:endParaRPr lang="en-US" sz="2000" dirty="0"/>
          </a:p>
        </p:txBody>
      </p:sp>
    </p:spTree>
    <p:custDataLst>
      <p:tags r:id="rId1"/>
    </p:custDataLst>
    <p:extLst>
      <p:ext uri="{BB962C8B-B14F-4D97-AF65-F5344CB8AC3E}">
        <p14:creationId xmlns:p14="http://schemas.microsoft.com/office/powerpoint/2010/main" val="3133590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55" y="76200"/>
            <a:ext cx="8817645" cy="637097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SUMMARY - Simple Immigration Model</a:t>
            </a:r>
          </a:p>
          <a:p>
            <a:pPr algn="ctr"/>
            <a:r>
              <a:rPr lang="en-US" sz="1000" b="1" dirty="0" smtClean="0">
                <a:latin typeface="Arial" panose="020B0604020202020204" pitchFamily="34" charset="0"/>
                <a:cs typeface="Arial" panose="020B0604020202020204" pitchFamily="34" charset="0"/>
              </a:rPr>
              <a:t>   </a:t>
            </a:r>
          </a:p>
          <a:p>
            <a:pPr lvl="1"/>
            <a:r>
              <a:rPr lang="en-US" sz="2400" dirty="0"/>
              <a:t>All economists agree that U.S. immigration increases U.S. </a:t>
            </a:r>
            <a:r>
              <a:rPr lang="en-US" sz="2400" b="1" dirty="0"/>
              <a:t>domestic output </a:t>
            </a:r>
            <a:r>
              <a:rPr lang="en-US" sz="2400" dirty="0"/>
              <a:t>and income and that highly educated immigrants and successful entrepreneurs add to the vitality of American enterprise. </a:t>
            </a:r>
            <a:endParaRPr lang="en-US" sz="2400" dirty="0" smtClean="0"/>
          </a:p>
          <a:p>
            <a:pPr lvl="1"/>
            <a:r>
              <a:rPr lang="en-US" sz="1000" dirty="0" smtClean="0"/>
              <a:t>   </a:t>
            </a:r>
            <a:endParaRPr lang="en-US" sz="1000" dirty="0"/>
          </a:p>
          <a:p>
            <a:pPr lvl="1"/>
            <a:r>
              <a:rPr lang="en-US" sz="2400" dirty="0"/>
              <a:t>But in light of the complications just discussed, no single generalization is possible as to the impact of immigration on the </a:t>
            </a:r>
            <a:r>
              <a:rPr lang="en-US" sz="2400" b="1" dirty="0"/>
              <a:t>wages</a:t>
            </a:r>
            <a:r>
              <a:rPr lang="en-US" sz="2400" dirty="0"/>
              <a:t> of native-born U.S. workers</a:t>
            </a:r>
            <a:r>
              <a:rPr lang="en-US" sz="2400" dirty="0" smtClean="0"/>
              <a:t>.</a:t>
            </a:r>
          </a:p>
          <a:p>
            <a:pPr lvl="1"/>
            <a:r>
              <a:rPr lang="en-US" sz="1000" dirty="0"/>
              <a:t> </a:t>
            </a:r>
            <a:r>
              <a:rPr lang="en-US" sz="1000" dirty="0" smtClean="0"/>
              <a:t>  </a:t>
            </a:r>
            <a:endParaRPr lang="en-US" sz="1000" dirty="0"/>
          </a:p>
          <a:p>
            <a:pPr lvl="2"/>
            <a:r>
              <a:rPr lang="en-US" sz="2400" dirty="0"/>
              <a:t>The best evidence indicates that immigration reduces the wages of native-born workers who have low educations, and also may reduce the salaries of some highly trained native-born workers</a:t>
            </a:r>
            <a:r>
              <a:rPr lang="en-US" sz="2400" dirty="0" smtClean="0"/>
              <a:t>.</a:t>
            </a:r>
          </a:p>
          <a:p>
            <a:pPr lvl="2"/>
            <a:r>
              <a:rPr lang="en-US" sz="1000" dirty="0"/>
              <a:t> </a:t>
            </a:r>
            <a:r>
              <a:rPr lang="en-US" sz="1000" dirty="0" smtClean="0"/>
              <a:t>  </a:t>
            </a:r>
            <a:endParaRPr lang="en-US" sz="1000" dirty="0"/>
          </a:p>
          <a:p>
            <a:pPr lvl="2"/>
            <a:r>
              <a:rPr lang="en-US" sz="2400" dirty="0"/>
              <a:t>The overall effect of immigration on the average American wage is much less clear. Scholarly estimates on that effect range from minus 3 percent to plus 2 percent</a:t>
            </a:r>
            <a:r>
              <a:rPr lang="en-US" sz="2400" dirty="0" smtClean="0"/>
              <a:t>.</a:t>
            </a:r>
            <a:endParaRPr lang="en-US" sz="2400" dirty="0"/>
          </a:p>
        </p:txBody>
      </p:sp>
    </p:spTree>
    <p:custDataLst>
      <p:tags r:id="rId1"/>
    </p:custDataLst>
    <p:extLst>
      <p:ext uri="{BB962C8B-B14F-4D97-AF65-F5344CB8AC3E}">
        <p14:creationId xmlns:p14="http://schemas.microsoft.com/office/powerpoint/2010/main" val="3917552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295400"/>
            <a:ext cx="8991600" cy="4343400"/>
          </a:xfrm>
        </p:spPr>
        <p:txBody>
          <a:bodyPr>
            <a:normAutofit/>
          </a:bodyPr>
          <a:lstStyle/>
          <a:p>
            <a:pPr algn="l">
              <a:buFont typeface="Arial" pitchFamily="34" charset="0"/>
              <a:buChar char="•"/>
            </a:pPr>
            <a:r>
              <a:rPr lang="en-US" sz="4000" dirty="0" smtClean="0">
                <a:solidFill>
                  <a:schemeClr val="tx1"/>
                </a:solidFill>
              </a:rPr>
              <a:t> U.S.  Immigration – The Numbers</a:t>
            </a:r>
          </a:p>
          <a:p>
            <a:pPr algn="l">
              <a:buFont typeface="Arial" pitchFamily="34" charset="0"/>
              <a:buChar char="•"/>
            </a:pPr>
            <a:r>
              <a:rPr lang="en-US" sz="4000" dirty="0" smtClean="0">
                <a:solidFill>
                  <a:schemeClr val="tx1"/>
                </a:solidFill>
              </a:rPr>
              <a:t> Economic Effects of Immigration (Model)</a:t>
            </a:r>
          </a:p>
          <a:p>
            <a:pPr algn="l">
              <a:buFont typeface="Arial" pitchFamily="34" charset="0"/>
              <a:buChar char="•"/>
            </a:pPr>
            <a:r>
              <a:rPr lang="en-US" sz="4000" dirty="0" smtClean="0">
                <a:solidFill>
                  <a:schemeClr val="tx1"/>
                </a:solidFill>
              </a:rPr>
              <a:t> </a:t>
            </a:r>
            <a:r>
              <a:rPr lang="en-US" sz="4000" b="1" dirty="0" smtClean="0">
                <a:solidFill>
                  <a:schemeClr val="tx1"/>
                </a:solidFill>
              </a:rPr>
              <a:t>The Illegal Immigration Debate (Model)</a:t>
            </a:r>
            <a:endParaRPr lang="en-US" sz="4000" dirty="0">
              <a:solidFill>
                <a:schemeClr val="tx1"/>
              </a:solidFill>
            </a:endParaRPr>
          </a:p>
        </p:txBody>
      </p:sp>
      <p:sp>
        <p:nvSpPr>
          <p:cNvPr id="5" name="Title 1"/>
          <p:cNvSpPr>
            <a:spLocks noGrp="1"/>
          </p:cNvSpPr>
          <p:nvPr>
            <p:ph type="ctrTitle"/>
          </p:nvPr>
        </p:nvSpPr>
        <p:spPr>
          <a:xfrm>
            <a:off x="762000" y="2286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2340771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9" y="22954"/>
            <a:ext cx="3862251" cy="2720246"/>
          </a:xfrm>
        </p:spPr>
        <p:txBody>
          <a:bodyPr>
            <a:normAutofit fontScale="90000"/>
          </a:bodyPr>
          <a:lstStyle/>
          <a:p>
            <a:r>
              <a:rPr lang="en-US" b="1" u="sng" dirty="0"/>
              <a:t>Illegal Immigration</a:t>
            </a:r>
            <a:br>
              <a:rPr lang="en-US" b="1" u="sng" dirty="0"/>
            </a:br>
            <a:r>
              <a:rPr lang="en-US" b="1" u="sng" dirty="0"/>
              <a:t>Model </a:t>
            </a:r>
            <a:r>
              <a:rPr lang="en-US" b="1" dirty="0"/>
              <a:t/>
            </a:r>
            <a:br>
              <a:rPr lang="en-US" b="1" dirty="0"/>
            </a:br>
            <a:r>
              <a:rPr lang="en-US" b="1" dirty="0"/>
              <a:t>YP </a:t>
            </a:r>
            <a:r>
              <a:rPr lang="en-US" b="1" dirty="0" smtClean="0"/>
              <a:t>84</a:t>
            </a:r>
            <a:endParaRPr lang="en-US" dirty="0"/>
          </a:p>
        </p:txBody>
      </p:sp>
      <p:sp>
        <p:nvSpPr>
          <p:cNvPr id="3" name="Text Placeholder 2"/>
          <p:cNvSpPr>
            <a:spLocks noGrp="1"/>
          </p:cNvSpPr>
          <p:nvPr>
            <p:ph type="body" idx="1"/>
          </p:nvPr>
        </p:nvSpPr>
        <p:spPr>
          <a:xfrm>
            <a:off x="457200" y="2935544"/>
            <a:ext cx="8229600" cy="3922456"/>
          </a:xfrm>
        </p:spPr>
        <p:txBody>
          <a:bodyPr>
            <a:normAutofit fontScale="92500" lnSpcReduction="20000"/>
          </a:bodyPr>
          <a:lstStyle/>
          <a:p>
            <a:pPr marL="0" indent="0">
              <a:buNone/>
            </a:pPr>
            <a:r>
              <a:rPr lang="en-US" dirty="0"/>
              <a:t>Assumptions: </a:t>
            </a:r>
          </a:p>
          <a:p>
            <a:pPr marL="514350" indent="-514350">
              <a:buAutoNum type="arabicParenR"/>
            </a:pPr>
            <a:r>
              <a:rPr lang="en-US" dirty="0"/>
              <a:t>Employers in this market are willing and able to ignore minimum wage laws; </a:t>
            </a:r>
          </a:p>
          <a:p>
            <a:pPr marL="514350" indent="-514350">
              <a:buAutoNum type="arabicParenR"/>
            </a:pPr>
            <a:r>
              <a:rPr lang="en-US" dirty="0" err="1"/>
              <a:t>S</a:t>
            </a:r>
            <a:r>
              <a:rPr lang="en-US" baseline="-25000" dirty="0" err="1"/>
              <a:t>d</a:t>
            </a:r>
            <a:r>
              <a:rPr lang="en-US" dirty="0"/>
              <a:t> represents the supply of domestically-born (and legal immigrant) workers; </a:t>
            </a:r>
          </a:p>
          <a:p>
            <a:pPr marL="514350" indent="-514350">
              <a:buAutoNum type="arabicParenR"/>
            </a:pPr>
            <a:r>
              <a:rPr lang="en-US" dirty="0"/>
              <a:t>S</a:t>
            </a:r>
            <a:r>
              <a:rPr lang="en-US" baseline="-25000" dirty="0"/>
              <a:t>t</a:t>
            </a:r>
            <a:r>
              <a:rPr lang="en-US" dirty="0"/>
              <a:t> represents the total supply of workers in this labor market (</a:t>
            </a:r>
            <a:r>
              <a:rPr lang="en-US" dirty="0" err="1"/>
              <a:t>S</a:t>
            </a:r>
            <a:r>
              <a:rPr lang="en-US" baseline="-25000" dirty="0" err="1"/>
              <a:t>d</a:t>
            </a:r>
            <a:r>
              <a:rPr lang="en-US" dirty="0"/>
              <a:t> plus illegal immigrants); and </a:t>
            </a:r>
          </a:p>
          <a:p>
            <a:pPr marL="514350" indent="-514350">
              <a:buAutoNum type="arabicParenR"/>
            </a:pPr>
            <a:r>
              <a:rPr lang="en-US" dirty="0"/>
              <a:t>Unless otherwise stated, illegal immigration is </a:t>
            </a:r>
            <a:r>
              <a:rPr lang="en-US" i="1" dirty="0"/>
              <a:t>not</a:t>
            </a:r>
            <a:r>
              <a:rPr lang="en-US" dirty="0"/>
              <a:t> effectively blocked by the government.</a:t>
            </a:r>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04800"/>
            <a:ext cx="4495800" cy="3703508"/>
          </a:xfrm>
          <a:prstGeom prst="rect">
            <a:avLst/>
          </a:prstGeom>
          <a:noFill/>
          <a:ln>
            <a:noFill/>
          </a:ln>
        </p:spPr>
      </p:pic>
    </p:spTree>
    <p:custDataLst>
      <p:tags r:id="rId1"/>
    </p:custDataLst>
    <p:extLst>
      <p:ext uri="{BB962C8B-B14F-4D97-AF65-F5344CB8AC3E}">
        <p14:creationId xmlns:p14="http://schemas.microsoft.com/office/powerpoint/2010/main" val="1902193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29496"/>
            <a:ext cx="3124200" cy="4085304"/>
          </a:xfrm>
        </p:spPr>
        <p:txBody>
          <a:bodyPr>
            <a:normAutofit/>
          </a:bodyPr>
          <a:lstStyle/>
          <a:p>
            <a:pPr algn="l"/>
            <a:r>
              <a:rPr lang="en-US" sz="2800" b="1" u="sng" dirty="0"/>
              <a:t>Illegal Immigration</a:t>
            </a:r>
            <a:br>
              <a:rPr lang="en-US" sz="2800" b="1" u="sng" dirty="0"/>
            </a:br>
            <a:r>
              <a:rPr lang="en-US" sz="2800" b="1" dirty="0"/>
              <a:t>           </a:t>
            </a:r>
            <a:r>
              <a:rPr lang="en-US" sz="2800" b="1" u="sng" dirty="0"/>
              <a:t>Model</a:t>
            </a:r>
            <a:r>
              <a:rPr lang="en-US" sz="2800" b="1" dirty="0"/>
              <a:t/>
            </a:r>
            <a:br>
              <a:rPr lang="en-US" sz="2800" b="1" dirty="0"/>
            </a:br>
            <a:r>
              <a:rPr lang="en-US" sz="2800" b="1" dirty="0"/>
              <a:t/>
            </a:r>
            <a:br>
              <a:rPr lang="en-US" sz="2800" b="1" dirty="0"/>
            </a:br>
            <a:r>
              <a:rPr lang="en-US" sz="2800" b="1" dirty="0"/>
              <a:t>7. How many domestically-born workers will be hired at equilibrium?</a:t>
            </a:r>
            <a:br>
              <a:rPr lang="en-US" sz="2800" b="1" dirty="0"/>
            </a:br>
            <a:r>
              <a:rPr lang="en-US" sz="2800" dirty="0"/>
              <a:t>(YP </a:t>
            </a:r>
            <a:r>
              <a:rPr lang="en-US" sz="2800" dirty="0" smtClean="0"/>
              <a:t>84 </a:t>
            </a:r>
            <a:r>
              <a:rPr lang="en-US" sz="2800" dirty="0"/>
              <a:t>#2)</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9496"/>
            <a:ext cx="6346795" cy="5228303"/>
          </a:xfrm>
          <a:prstGeom prst="rect">
            <a:avLst/>
          </a:prstGeom>
          <a:noFill/>
          <a:ln>
            <a:noFill/>
          </a:ln>
        </p:spPr>
      </p:pic>
      <p:sp>
        <p:nvSpPr>
          <p:cNvPr id="3" name="TPAnswers"/>
          <p:cNvSpPr>
            <a:spLocks noGrp="1"/>
          </p:cNvSpPr>
          <p:nvPr>
            <p:ph type="body" idx="1"/>
            <p:custDataLst>
              <p:tags r:id="rId2"/>
            </p:custDataLst>
          </p:nvPr>
        </p:nvSpPr>
        <p:spPr>
          <a:xfrm>
            <a:off x="381000" y="4191000"/>
            <a:ext cx="2590800" cy="2544763"/>
          </a:xfrm>
        </p:spPr>
        <p:txBody>
          <a:bodyPr>
            <a:noAutofit/>
          </a:bodyPr>
          <a:lstStyle/>
          <a:p>
            <a:pPr marL="514350" indent="-514350">
              <a:buFont typeface="Arial" pitchFamily="34" charset="0"/>
              <a:buAutoNum type="arabicPeriod"/>
            </a:pPr>
            <a:r>
              <a:rPr lang="en-US" dirty="0" smtClean="0"/>
              <a:t>200,000</a:t>
            </a:r>
          </a:p>
          <a:p>
            <a:pPr marL="514350" indent="-514350">
              <a:buFont typeface="Arial" pitchFamily="34" charset="0"/>
              <a:buAutoNum type="arabicPeriod"/>
            </a:pPr>
            <a:r>
              <a:rPr lang="en-US" dirty="0" smtClean="0"/>
              <a:t>250,000</a:t>
            </a:r>
          </a:p>
          <a:p>
            <a:pPr marL="514350" indent="-514350">
              <a:buFont typeface="Arial" pitchFamily="34" charset="0"/>
              <a:buAutoNum type="arabicPeriod"/>
            </a:pPr>
            <a:r>
              <a:rPr lang="en-US" dirty="0" smtClean="0"/>
              <a:t>350,000</a:t>
            </a:r>
          </a:p>
          <a:p>
            <a:pPr marL="514350" indent="-514350">
              <a:buFont typeface="Arial" pitchFamily="34" charset="0"/>
              <a:buAutoNum type="arabicPeriod"/>
            </a:pPr>
            <a:r>
              <a:rPr lang="en-US" dirty="0" smtClean="0"/>
              <a:t>450,000</a:t>
            </a:r>
            <a:endParaRPr lang="en-US" dirty="0"/>
          </a:p>
        </p:txBody>
      </p:sp>
    </p:spTree>
    <p:custDataLst>
      <p:tags r:id="rId1"/>
    </p:custDataLst>
    <p:extLst>
      <p:ext uri="{BB962C8B-B14F-4D97-AF65-F5344CB8AC3E}">
        <p14:creationId xmlns:p14="http://schemas.microsoft.com/office/powerpoint/2010/main" val="2577112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5462" y="46914"/>
            <a:ext cx="3276600" cy="4144086"/>
          </a:xfrm>
        </p:spPr>
        <p:txBody>
          <a:bodyPr>
            <a:noAutofit/>
          </a:bodyPr>
          <a:lstStyle/>
          <a:p>
            <a:pPr algn="l"/>
            <a:r>
              <a:rPr lang="en-US" sz="2800" b="1" u="sng" dirty="0">
                <a:solidFill>
                  <a:srgbClr val="0070C0"/>
                </a:solidFill>
              </a:rPr>
              <a:t>Illegal Immigration</a:t>
            </a:r>
            <a:br>
              <a:rPr lang="en-US" sz="2800" b="1" u="sng" dirty="0">
                <a:solidFill>
                  <a:srgbClr val="0070C0"/>
                </a:solidFill>
              </a:rPr>
            </a:br>
            <a:r>
              <a:rPr lang="en-US" sz="2800" b="1" dirty="0">
                <a:solidFill>
                  <a:srgbClr val="0070C0"/>
                </a:solidFill>
              </a:rPr>
              <a:t>           </a:t>
            </a:r>
            <a:r>
              <a:rPr lang="en-US" sz="2800" b="1" u="sng" dirty="0">
                <a:solidFill>
                  <a:srgbClr val="0070C0"/>
                </a:solidFill>
              </a:rPr>
              <a:t>Model</a:t>
            </a:r>
            <a:r>
              <a:rPr lang="en-US" sz="2800" b="1" dirty="0">
                <a:solidFill>
                  <a:srgbClr val="0070C0"/>
                </a:solidFill>
              </a:rPr>
              <a:t/>
            </a:r>
            <a:br>
              <a:rPr lang="en-US" sz="2800" b="1" dirty="0">
                <a:solidFill>
                  <a:srgbClr val="0070C0"/>
                </a:solidFill>
              </a:rPr>
            </a:br>
            <a:r>
              <a:rPr lang="en-US" sz="2800" b="1" dirty="0">
                <a:solidFill>
                  <a:srgbClr val="0070C0"/>
                </a:solidFill>
              </a:rPr>
              <a:t/>
            </a:r>
            <a:br>
              <a:rPr lang="en-US" sz="2800" b="1" dirty="0">
                <a:solidFill>
                  <a:srgbClr val="0070C0"/>
                </a:solidFill>
              </a:rPr>
            </a:br>
            <a:r>
              <a:rPr lang="en-US" sz="2800" b="1" dirty="0">
                <a:solidFill>
                  <a:srgbClr val="0070C0"/>
                </a:solidFill>
              </a:rPr>
              <a:t>7. How many domestically-born workers will be hired at equilibrium?</a:t>
            </a:r>
            <a:r>
              <a:rPr lang="en-US" sz="2800" b="1" dirty="0"/>
              <a:t/>
            </a:r>
            <a:br>
              <a:rPr lang="en-US" sz="2800" b="1" dirty="0"/>
            </a:br>
            <a:r>
              <a:rPr lang="en-US" sz="2800" dirty="0">
                <a:solidFill>
                  <a:srgbClr val="0070C0"/>
                </a:solidFill>
              </a:rPr>
              <a:t>(YP </a:t>
            </a:r>
            <a:r>
              <a:rPr lang="en-US" sz="2800" dirty="0" smtClean="0">
                <a:solidFill>
                  <a:srgbClr val="0070C0"/>
                </a:solidFill>
              </a:rPr>
              <a:t>84 </a:t>
            </a:r>
            <a:r>
              <a:rPr lang="en-US" sz="2800" dirty="0">
                <a:solidFill>
                  <a:srgbClr val="0070C0"/>
                </a:solidFill>
              </a:rPr>
              <a:t>#2)</a:t>
            </a: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28303"/>
            <a:ext cx="5988810" cy="4933406"/>
          </a:xfrm>
          <a:prstGeom prst="rect">
            <a:avLst/>
          </a:prstGeom>
          <a:noFill/>
          <a:ln>
            <a:noFill/>
          </a:ln>
        </p:spPr>
      </p:pic>
      <p:sp>
        <p:nvSpPr>
          <p:cNvPr id="7" name="CorShape1"/>
          <p:cNvSpPr/>
          <p:nvPr>
            <p:custDataLst>
              <p:tags r:id="rId2"/>
            </p:custDataLst>
          </p:nvPr>
        </p:nvSpPr>
        <p:spPr>
          <a:xfrm rot="10800000">
            <a:off x="172720" y="496170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94323" y="4227471"/>
            <a:ext cx="2590800" cy="2544763"/>
          </a:xfrm>
        </p:spPr>
        <p:txBody>
          <a:bodyPr>
            <a:noAutofit/>
          </a:bodyPr>
          <a:lstStyle/>
          <a:p>
            <a:pPr marL="514350" indent="-514350">
              <a:buFont typeface="Arial" pitchFamily="34" charset="0"/>
              <a:buAutoNum type="arabicPeriod"/>
            </a:pPr>
            <a:r>
              <a:rPr lang="en-US" dirty="0" smtClean="0"/>
              <a:t>200,000</a:t>
            </a:r>
          </a:p>
          <a:p>
            <a:pPr marL="514350" indent="-514350">
              <a:buFont typeface="Arial" pitchFamily="34" charset="0"/>
              <a:buAutoNum type="arabicPeriod"/>
            </a:pPr>
            <a:r>
              <a:rPr lang="en-US" dirty="0" smtClean="0"/>
              <a:t>250,000</a:t>
            </a:r>
          </a:p>
          <a:p>
            <a:pPr marL="514350" indent="-514350">
              <a:buFont typeface="Arial" pitchFamily="34" charset="0"/>
              <a:buAutoNum type="arabicPeriod"/>
            </a:pPr>
            <a:r>
              <a:rPr lang="en-US" dirty="0" smtClean="0"/>
              <a:t>350,000</a:t>
            </a:r>
          </a:p>
          <a:p>
            <a:pPr marL="514350" indent="-514350">
              <a:buFont typeface="Arial" pitchFamily="34" charset="0"/>
              <a:buAutoNum type="arabicPeriod"/>
            </a:pPr>
            <a:r>
              <a:rPr lang="en-US" dirty="0" smtClean="0"/>
              <a:t>450,000</a:t>
            </a:r>
            <a:endParaRPr lang="en-US" dirty="0"/>
          </a:p>
        </p:txBody>
      </p:sp>
    </p:spTree>
    <p:custDataLst>
      <p:tags r:id="rId1"/>
    </p:custDataLst>
    <p:extLst>
      <p:ext uri="{BB962C8B-B14F-4D97-AF65-F5344CB8AC3E}">
        <p14:creationId xmlns:p14="http://schemas.microsoft.com/office/powerpoint/2010/main" val="257711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54" y="-304800"/>
            <a:ext cx="7086600" cy="599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5715000"/>
            <a:ext cx="7253909" cy="830997"/>
          </a:xfrm>
          <a:prstGeom prst="rect">
            <a:avLst/>
          </a:prstGeom>
          <a:noFill/>
        </p:spPr>
        <p:txBody>
          <a:bodyPr wrap="none" rtlCol="0">
            <a:spAutoFit/>
          </a:bodyPr>
          <a:lstStyle/>
          <a:p>
            <a:r>
              <a:rPr lang="en-US" sz="2400" b="1" dirty="0" smtClean="0"/>
              <a:t>Total Employment =  450  =  </a:t>
            </a:r>
            <a:r>
              <a:rPr lang="en-US" sz="2400" b="1" dirty="0" smtClean="0">
                <a:solidFill>
                  <a:srgbClr val="FF0000"/>
                </a:solidFill>
              </a:rPr>
              <a:t>250 domestic  </a:t>
            </a:r>
            <a:r>
              <a:rPr lang="en-US" sz="2400" b="1" dirty="0" smtClean="0"/>
              <a:t>+  </a:t>
            </a:r>
            <a:r>
              <a:rPr lang="en-US" sz="2400" b="1" dirty="0" smtClean="0">
                <a:solidFill>
                  <a:srgbClr val="0070C0"/>
                </a:solidFill>
              </a:rPr>
              <a:t>200 illegal</a:t>
            </a:r>
          </a:p>
          <a:p>
            <a:r>
              <a:rPr lang="en-US" sz="2400" b="1" dirty="0" smtClean="0">
                <a:solidFill>
                  <a:srgbClr val="0070C0"/>
                </a:solidFill>
              </a:rPr>
              <a:t>                                                                                  (450 – 250)</a:t>
            </a:r>
            <a:endParaRPr lang="en-US" sz="2400" b="1" dirty="0">
              <a:solidFill>
                <a:srgbClr val="0070C0"/>
              </a:solidFill>
            </a:endParaRPr>
          </a:p>
        </p:txBody>
      </p:sp>
    </p:spTree>
    <p:custDataLst>
      <p:tags r:id="rId1"/>
    </p:custDataLst>
    <p:extLst>
      <p:ext uri="{BB962C8B-B14F-4D97-AF65-F5344CB8AC3E}">
        <p14:creationId xmlns:p14="http://schemas.microsoft.com/office/powerpoint/2010/main" val="51387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991600" cy="5334000"/>
          </a:xfrm>
        </p:spPr>
        <p:txBody>
          <a:bodyPr>
            <a:normAutofit fontScale="85000" lnSpcReduction="20000"/>
          </a:bodyPr>
          <a:lstStyle/>
          <a:p>
            <a:r>
              <a:rPr lang="en-US" sz="4000" b="1" u="sng" dirty="0" smtClean="0">
                <a:solidFill>
                  <a:schemeClr val="tx1"/>
                </a:solidFill>
              </a:rPr>
              <a:t>Three Short Videos</a:t>
            </a:r>
          </a:p>
          <a:p>
            <a:pPr algn="l"/>
            <a:r>
              <a:rPr lang="en-US" sz="4000" dirty="0" smtClean="0">
                <a:solidFill>
                  <a:schemeClr val="tx1"/>
                </a:solidFill>
                <a:hlinkClick r:id="rId3"/>
              </a:rPr>
              <a:t>Costs</a:t>
            </a:r>
            <a:r>
              <a:rPr lang="en-US" sz="4000" dirty="0">
                <a:solidFill>
                  <a:schemeClr val="tx1"/>
                </a:solidFill>
                <a:hlinkClick r:id="rId3"/>
              </a:rPr>
              <a:t>, Benefits and How Best to Respond</a:t>
            </a:r>
            <a:r>
              <a:rPr lang="en-US" sz="4000" dirty="0">
                <a:solidFill>
                  <a:schemeClr val="tx1"/>
                </a:solidFill>
              </a:rPr>
              <a:t> - Professor Richard D </a:t>
            </a:r>
            <a:r>
              <a:rPr lang="en-US" sz="4000" dirty="0" smtClean="0">
                <a:solidFill>
                  <a:schemeClr val="tx1"/>
                </a:solidFill>
              </a:rPr>
              <a:t>Wolff. begin at 3:35</a:t>
            </a:r>
          </a:p>
          <a:p>
            <a:pPr algn="l"/>
            <a:r>
              <a:rPr lang="en-US" sz="4000" dirty="0">
                <a:hlinkClick r:id="rId4"/>
              </a:rPr>
              <a:t>CNN Report on the economics of immigration</a:t>
            </a:r>
            <a:r>
              <a:rPr lang="en-US" sz="4000" dirty="0"/>
              <a:t> (2:24</a:t>
            </a:r>
            <a:r>
              <a:rPr lang="en-US" sz="4000" dirty="0" smtClean="0"/>
              <a:t>)</a:t>
            </a:r>
          </a:p>
          <a:p>
            <a:pPr algn="l"/>
            <a:r>
              <a:rPr lang="en-US" sz="4000" dirty="0">
                <a:solidFill>
                  <a:schemeClr val="tx1"/>
                </a:solidFill>
                <a:hlinkClick r:id="rId5"/>
              </a:rPr>
              <a:t>"Three Ways To Totally Transform U.S. Immigration Policy"</a:t>
            </a:r>
            <a:r>
              <a:rPr lang="en-US" sz="4000" dirty="0">
                <a:solidFill>
                  <a:schemeClr val="tx1"/>
                </a:solidFill>
              </a:rPr>
              <a:t> NPR, Planet Money, Feb. 21, </a:t>
            </a:r>
            <a:r>
              <a:rPr lang="en-US" sz="4000" dirty="0" smtClean="0">
                <a:solidFill>
                  <a:schemeClr val="tx1"/>
                </a:solidFill>
              </a:rPr>
              <a:t>2013 – Audio only</a:t>
            </a:r>
            <a:endParaRPr lang="en-US" sz="4000" dirty="0">
              <a:solidFill>
                <a:schemeClr val="tx1"/>
              </a:solidFill>
            </a:endParaRPr>
          </a:p>
          <a:p>
            <a:pPr lvl="1" algn="l"/>
            <a:r>
              <a:rPr lang="en-US" sz="3600" dirty="0">
                <a:solidFill>
                  <a:schemeClr val="tx1"/>
                </a:solidFill>
              </a:rPr>
              <a:t>1. The Best And The Brightest</a:t>
            </a:r>
            <a:br>
              <a:rPr lang="en-US" sz="3600" dirty="0">
                <a:solidFill>
                  <a:schemeClr val="tx1"/>
                </a:solidFill>
              </a:rPr>
            </a:br>
            <a:r>
              <a:rPr lang="en-US" sz="3600" dirty="0">
                <a:solidFill>
                  <a:schemeClr val="tx1"/>
                </a:solidFill>
              </a:rPr>
              <a:t>2. The Highest Bidder</a:t>
            </a:r>
            <a:br>
              <a:rPr lang="en-US" sz="3600" dirty="0">
                <a:solidFill>
                  <a:schemeClr val="tx1"/>
                </a:solidFill>
              </a:rPr>
            </a:br>
            <a:r>
              <a:rPr lang="en-US" sz="3600" dirty="0">
                <a:solidFill>
                  <a:schemeClr val="tx1"/>
                </a:solidFill>
              </a:rPr>
              <a:t>3. Let '</a:t>
            </a:r>
            <a:r>
              <a:rPr lang="en-US" sz="3600" dirty="0" err="1">
                <a:solidFill>
                  <a:schemeClr val="tx1"/>
                </a:solidFill>
              </a:rPr>
              <a:t>Em</a:t>
            </a:r>
            <a:r>
              <a:rPr lang="en-US" sz="3600" dirty="0">
                <a:solidFill>
                  <a:schemeClr val="tx1"/>
                </a:solidFill>
              </a:rPr>
              <a:t> In </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4065666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4343399" cy="4144962"/>
          </a:xfrm>
        </p:spPr>
        <p:txBody>
          <a:bodyPr>
            <a:normAutofit fontScale="90000"/>
          </a:bodyPr>
          <a:lstStyle/>
          <a:p>
            <a:pPr algn="l"/>
            <a:r>
              <a:rPr lang="en-US" sz="3600" b="1" dirty="0" smtClean="0"/>
              <a:t>8. If </a:t>
            </a:r>
            <a:r>
              <a:rPr lang="en-US" sz="3600" b="1" dirty="0"/>
              <a:t>initially the gov’t </a:t>
            </a:r>
            <a:r>
              <a:rPr lang="en-US" sz="3600" b="1" dirty="0" smtClean="0"/>
              <a:t>cannot stop illegal immigration, but then finds a way to block it, then  ____ domestic workers gain jobs and ____ immigrants lose jobs. </a:t>
            </a:r>
            <a:r>
              <a:rPr lang="en-US" sz="3600" dirty="0"/>
              <a:t>(YP </a:t>
            </a:r>
            <a:r>
              <a:rPr lang="en-US" sz="3600" dirty="0" smtClean="0"/>
              <a:t>85 </a:t>
            </a:r>
            <a:r>
              <a:rPr lang="en-US" sz="3600" dirty="0"/>
              <a:t>#5)</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0"/>
            <a:ext cx="5087583" cy="4191000"/>
          </a:xfrm>
          <a:prstGeom prst="rect">
            <a:avLst/>
          </a:prstGeom>
          <a:noFill/>
          <a:ln>
            <a:noFill/>
          </a:ln>
        </p:spPr>
      </p:pic>
      <p:sp>
        <p:nvSpPr>
          <p:cNvPr id="3" name="TPAnswers"/>
          <p:cNvSpPr>
            <a:spLocks noGrp="1"/>
          </p:cNvSpPr>
          <p:nvPr>
            <p:ph type="body" idx="1"/>
            <p:custDataLst>
              <p:tags r:id="rId2"/>
            </p:custDataLst>
          </p:nvPr>
        </p:nvSpPr>
        <p:spPr>
          <a:xfrm>
            <a:off x="457200" y="4461283"/>
            <a:ext cx="8382000" cy="2316163"/>
          </a:xfrm>
        </p:spPr>
        <p:txBody>
          <a:bodyPr>
            <a:noAutofit/>
          </a:bodyPr>
          <a:lstStyle/>
          <a:p>
            <a:pPr marL="514350" indent="-514350">
              <a:buFont typeface="Arial" pitchFamily="34" charset="0"/>
              <a:buAutoNum type="arabicPeriod"/>
            </a:pPr>
            <a:r>
              <a:rPr lang="en-US" dirty="0" smtClean="0"/>
              <a:t>100,000 gain jobs, 200,000 lose</a:t>
            </a:r>
          </a:p>
          <a:p>
            <a:pPr marL="514350" indent="-514350">
              <a:buFont typeface="Arial" pitchFamily="34" charset="0"/>
              <a:buAutoNum type="arabicPeriod"/>
            </a:pPr>
            <a:r>
              <a:rPr lang="en-US" dirty="0" smtClean="0"/>
              <a:t>200,000 </a:t>
            </a:r>
            <a:r>
              <a:rPr lang="en-US" dirty="0"/>
              <a:t>gain jobs, </a:t>
            </a:r>
            <a:r>
              <a:rPr lang="en-US" dirty="0" smtClean="0"/>
              <a:t>200,000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250,000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150,000 </a:t>
            </a:r>
            <a:r>
              <a:rPr lang="en-US" dirty="0"/>
              <a:t>lose</a:t>
            </a: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19" y="76200"/>
            <a:ext cx="3942081" cy="4267200"/>
          </a:xfrm>
        </p:spPr>
        <p:txBody>
          <a:bodyPr>
            <a:normAutofit fontScale="90000"/>
          </a:bodyPr>
          <a:lstStyle/>
          <a:p>
            <a:pPr algn="l"/>
            <a:r>
              <a:rPr lang="en-US" sz="3600" b="1" dirty="0" smtClean="0">
                <a:solidFill>
                  <a:srgbClr val="0070C0"/>
                </a:solidFill>
              </a:rPr>
              <a:t>8. If </a:t>
            </a:r>
            <a:r>
              <a:rPr lang="en-US" sz="3600" b="1" dirty="0">
                <a:solidFill>
                  <a:srgbClr val="0070C0"/>
                </a:solidFill>
              </a:rPr>
              <a:t>initially the gov’t </a:t>
            </a:r>
            <a:r>
              <a:rPr lang="en-US" sz="3600" b="1" dirty="0" smtClean="0">
                <a:solidFill>
                  <a:srgbClr val="0070C0"/>
                </a:solidFill>
              </a:rPr>
              <a:t>cannot stop illegal immigration, but then finds a way to block it, then  ____ domestic workers gain jobs and ____ immigrants lose jobs. </a:t>
            </a:r>
            <a:r>
              <a:rPr lang="en-US" sz="3600" dirty="0">
                <a:solidFill>
                  <a:srgbClr val="0070C0"/>
                </a:solidFill>
              </a:rPr>
              <a:t>(YP </a:t>
            </a:r>
            <a:r>
              <a:rPr lang="en-US" sz="3600" dirty="0" smtClean="0">
                <a:solidFill>
                  <a:srgbClr val="0070C0"/>
                </a:solidFill>
              </a:rPr>
              <a:t>85 </a:t>
            </a:r>
            <a:r>
              <a:rPr lang="en-US" sz="3600" dirty="0">
                <a:solidFill>
                  <a:srgbClr val="0070C0"/>
                </a:solidFill>
              </a:rPr>
              <a:t>#5)</a:t>
            </a: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3950"/>
            <a:ext cx="5301658" cy="4367349"/>
          </a:xfrm>
          <a:prstGeom prst="rect">
            <a:avLst/>
          </a:prstGeom>
          <a:noFill/>
          <a:ln>
            <a:noFill/>
          </a:ln>
        </p:spPr>
      </p:pic>
      <p:sp>
        <p:nvSpPr>
          <p:cNvPr id="7" name="CorShape1"/>
          <p:cNvSpPr/>
          <p:nvPr>
            <p:custDataLst>
              <p:tags r:id="rId2"/>
            </p:custDataLst>
          </p:nvPr>
        </p:nvSpPr>
        <p:spPr>
          <a:xfrm rot="10800000">
            <a:off x="172719" y="4495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50519" y="4329854"/>
            <a:ext cx="6355081" cy="2316163"/>
          </a:xfrm>
        </p:spPr>
        <p:txBody>
          <a:bodyPr>
            <a:noAutofit/>
          </a:bodyPr>
          <a:lstStyle/>
          <a:p>
            <a:pPr marL="514350" indent="-514350">
              <a:buFont typeface="Arial" pitchFamily="34" charset="0"/>
              <a:buAutoNum type="arabicPeriod"/>
            </a:pPr>
            <a:r>
              <a:rPr lang="en-US" dirty="0" smtClean="0"/>
              <a:t>100,000 gain jobs, 200,000 lose</a:t>
            </a:r>
          </a:p>
          <a:p>
            <a:pPr marL="514350" indent="-514350">
              <a:buFont typeface="Arial" pitchFamily="34" charset="0"/>
              <a:buAutoNum type="arabicPeriod"/>
            </a:pPr>
            <a:r>
              <a:rPr lang="en-US" dirty="0" smtClean="0"/>
              <a:t>200,000 </a:t>
            </a:r>
            <a:r>
              <a:rPr lang="en-US" dirty="0"/>
              <a:t>gain jobs, </a:t>
            </a:r>
            <a:r>
              <a:rPr lang="en-US" dirty="0" smtClean="0"/>
              <a:t>200,000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250,000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150,000 </a:t>
            </a:r>
            <a:r>
              <a:rPr lang="en-US" dirty="0"/>
              <a:t>lose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
            <a:ext cx="6324600" cy="535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5143848"/>
            <a:ext cx="8228984" cy="1569660"/>
          </a:xfrm>
          <a:prstGeom prst="rect">
            <a:avLst/>
          </a:prstGeom>
          <a:noFill/>
        </p:spPr>
        <p:txBody>
          <a:bodyPr wrap="none" rtlCol="0">
            <a:spAutoFit/>
          </a:bodyPr>
          <a:lstStyle/>
          <a:p>
            <a:r>
              <a:rPr lang="en-US" sz="3200" b="1" dirty="0" smtClean="0"/>
              <a:t>Total employment now = 350, so:</a:t>
            </a:r>
          </a:p>
          <a:p>
            <a:r>
              <a:rPr lang="en-US" sz="3200" b="1" dirty="0" smtClean="0"/>
              <a:t>    100 domestic workers gained jobs (350 – 250)</a:t>
            </a:r>
          </a:p>
          <a:p>
            <a:r>
              <a:rPr lang="en-US" sz="3200" b="1" dirty="0" smtClean="0"/>
              <a:t>    200 illegal workers lost jobs (450 – 250)</a:t>
            </a:r>
            <a:endParaRPr lang="en-US" sz="3200" b="1" dirty="0"/>
          </a:p>
        </p:txBody>
      </p:sp>
    </p:spTree>
    <p:custDataLst>
      <p:tags r:id="rId1"/>
    </p:custDataLst>
    <p:extLst>
      <p:ext uri="{BB962C8B-B14F-4D97-AF65-F5344CB8AC3E}">
        <p14:creationId xmlns:p14="http://schemas.microsoft.com/office/powerpoint/2010/main" val="19688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173162"/>
          </a:xfrm>
        </p:spPr>
        <p:txBody>
          <a:bodyPr>
            <a:normAutofit/>
          </a:bodyPr>
          <a:lstStyle/>
          <a:p>
            <a:pPr algn="l"/>
            <a:r>
              <a:rPr lang="en-US" b="1" dirty="0" smtClean="0"/>
              <a:t>9. Illegal immigration tends to:</a:t>
            </a:r>
            <a:endParaRPr lang="en-US" b="1" dirty="0"/>
          </a:p>
        </p:txBody>
      </p:sp>
      <p:sp>
        <p:nvSpPr>
          <p:cNvPr id="3" name="TPAnswers"/>
          <p:cNvSpPr>
            <a:spLocks noGrp="1"/>
          </p:cNvSpPr>
          <p:nvPr>
            <p:ph type="body" idx="1"/>
            <p:custDataLst>
              <p:tags r:id="rId2"/>
            </p:custDataLst>
          </p:nvPr>
        </p:nvSpPr>
        <p:spPr>
          <a:xfrm>
            <a:off x="398145" y="1447800"/>
            <a:ext cx="8458200" cy="4144963"/>
          </a:xfrm>
        </p:spPr>
        <p:txBody>
          <a:bodyPr>
            <a:noAutofit/>
          </a:bodyPr>
          <a:lstStyle/>
          <a:p>
            <a:pPr marL="514350" indent="-514350">
              <a:buFont typeface="Arial" pitchFamily="34" charset="0"/>
              <a:buAutoNum type="arabicPeriod"/>
            </a:pPr>
            <a:r>
              <a:rPr lang="en-US" dirty="0" smtClean="0"/>
              <a:t>Increase wages and jobs where illegal workers are </a:t>
            </a:r>
            <a:r>
              <a:rPr lang="en-US" u="sng" dirty="0" smtClean="0"/>
              <a:t>complements</a:t>
            </a:r>
            <a:r>
              <a:rPr lang="en-US" dirty="0" smtClean="0"/>
              <a:t> to domestic-born workers</a:t>
            </a:r>
          </a:p>
          <a:p>
            <a:pPr marL="514350" indent="-514350">
              <a:buFont typeface="Arial" pitchFamily="34" charset="0"/>
              <a:buAutoNum type="arabicPeriod"/>
            </a:pPr>
            <a:r>
              <a:rPr lang="en-US" dirty="0" smtClean="0"/>
              <a:t>Increase wages and </a:t>
            </a:r>
            <a:r>
              <a:rPr lang="en-US" dirty="0"/>
              <a:t>jobs where illegal workers are </a:t>
            </a:r>
            <a:r>
              <a:rPr lang="en-US" u="sng" dirty="0" smtClean="0"/>
              <a:t>substitutes</a:t>
            </a:r>
            <a:r>
              <a:rPr lang="en-US" dirty="0" smtClean="0"/>
              <a:t> </a:t>
            </a:r>
            <a:r>
              <a:rPr lang="en-US" dirty="0"/>
              <a:t>to domestic-born workers</a:t>
            </a:r>
            <a:endParaRPr lang="en-US" dirty="0" smtClean="0"/>
          </a:p>
          <a:p>
            <a:pPr marL="514350" indent="-514350">
              <a:buFont typeface="Arial" pitchFamily="34" charset="0"/>
              <a:buAutoNum type="arabicPeriod"/>
            </a:pPr>
            <a:r>
              <a:rPr lang="en-US" dirty="0"/>
              <a:t>Increase wages and jobs </a:t>
            </a:r>
            <a:r>
              <a:rPr lang="en-US" dirty="0" smtClean="0"/>
              <a:t>in most industries</a:t>
            </a:r>
          </a:p>
          <a:p>
            <a:pPr marL="514350" indent="-514350">
              <a:buFont typeface="Arial" pitchFamily="34" charset="0"/>
              <a:buAutoNum type="arabicPeriod"/>
            </a:pPr>
            <a:r>
              <a:rPr lang="en-US" dirty="0" smtClean="0"/>
              <a:t>Reduce wages and jobs in most industries</a:t>
            </a:r>
            <a:endParaRPr lang="en-US" dirty="0"/>
          </a:p>
        </p:txBody>
      </p:sp>
      <p:sp>
        <p:nvSpPr>
          <p:cNvPr id="4" name="TextBox 3"/>
          <p:cNvSpPr txBox="1"/>
          <p:nvPr/>
        </p:nvSpPr>
        <p:spPr>
          <a:xfrm>
            <a:off x="262890" y="5691883"/>
            <a:ext cx="8728710" cy="861774"/>
          </a:xfrm>
          <a:prstGeom prst="rect">
            <a:avLst/>
          </a:prstGeom>
          <a:noFill/>
        </p:spPr>
        <p:txBody>
          <a:bodyPr wrap="square" rtlCol="0">
            <a:spAutoFit/>
          </a:bodyPr>
          <a:lstStyle/>
          <a:p>
            <a:r>
              <a:rPr lang="en-US" dirty="0">
                <a:hlinkClick r:id="rId4"/>
              </a:rPr>
              <a:t>"Do Illegal Immigrants Actually Hurt the U.S. Economy?"</a:t>
            </a:r>
            <a:r>
              <a:rPr lang="en-US" dirty="0"/>
              <a:t> </a:t>
            </a:r>
            <a:r>
              <a:rPr lang="en-US" dirty="0" smtClean="0"/>
              <a:t/>
            </a:r>
            <a:br>
              <a:rPr lang="en-US" dirty="0" smtClean="0"/>
            </a:br>
            <a:r>
              <a:rPr lang="en-US" dirty="0" smtClean="0"/>
              <a:t>Adam </a:t>
            </a:r>
            <a:r>
              <a:rPr lang="en-US" dirty="0"/>
              <a:t>Davidson, New York Times, Feb. 12, 2013</a:t>
            </a:r>
          </a:p>
          <a:p>
            <a:r>
              <a:rPr lang="en-US" sz="1400" dirty="0"/>
              <a:t>http://www.nytimes.com/2013/02/17/magazine/do-illegal-immigrants-actually-hurt-the-us-economy.html</a:t>
            </a: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096962"/>
          </a:xfrm>
        </p:spPr>
        <p:txBody>
          <a:bodyPr>
            <a:normAutofit/>
          </a:bodyPr>
          <a:lstStyle/>
          <a:p>
            <a:pPr algn="l"/>
            <a:r>
              <a:rPr lang="en-US" b="1" dirty="0" smtClean="0">
                <a:solidFill>
                  <a:srgbClr val="0070C0"/>
                </a:solidFill>
              </a:rPr>
              <a:t>9. Illegal immigration tends to:</a:t>
            </a:r>
            <a:endParaRPr lang="en-US" b="1" dirty="0">
              <a:solidFill>
                <a:srgbClr val="0070C0"/>
              </a:solidFill>
            </a:endParaRPr>
          </a:p>
        </p:txBody>
      </p:sp>
      <p:sp>
        <p:nvSpPr>
          <p:cNvPr id="6" name="CorShape1"/>
          <p:cNvSpPr/>
          <p:nvPr>
            <p:custDataLst>
              <p:tags r:id="rId2"/>
            </p:custDataLst>
          </p:nvPr>
        </p:nvSpPr>
        <p:spPr>
          <a:xfrm rot="10800000">
            <a:off x="76200" y="14478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98145" y="1371600"/>
            <a:ext cx="8458200" cy="4144963"/>
          </a:xfrm>
        </p:spPr>
        <p:txBody>
          <a:bodyPr>
            <a:noAutofit/>
          </a:bodyPr>
          <a:lstStyle/>
          <a:p>
            <a:pPr marL="514350" indent="-514350">
              <a:buFont typeface="Arial" pitchFamily="34" charset="0"/>
              <a:buAutoNum type="arabicPeriod"/>
            </a:pPr>
            <a:r>
              <a:rPr lang="en-US" dirty="0" smtClean="0"/>
              <a:t>Increase wages and jobs where illegal workers are </a:t>
            </a:r>
            <a:r>
              <a:rPr lang="en-US" u="sng" dirty="0" smtClean="0"/>
              <a:t>complements</a:t>
            </a:r>
            <a:r>
              <a:rPr lang="en-US" dirty="0" smtClean="0"/>
              <a:t> to domestic-born workers</a:t>
            </a:r>
          </a:p>
          <a:p>
            <a:pPr marL="514350" indent="-514350">
              <a:buFont typeface="Arial" pitchFamily="34" charset="0"/>
              <a:buAutoNum type="arabicPeriod"/>
            </a:pPr>
            <a:r>
              <a:rPr lang="en-US" dirty="0" smtClean="0"/>
              <a:t>Increase wages and </a:t>
            </a:r>
            <a:r>
              <a:rPr lang="en-US" dirty="0"/>
              <a:t>jobs where illegal workers are </a:t>
            </a:r>
            <a:r>
              <a:rPr lang="en-US" u="sng" dirty="0" smtClean="0"/>
              <a:t>substitutes</a:t>
            </a:r>
            <a:r>
              <a:rPr lang="en-US" dirty="0" smtClean="0"/>
              <a:t> </a:t>
            </a:r>
            <a:r>
              <a:rPr lang="en-US" dirty="0"/>
              <a:t>to domestic-born workers</a:t>
            </a:r>
            <a:endParaRPr lang="en-US" dirty="0" smtClean="0"/>
          </a:p>
          <a:p>
            <a:pPr marL="514350" indent="-514350">
              <a:buFont typeface="Arial" pitchFamily="34" charset="0"/>
              <a:buAutoNum type="arabicPeriod"/>
            </a:pPr>
            <a:r>
              <a:rPr lang="en-US" dirty="0"/>
              <a:t>Increase wages and jobs </a:t>
            </a:r>
            <a:r>
              <a:rPr lang="en-US" dirty="0" smtClean="0"/>
              <a:t>in most industries</a:t>
            </a:r>
          </a:p>
          <a:p>
            <a:pPr marL="514350" indent="-514350">
              <a:buFont typeface="Arial" pitchFamily="34" charset="0"/>
              <a:buAutoNum type="arabicPeriod"/>
            </a:pPr>
            <a:r>
              <a:rPr lang="en-US" dirty="0" smtClean="0"/>
              <a:t>Reduce wages and jobs in most industries</a:t>
            </a:r>
            <a:endParaRPr lang="en-US" dirty="0"/>
          </a:p>
        </p:txBody>
      </p:sp>
      <p:sp>
        <p:nvSpPr>
          <p:cNvPr id="5" name="TextBox 4"/>
          <p:cNvSpPr txBox="1"/>
          <p:nvPr/>
        </p:nvSpPr>
        <p:spPr>
          <a:xfrm>
            <a:off x="262890" y="5691883"/>
            <a:ext cx="8728710" cy="861774"/>
          </a:xfrm>
          <a:prstGeom prst="rect">
            <a:avLst/>
          </a:prstGeom>
          <a:noFill/>
        </p:spPr>
        <p:txBody>
          <a:bodyPr wrap="square" rtlCol="0">
            <a:spAutoFit/>
          </a:bodyPr>
          <a:lstStyle/>
          <a:p>
            <a:r>
              <a:rPr lang="en-US" dirty="0">
                <a:hlinkClick r:id="rId5"/>
              </a:rPr>
              <a:t>"Do Illegal Immigrants Actually Hurt the U.S. Economy?"</a:t>
            </a:r>
            <a:r>
              <a:rPr lang="en-US" dirty="0"/>
              <a:t> </a:t>
            </a:r>
            <a:r>
              <a:rPr lang="en-US" dirty="0" smtClean="0"/>
              <a:t/>
            </a:r>
            <a:br>
              <a:rPr lang="en-US" dirty="0" smtClean="0"/>
            </a:br>
            <a:r>
              <a:rPr lang="en-US" dirty="0" smtClean="0"/>
              <a:t>Adam </a:t>
            </a:r>
            <a:r>
              <a:rPr lang="en-US" dirty="0"/>
              <a:t>Davidson, New York Times, Feb. 12, 2013</a:t>
            </a:r>
          </a:p>
          <a:p>
            <a:r>
              <a:rPr lang="en-US" sz="1400" dirty="0"/>
              <a:t>http://www.nytimes.com/2013/02/17/magazine/do-illegal-immigrants-actually-hurt-the-us-economy.html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2392362"/>
          </a:xfrm>
        </p:spPr>
        <p:txBody>
          <a:bodyPr>
            <a:normAutofit/>
          </a:bodyPr>
          <a:lstStyle/>
          <a:p>
            <a:pPr algn="l"/>
            <a:r>
              <a:rPr lang="en-US" b="1" dirty="0" smtClean="0"/>
              <a:t>10. Illegal immigration positively contributes to the U.S. standard of living by </a:t>
            </a:r>
            <a:r>
              <a:rPr lang="en-US" b="1" u="sng" dirty="0" smtClean="0"/>
              <a:t>reducing</a:t>
            </a:r>
            <a:r>
              <a:rPr lang="en-US" b="1" dirty="0" smtClean="0"/>
              <a:t>:</a:t>
            </a:r>
            <a:endParaRPr lang="en-US" b="1" dirty="0"/>
          </a:p>
        </p:txBody>
      </p:sp>
      <p:sp>
        <p:nvSpPr>
          <p:cNvPr id="3" name="TPAnswers"/>
          <p:cNvSpPr>
            <a:spLocks noGrp="1"/>
          </p:cNvSpPr>
          <p:nvPr>
            <p:ph type="body" idx="1"/>
            <p:custDataLst>
              <p:tags r:id="rId2"/>
            </p:custDataLst>
          </p:nvPr>
        </p:nvSpPr>
        <p:spPr>
          <a:xfrm>
            <a:off x="457200" y="2971800"/>
            <a:ext cx="8305800" cy="3154363"/>
          </a:xfrm>
        </p:spPr>
        <p:txBody>
          <a:bodyPr>
            <a:noAutofit/>
          </a:bodyPr>
          <a:lstStyle/>
          <a:p>
            <a:pPr marL="514350" indent="-514350">
              <a:buFont typeface="Arial" pitchFamily="34" charset="0"/>
              <a:buAutoNum type="arabicPeriod"/>
            </a:pPr>
            <a:r>
              <a:rPr lang="en-US" dirty="0" smtClean="0"/>
              <a:t>Fiscal burdens of state and local governments</a:t>
            </a:r>
          </a:p>
          <a:p>
            <a:pPr marL="514350" indent="-514350">
              <a:buFont typeface="Arial" pitchFamily="34" charset="0"/>
              <a:buAutoNum type="arabicPeriod"/>
            </a:pPr>
            <a:r>
              <a:rPr lang="en-US" dirty="0" smtClean="0"/>
              <a:t>Average wages of domestically-born workers</a:t>
            </a:r>
          </a:p>
          <a:p>
            <a:pPr marL="514350" indent="-514350">
              <a:buFont typeface="Arial" pitchFamily="34" charset="0"/>
              <a:buAutoNum type="arabicPeriod"/>
            </a:pPr>
            <a:r>
              <a:rPr lang="en-US" dirty="0" smtClean="0"/>
              <a:t>Crime rates</a:t>
            </a:r>
          </a:p>
          <a:p>
            <a:pPr marL="514350" indent="-514350">
              <a:buFont typeface="Arial" pitchFamily="34" charset="0"/>
              <a:buAutoNum type="arabicPeriod"/>
            </a:pPr>
            <a:r>
              <a:rPr lang="en-US" dirty="0" smtClean="0"/>
              <a:t>Prices of goods and services produced by illegal immigrant labor</a:t>
            </a:r>
            <a:endParaRPr lang="en-US" dirty="0"/>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858962"/>
          </a:xfrm>
        </p:spPr>
        <p:txBody>
          <a:bodyPr>
            <a:normAutofit fontScale="90000"/>
          </a:bodyPr>
          <a:lstStyle/>
          <a:p>
            <a:pPr algn="l"/>
            <a:r>
              <a:rPr lang="en-US" b="1" dirty="0" smtClean="0">
                <a:solidFill>
                  <a:srgbClr val="0070C0"/>
                </a:solidFill>
              </a:rPr>
              <a:t>10. Illegal immigration positively contributes to the U.S. standard of living by </a:t>
            </a:r>
            <a:r>
              <a:rPr lang="en-US" b="1" u="sng" dirty="0" smtClean="0">
                <a:solidFill>
                  <a:srgbClr val="0070C0"/>
                </a:solidFill>
              </a:rPr>
              <a:t>reducing</a:t>
            </a:r>
            <a:r>
              <a:rPr lang="en-US" b="1" dirty="0" smtClean="0">
                <a:solidFill>
                  <a:srgbClr val="0070C0"/>
                </a:solidFill>
              </a:rPr>
              <a:t>:</a:t>
            </a:r>
            <a:endParaRPr lang="en-US" b="1" dirty="0">
              <a:solidFill>
                <a:srgbClr val="0070C0"/>
              </a:solidFill>
            </a:endParaRPr>
          </a:p>
        </p:txBody>
      </p:sp>
      <p:sp>
        <p:nvSpPr>
          <p:cNvPr id="6" name="CorShape1"/>
          <p:cNvSpPr/>
          <p:nvPr>
            <p:custDataLst>
              <p:tags r:id="rId2"/>
            </p:custDataLst>
          </p:nvPr>
        </p:nvSpPr>
        <p:spPr>
          <a:xfrm rot="10800000">
            <a:off x="21771" y="4243832"/>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404463"/>
            <a:ext cx="8305800" cy="3154363"/>
          </a:xfrm>
        </p:spPr>
        <p:txBody>
          <a:bodyPr>
            <a:noAutofit/>
          </a:bodyPr>
          <a:lstStyle/>
          <a:p>
            <a:pPr marL="514350" indent="-514350">
              <a:buFont typeface="Arial" pitchFamily="34" charset="0"/>
              <a:buAutoNum type="arabicPeriod"/>
            </a:pPr>
            <a:r>
              <a:rPr lang="en-US" dirty="0" smtClean="0"/>
              <a:t>Fiscal burdens of state and local governments</a:t>
            </a:r>
          </a:p>
          <a:p>
            <a:pPr marL="514350" indent="-514350">
              <a:buFont typeface="Arial" pitchFamily="34" charset="0"/>
              <a:buAutoNum type="arabicPeriod"/>
            </a:pPr>
            <a:r>
              <a:rPr lang="en-US" dirty="0" smtClean="0"/>
              <a:t>Average wages of domestically-born workers</a:t>
            </a:r>
          </a:p>
          <a:p>
            <a:pPr marL="514350" indent="-514350">
              <a:buFont typeface="Arial" pitchFamily="34" charset="0"/>
              <a:buAutoNum type="arabicPeriod"/>
            </a:pPr>
            <a:r>
              <a:rPr lang="en-US" dirty="0" smtClean="0"/>
              <a:t>Crime rates</a:t>
            </a:r>
          </a:p>
          <a:p>
            <a:pPr marL="514350" indent="-514350">
              <a:buFont typeface="Arial" pitchFamily="34" charset="0"/>
              <a:buAutoNum type="arabicPeriod"/>
            </a:pPr>
            <a:r>
              <a:rPr lang="en-US" dirty="0" smtClean="0"/>
              <a:t>Prices of goods and services produced by illegal immigrant labor</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55" y="76200"/>
            <a:ext cx="8817645" cy="6586418"/>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Illegal Immigration Model</a:t>
            </a:r>
            <a:br>
              <a:rPr lang="en-US" sz="32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(Impact of Illegal Workers in a Low Wage Market)</a:t>
            </a:r>
          </a:p>
          <a:p>
            <a:pPr algn="ctr"/>
            <a:endParaRPr lang="en-US" sz="2400" b="1" dirty="0">
              <a:latin typeface="Arial" panose="020B0604020202020204" pitchFamily="34" charset="0"/>
              <a:cs typeface="Arial" panose="020B0604020202020204" pitchFamily="34" charset="0"/>
            </a:endParaRPr>
          </a:p>
          <a:p>
            <a:pPr lvl="0"/>
            <a:r>
              <a:rPr lang="en-US" sz="2000" b="1" dirty="0"/>
              <a:t>Employment </a:t>
            </a:r>
            <a:r>
              <a:rPr lang="en-US" sz="2000" b="1" dirty="0" smtClean="0"/>
              <a:t>Effects - </a:t>
            </a:r>
            <a:r>
              <a:rPr lang="en-US" sz="2000" b="1" dirty="0"/>
              <a:t>YP </a:t>
            </a:r>
            <a:r>
              <a:rPr lang="en-US" sz="2000" b="1" dirty="0" smtClean="0"/>
              <a:t>79</a:t>
            </a:r>
            <a:endParaRPr lang="en-US" sz="2000" b="1" dirty="0"/>
          </a:p>
          <a:p>
            <a:pPr marL="800100" lvl="1" indent="-342900">
              <a:buFont typeface="Arial" panose="020B0604020202020204" pitchFamily="34" charset="0"/>
              <a:buChar char="•"/>
            </a:pPr>
            <a:r>
              <a:rPr lang="en-US" sz="2000" dirty="0" smtClean="0"/>
              <a:t>PRO-immigration</a:t>
            </a:r>
            <a:r>
              <a:rPr lang="en-US" sz="2000" dirty="0"/>
              <a:t>: Illegal immigrants take jobs that Americans do not want</a:t>
            </a:r>
          </a:p>
          <a:p>
            <a:pPr marL="800100" lvl="1" indent="-342900">
              <a:buFont typeface="Arial" panose="020B0604020202020204" pitchFamily="34" charset="0"/>
              <a:buChar char="•"/>
            </a:pPr>
            <a:r>
              <a:rPr lang="en-US" sz="2000" dirty="0"/>
              <a:t>ANTI-immigration: Illegal immigrants take jobs from Americans</a:t>
            </a:r>
          </a:p>
          <a:p>
            <a:pPr marL="800100" lvl="1" indent="-342900">
              <a:buFont typeface="Arial" panose="020B0604020202020204" pitchFamily="34" charset="0"/>
              <a:buChar char="•"/>
            </a:pPr>
            <a:r>
              <a:rPr lang="en-US" sz="2000" dirty="0"/>
              <a:t>Generally, illegal immigration causes some substitution of illegal workers for domestic workers, but the amount of displacement is less than the total employment of the illegal workers. Illegal immigration—as with legal immigration—increases total employment in the United States</a:t>
            </a:r>
          </a:p>
          <a:p>
            <a:r>
              <a:rPr lang="en-US" sz="2000" dirty="0"/>
              <a:t> </a:t>
            </a:r>
          </a:p>
          <a:p>
            <a:r>
              <a:rPr lang="en-US" sz="2000" b="1" dirty="0"/>
              <a:t>Wage </a:t>
            </a:r>
            <a:r>
              <a:rPr lang="en-US" sz="2000" b="1" dirty="0" smtClean="0"/>
              <a:t>Effects </a:t>
            </a:r>
            <a:r>
              <a:rPr lang="en-US" sz="2000" b="1" dirty="0"/>
              <a:t>- YP </a:t>
            </a:r>
            <a:r>
              <a:rPr lang="en-US" sz="2000" b="1" dirty="0" smtClean="0"/>
              <a:t>79</a:t>
            </a:r>
            <a:endParaRPr lang="en-US" sz="2000" b="1" dirty="0"/>
          </a:p>
          <a:p>
            <a:pPr marL="800100" lvl="1" indent="-342900">
              <a:buFont typeface="Arial" panose="020B0604020202020204" pitchFamily="34" charset="0"/>
              <a:buChar char="•"/>
            </a:pPr>
            <a:r>
              <a:rPr lang="en-US" sz="2000" dirty="0"/>
              <a:t>the overall effect of illegal immigration on the average wage rate in the economy is either a </a:t>
            </a:r>
            <a:r>
              <a:rPr lang="en-US" sz="2000" dirty="0" smtClean="0"/>
              <a:t>small </a:t>
            </a:r>
            <a:r>
              <a:rPr lang="en-US" sz="2000" dirty="0"/>
              <a:t>decline or even </a:t>
            </a:r>
            <a:r>
              <a:rPr lang="en-US" sz="2000" dirty="0" smtClean="0"/>
              <a:t>an increase</a:t>
            </a:r>
            <a:endParaRPr lang="en-US" sz="2000" dirty="0"/>
          </a:p>
          <a:p>
            <a:pPr marL="800100" lvl="1" indent="-342900">
              <a:buFont typeface="Arial" panose="020B0604020202020204" pitchFamily="34" charset="0"/>
              <a:buChar char="•"/>
            </a:pPr>
            <a:r>
              <a:rPr lang="en-US" sz="2000" dirty="0"/>
              <a:t>Illegal immigration has very little effect on the average level of wages in the United States. That average wage level depends mainly on the nation's overall level of labor productivity, which illegal immigration does not appreciably affect.</a:t>
            </a:r>
          </a:p>
          <a:p>
            <a:pPr algn="ctr"/>
            <a:endParaRPr lang="en-US" sz="2400" b="1" dirty="0" smtClean="0">
              <a:latin typeface="Arial" panose="020B0604020202020204" pitchFamily="34" charset="0"/>
              <a:cs typeface="Arial" panose="020B0604020202020204" pitchFamily="34" charset="0"/>
            </a:endParaRPr>
          </a:p>
          <a:p>
            <a:endParaRPr lang="en-US" dirty="0" smtClean="0"/>
          </a:p>
        </p:txBody>
      </p:sp>
    </p:spTree>
    <p:custDataLst>
      <p:tags r:id="rId1"/>
    </p:custDataLst>
    <p:extLst>
      <p:ext uri="{BB962C8B-B14F-4D97-AF65-F5344CB8AC3E}">
        <p14:creationId xmlns:p14="http://schemas.microsoft.com/office/powerpoint/2010/main" val="541033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55" y="76200"/>
            <a:ext cx="8817645" cy="6801862"/>
          </a:xfrm>
          <a:prstGeom prst="rect">
            <a:avLst/>
          </a:prstGeom>
          <a:noFill/>
        </p:spPr>
        <p:txBody>
          <a:bodyPr wrap="square" rtlCol="0">
            <a:spAutoFit/>
          </a:bodyPr>
          <a:lstStyle/>
          <a:p>
            <a:pPr algn="ctr"/>
            <a:r>
              <a:rPr lang="en-US" sz="2800" b="1" u="sng" dirty="0" smtClean="0">
                <a:latin typeface="Arial" panose="020B0604020202020204" pitchFamily="34" charset="0"/>
                <a:cs typeface="Arial" panose="020B0604020202020204" pitchFamily="34" charset="0"/>
              </a:rPr>
              <a:t>Illegal Immigration Model</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(Impact of Illegal Workers in a Low Wage Market)</a:t>
            </a:r>
          </a:p>
          <a:p>
            <a:pPr algn="ctr"/>
            <a:r>
              <a:rPr lang="en-US" sz="800" b="1" dirty="0" smtClean="0">
                <a:latin typeface="Arial" panose="020B0604020202020204" pitchFamily="34" charset="0"/>
                <a:cs typeface="Arial" panose="020B0604020202020204" pitchFamily="34" charset="0"/>
              </a:rPr>
              <a:t>   </a:t>
            </a:r>
            <a:endParaRPr lang="en-US" sz="800" b="1" dirty="0">
              <a:latin typeface="Arial" panose="020B0604020202020204" pitchFamily="34" charset="0"/>
              <a:cs typeface="Arial" panose="020B0604020202020204" pitchFamily="34" charset="0"/>
            </a:endParaRPr>
          </a:p>
          <a:p>
            <a:r>
              <a:rPr lang="en-US" sz="2000" b="1" dirty="0"/>
              <a:t>Price </a:t>
            </a:r>
            <a:r>
              <a:rPr lang="en-US" sz="2000" b="1" dirty="0" smtClean="0"/>
              <a:t>Effects </a:t>
            </a:r>
            <a:r>
              <a:rPr lang="en-US" sz="2000" b="1" dirty="0"/>
              <a:t>- </a:t>
            </a:r>
            <a:r>
              <a:rPr lang="en-US" sz="2000" b="1"/>
              <a:t>YP </a:t>
            </a:r>
            <a:r>
              <a:rPr lang="en-US" sz="2000" b="1" smtClean="0"/>
              <a:t>79</a:t>
            </a:r>
            <a:endParaRPr lang="en-US" sz="2000" b="1" dirty="0"/>
          </a:p>
          <a:p>
            <a:pPr marL="800100" lvl="1" indent="-342900">
              <a:buFont typeface="Arial" panose="020B0604020202020204" pitchFamily="34" charset="0"/>
              <a:buChar char="•"/>
            </a:pPr>
            <a:r>
              <a:rPr lang="en-US" sz="2000" dirty="0"/>
              <a:t>In industries where illegal immigrants are heavily used—for example, construction, agriculture, landscaping, home cleaning, restaurant meals, and lodging—the presence of illegal workers may have a discernable downward price effect. </a:t>
            </a:r>
          </a:p>
          <a:p>
            <a:pPr marL="800100" lvl="1" indent="-342900">
              <a:buFont typeface="Arial" panose="020B0604020202020204" pitchFamily="34" charset="0"/>
              <a:buChar char="•"/>
            </a:pPr>
            <a:r>
              <a:rPr lang="en-US" sz="2000" dirty="0"/>
              <a:t>Lower prices raise the standard of living of all Americans and their families.</a:t>
            </a:r>
          </a:p>
          <a:p>
            <a:r>
              <a:rPr lang="en-US" sz="2000" dirty="0"/>
              <a:t> </a:t>
            </a:r>
          </a:p>
          <a:p>
            <a:r>
              <a:rPr lang="en-US" sz="2000" b="1" dirty="0"/>
              <a:t>Fiscal Impacts on State and Local </a:t>
            </a:r>
            <a:r>
              <a:rPr lang="en-US" sz="2000" b="1" dirty="0" smtClean="0"/>
              <a:t>Governments </a:t>
            </a:r>
            <a:r>
              <a:rPr lang="en-US" sz="2000" b="1" dirty="0"/>
              <a:t>- YP </a:t>
            </a:r>
            <a:r>
              <a:rPr lang="en-US" sz="2000" b="1" dirty="0" smtClean="0"/>
              <a:t>79</a:t>
            </a:r>
            <a:endParaRPr lang="en-US" sz="2000" b="1" dirty="0"/>
          </a:p>
          <a:p>
            <a:pPr marL="800100" lvl="1" indent="-342900">
              <a:buFont typeface="Arial" panose="020B0604020202020204" pitchFamily="34" charset="0"/>
              <a:buChar char="•"/>
            </a:pPr>
            <a:r>
              <a:rPr lang="en-US" sz="2000" dirty="0"/>
              <a:t>One major and very legitimate concern about illegal immigration is the negative fiscal impact it has on local and state </a:t>
            </a:r>
            <a:r>
              <a:rPr lang="en-US" sz="2000" dirty="0" smtClean="0"/>
              <a:t>governments, but the federal government gains.</a:t>
            </a:r>
            <a:endParaRPr lang="en-US" sz="2000" dirty="0"/>
          </a:p>
          <a:p>
            <a:r>
              <a:rPr lang="en-US" sz="2000" dirty="0"/>
              <a:t> </a:t>
            </a:r>
          </a:p>
          <a:p>
            <a:r>
              <a:rPr lang="en-US" sz="2000" b="1" dirty="0"/>
              <a:t>Other </a:t>
            </a:r>
            <a:r>
              <a:rPr lang="en-US" sz="2000" b="1" dirty="0" smtClean="0"/>
              <a:t>Concerns </a:t>
            </a:r>
            <a:r>
              <a:rPr lang="en-US" sz="2000" b="1" dirty="0"/>
              <a:t>- YP </a:t>
            </a:r>
            <a:r>
              <a:rPr lang="en-US" sz="2000" b="1" dirty="0" smtClean="0"/>
              <a:t>79</a:t>
            </a:r>
            <a:endParaRPr lang="en-US" sz="2000" b="1" dirty="0"/>
          </a:p>
          <a:p>
            <a:pPr marL="800100" lvl="1" indent="-342900">
              <a:buFont typeface="Arial" panose="020B0604020202020204" pitchFamily="34" charset="0"/>
              <a:buChar char="•"/>
            </a:pPr>
            <a:r>
              <a:rPr lang="en-US" sz="2000" dirty="0"/>
              <a:t>undermines general respect for the law</a:t>
            </a:r>
          </a:p>
          <a:p>
            <a:pPr marL="800100" lvl="1" indent="-342900">
              <a:buFont typeface="Arial" panose="020B0604020202020204" pitchFamily="34" charset="0"/>
              <a:buChar char="•"/>
            </a:pPr>
            <a:r>
              <a:rPr lang="en-US" sz="2000" dirty="0"/>
              <a:t>unfair to the thousands of people enduring the expense and long waits associated with the process for legally gaining the right to live and work in the United States.</a:t>
            </a:r>
          </a:p>
          <a:p>
            <a:pPr marL="800100" lvl="1" indent="-342900">
              <a:buFont typeface="Arial" panose="020B0604020202020204" pitchFamily="34" charset="0"/>
              <a:buChar char="•"/>
            </a:pPr>
            <a:r>
              <a:rPr lang="en-US" sz="2000" dirty="0"/>
              <a:t>some observers see national defense as the greatest long-term risk from porous </a:t>
            </a:r>
            <a:r>
              <a:rPr lang="en-US" sz="2000" dirty="0" smtClean="0"/>
              <a:t>borders.</a:t>
            </a:r>
            <a:endParaRPr lang="en-US" sz="2400" b="1"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7828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8991600" cy="2590800"/>
          </a:xfrm>
        </p:spPr>
        <p:txBody>
          <a:bodyPr>
            <a:normAutofit/>
          </a:bodyPr>
          <a:lstStyle/>
          <a:p>
            <a:r>
              <a:rPr lang="en-US" sz="4000" b="1" u="sng" dirty="0" smtClean="0">
                <a:solidFill>
                  <a:schemeClr val="tx1"/>
                </a:solidFill>
              </a:rPr>
              <a:t>Three Short Videos</a:t>
            </a:r>
            <a:r>
              <a:rPr lang="en-US" sz="4000" b="1" dirty="0" smtClean="0">
                <a:solidFill>
                  <a:schemeClr val="tx1"/>
                </a:solidFill>
              </a:rPr>
              <a:t> (1)</a:t>
            </a:r>
          </a:p>
          <a:p>
            <a:pPr algn="l"/>
            <a:r>
              <a:rPr lang="en-US" sz="2000" dirty="0" smtClean="0">
                <a:solidFill>
                  <a:schemeClr val="tx1"/>
                </a:solidFill>
                <a:hlinkClick r:id="rId3"/>
              </a:rPr>
              <a:t>Costs</a:t>
            </a:r>
            <a:r>
              <a:rPr lang="en-US" sz="2000" dirty="0">
                <a:solidFill>
                  <a:schemeClr val="tx1"/>
                </a:solidFill>
                <a:hlinkClick r:id="rId3"/>
              </a:rPr>
              <a:t>, Benefits and How Best to Respond</a:t>
            </a:r>
            <a:r>
              <a:rPr lang="en-US" sz="2000" dirty="0">
                <a:solidFill>
                  <a:schemeClr val="tx1"/>
                </a:solidFill>
              </a:rPr>
              <a:t> - Professor Richard D </a:t>
            </a:r>
            <a:r>
              <a:rPr lang="en-US" sz="2000" dirty="0" smtClean="0">
                <a:solidFill>
                  <a:schemeClr val="tx1"/>
                </a:solidFill>
              </a:rPr>
              <a:t>Wolff. begin at 3:35</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22552"/>
            <a:ext cx="8458200" cy="43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4103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991600" cy="5638800"/>
          </a:xfrm>
        </p:spPr>
        <p:txBody>
          <a:bodyPr>
            <a:normAutofit/>
          </a:bodyPr>
          <a:lstStyle/>
          <a:p>
            <a:r>
              <a:rPr lang="en-US" sz="4000" b="1" u="sng" dirty="0" smtClean="0">
                <a:solidFill>
                  <a:schemeClr val="tx1"/>
                </a:solidFill>
              </a:rPr>
              <a:t>Three Short Videos</a:t>
            </a:r>
            <a:r>
              <a:rPr lang="en-US" sz="4000" b="1" dirty="0" smtClean="0">
                <a:solidFill>
                  <a:schemeClr val="tx1"/>
                </a:solidFill>
              </a:rPr>
              <a:t> (2)</a:t>
            </a:r>
          </a:p>
          <a:p>
            <a:pPr algn="l"/>
            <a:r>
              <a:rPr lang="en-US" dirty="0" smtClean="0">
                <a:hlinkClick r:id="rId3"/>
              </a:rPr>
              <a:t>CNN </a:t>
            </a:r>
            <a:r>
              <a:rPr lang="en-US" dirty="0">
                <a:hlinkClick r:id="rId3"/>
              </a:rPr>
              <a:t>Report on the economics of immigration</a:t>
            </a:r>
            <a:r>
              <a:rPr lang="en-US" dirty="0"/>
              <a:t> (2:24</a:t>
            </a:r>
            <a:r>
              <a:rPr lang="en-US" dirty="0" smtClean="0"/>
              <a:t>)</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3554585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991600" cy="5638800"/>
          </a:xfrm>
        </p:spPr>
        <p:txBody>
          <a:bodyPr>
            <a:normAutofit/>
          </a:bodyPr>
          <a:lstStyle/>
          <a:p>
            <a:r>
              <a:rPr lang="en-US" sz="4000" b="1" u="sng" dirty="0" smtClean="0">
                <a:solidFill>
                  <a:schemeClr val="tx1"/>
                </a:solidFill>
              </a:rPr>
              <a:t>Three Short Videos</a:t>
            </a:r>
            <a:r>
              <a:rPr lang="en-US" sz="4000" b="1" dirty="0" smtClean="0">
                <a:solidFill>
                  <a:schemeClr val="tx1"/>
                </a:solidFill>
              </a:rPr>
              <a:t> (2)</a:t>
            </a:r>
          </a:p>
          <a:p>
            <a:pPr algn="l"/>
            <a:r>
              <a:rPr lang="en-US" dirty="0" smtClean="0">
                <a:hlinkClick r:id="rId3"/>
              </a:rPr>
              <a:t>CNN </a:t>
            </a:r>
            <a:r>
              <a:rPr lang="en-US" dirty="0">
                <a:hlinkClick r:id="rId3"/>
              </a:rPr>
              <a:t>Report on the economics of immigration</a:t>
            </a:r>
            <a:r>
              <a:rPr lang="en-US" dirty="0"/>
              <a:t> (2:24</a:t>
            </a:r>
            <a:r>
              <a:rPr lang="en-US" dirty="0" smtClean="0"/>
              <a:t>)</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3" y="1185863"/>
            <a:ext cx="90582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9318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8991600" cy="5562600"/>
          </a:xfrm>
        </p:spPr>
        <p:txBody>
          <a:bodyPr>
            <a:normAutofit/>
          </a:bodyPr>
          <a:lstStyle/>
          <a:p>
            <a:r>
              <a:rPr lang="en-US" sz="4000" b="1" u="sng" dirty="0" smtClean="0">
                <a:solidFill>
                  <a:schemeClr val="tx1"/>
                </a:solidFill>
              </a:rPr>
              <a:t>Three Short Videos</a:t>
            </a:r>
            <a:r>
              <a:rPr lang="en-US" sz="4000" b="1" dirty="0" smtClean="0">
                <a:solidFill>
                  <a:schemeClr val="tx1"/>
                </a:solidFill>
              </a:rPr>
              <a:t> (3)</a:t>
            </a:r>
          </a:p>
          <a:p>
            <a:pPr algn="l"/>
            <a:r>
              <a:rPr lang="en-US" sz="2000" dirty="0" smtClean="0">
                <a:solidFill>
                  <a:schemeClr val="tx1"/>
                </a:solidFill>
                <a:hlinkClick r:id="rId3"/>
              </a:rPr>
              <a:t>"</a:t>
            </a:r>
            <a:r>
              <a:rPr lang="en-US" sz="2000" dirty="0">
                <a:solidFill>
                  <a:schemeClr val="tx1"/>
                </a:solidFill>
                <a:hlinkClick r:id="rId3"/>
              </a:rPr>
              <a:t>Three Ways To Totally Transform U.S. Immigration Policy"</a:t>
            </a:r>
            <a:r>
              <a:rPr lang="en-US" sz="2000" dirty="0">
                <a:solidFill>
                  <a:schemeClr val="tx1"/>
                </a:solidFill>
              </a:rPr>
              <a:t> NPR, Planet Money, Feb. 21, </a:t>
            </a:r>
            <a:r>
              <a:rPr lang="en-US" sz="2000" dirty="0" smtClean="0">
                <a:solidFill>
                  <a:schemeClr val="tx1"/>
                </a:solidFill>
              </a:rPr>
              <a:t>2013 – Audio only</a:t>
            </a:r>
            <a:endParaRPr lang="en-US" sz="2000" dirty="0">
              <a:solidFill>
                <a:schemeClr val="tx1"/>
              </a:solidFill>
            </a:endParaRPr>
          </a:p>
          <a:p>
            <a:pPr lvl="1" algn="l"/>
            <a:r>
              <a:rPr lang="en-US" sz="2000" dirty="0">
                <a:solidFill>
                  <a:schemeClr val="tx1"/>
                </a:solidFill>
              </a:rPr>
              <a:t>1. The Best And The Brightest</a:t>
            </a:r>
            <a:br>
              <a:rPr lang="en-US" sz="2000" dirty="0">
                <a:solidFill>
                  <a:schemeClr val="tx1"/>
                </a:solidFill>
              </a:rPr>
            </a:br>
            <a:r>
              <a:rPr lang="en-US" sz="2000" dirty="0">
                <a:solidFill>
                  <a:schemeClr val="tx1"/>
                </a:solidFill>
              </a:rPr>
              <a:t>2. The Highest Bidder</a:t>
            </a:r>
            <a:br>
              <a:rPr lang="en-US" sz="2000" dirty="0">
                <a:solidFill>
                  <a:schemeClr val="tx1"/>
                </a:solidFill>
              </a:rPr>
            </a:br>
            <a:r>
              <a:rPr lang="en-US" sz="2000" dirty="0">
                <a:solidFill>
                  <a:schemeClr val="tx1"/>
                </a:solidFill>
              </a:rPr>
              <a:t>3. Let '</a:t>
            </a:r>
            <a:r>
              <a:rPr lang="en-US" sz="2000" dirty="0" err="1">
                <a:solidFill>
                  <a:schemeClr val="tx1"/>
                </a:solidFill>
              </a:rPr>
              <a:t>Em</a:t>
            </a:r>
            <a:r>
              <a:rPr lang="en-US" sz="2000" dirty="0">
                <a:solidFill>
                  <a:schemeClr val="tx1"/>
                </a:solidFill>
              </a:rPr>
              <a:t> In </a:t>
            </a:r>
          </a:p>
        </p:txBody>
      </p:sp>
      <p:sp>
        <p:nvSpPr>
          <p:cNvPr id="5" name="Title 1"/>
          <p:cNvSpPr>
            <a:spLocks noGrp="1"/>
          </p:cNvSpPr>
          <p:nvPr>
            <p:ph type="ctrTitle"/>
          </p:nvPr>
        </p:nvSpPr>
        <p:spPr>
          <a:xfrm>
            <a:off x="685800" y="6019800"/>
            <a:ext cx="7772400" cy="685799"/>
          </a:xfrm>
          <a:ln w="38100">
            <a:solidFill>
              <a:srgbClr val="00B0F0"/>
            </a:solidFill>
          </a:ln>
        </p:spPr>
        <p:txBody>
          <a:bodyPr>
            <a:normAutofit fontScale="90000"/>
          </a:bodyPr>
          <a:lstStyle/>
          <a:p>
            <a:r>
              <a:rPr lang="en-US" b="1" dirty="0" smtClean="0"/>
              <a:t>22a - Immigration</a:t>
            </a:r>
            <a:endParaRPr lang="en-US" b="1" dirty="0"/>
          </a:p>
        </p:txBody>
      </p:sp>
    </p:spTree>
    <p:custDataLst>
      <p:tags r:id="rId1"/>
    </p:custDataLst>
    <p:extLst>
      <p:ext uri="{BB962C8B-B14F-4D97-AF65-F5344CB8AC3E}">
        <p14:creationId xmlns:p14="http://schemas.microsoft.com/office/powerpoint/2010/main" val="2462345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CORRECTPOINTVALUE" val="10"/>
  <p:tag name="POWERPOINTVERSION" val="14.0"/>
  <p:tag name="TASKPANEKEY" val="1ba726b0-97ad-4f5c-9aed-60be7662220f"/>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SLIDEGUID" val="AA1E3F8EDF7E4BD0A01C91DE8D9840C2"/>
  <p:tag name="SLIDEID" val="AA1E3F8EDF7E4BD0A01C91DE8D9840C2"/>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CORRECTPOINTVALUE" val="0"/>
  <p:tag name="QUESTIONALIAS" val="Simple Immigration           Model        YP 82 #5 Alphania's domestic labor force is F and that of Betania is g. Wage L = wage m 1. As a result of migration:"/>
  <p:tag name="ANSWERSALIAS" val="World output will increase by mljh minus MLJH|smicln|Betania’s output will increase, Alphania’s decrease, but world output will stay the same |smicln|World output will increase by gjhf minus GJHF|smicln|World output will decrease by gjhf minus GJHF"/>
  <p:tag name="VALUES" val="No Value|smicln|No Value|smicln|No Value|smicln|No Valu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TEXTLENGTH" val="209"/>
  <p:tag name="FONTSIZE" val="32"/>
  <p:tag name="BULLETTYPE" val="ppBulletArabicPeriod"/>
  <p:tag name="ANSWERTEXT" val="World output will increase by mljh-MLJH&#10;Betania’s output will increase, Alphania’s decrease, but world output will stay the same &#10;World output will increase by gjhf-GJHF&#10;World output will decrease by gjhf-GJHF"/>
  <p:tag name="OLDNUMANSWERS" val="4"/>
</p:tagLst>
</file>

<file path=ppt/tags/tag3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SLIDEORDER" val="2"/>
  <p:tag name="SLIDEGUID" val="9FA8688626594E6F9C55370B87F911CD"/>
  <p:tag name="CORRECTPOINTVALUE" val="1"/>
  <p:tag name="QUESTIONALIAS" val="Simple Immigration           Model         YP 82 #5 Alphania's domestic labor force is F and that of Betania is g.  1. As a result of migration:"/>
  <p:tag name="ANSWERSALIAS" val="World output will increase by mljh minus MLJH|smicln|Betania’s output will increase, Alphania’s decrease, but world output will stay the same |smicln|World output will increase by gjhf minus GJHF|smicln|World output will decrease by gjhf minus GJHF"/>
  <p:tag name="VALUES" val="Incorrect|smicln|Incorrect|smicln|Correct|smicln|Incorrect"/>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TEXTLENGTH" val="209"/>
  <p:tag name="FONTSIZE" val="32"/>
  <p:tag name="BULLETTYPE" val="ppBulletArabicPeriod"/>
  <p:tag name="ANSWERTEXT" val="World output will increase by mljh-MLJH&#10;Betania’s output will increase, Alphania’s decrease, but world output will stay the same &#10;World output will increase by gjhf-GJHF&#10;World output will decrease by gjhf-GJHF"/>
  <p:tag name="OLDNUMANSWERS" val="4"/>
</p:tagLst>
</file>

<file path=ppt/tags/tag3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SLIDEGUID" val="59D7855427E848BA8597AB56B0989843"/>
  <p:tag name="SLIDEID" val="59D7855427E848BA8597AB56B0989843"/>
  <p:tag name="SLIDEORDER" val="1"/>
  <p:tag name="SLIDETYPE" val="Q"/>
  <p:tag name="DEMOGRAPHIC" val="False"/>
  <p:tag name="TEAMASSIGN" val="False"/>
  <p:tag name="SPEEDSCORING" val="False"/>
  <p:tag name="INCORRECTPOINTVALUE" val="0"/>
  <p:tag name="ZEROBASED" val="False"/>
  <p:tag name="DELIMITERS" val="3.1"/>
  <p:tag name="VALUEFORMAT" val="0%"/>
  <p:tag name="ANSWERSALIAS" val="Decrease the economic loss in Betania|smicln|Increase the economic gain in Betania|smicln|Decrease the economic loss in Alphania|smicln|Increase the economic gain in Alphania"/>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CORRECTPOINTVALUE" val="0"/>
  <p:tag name="QUESTIONALIAS" val="2. Remittances from migrants could: [Alphania's native labor force is F and that of Batania is g.] YP54 "/>
  <p:tag name="VALUES" val="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153"/>
  <p:tag name="FONTSIZE" val="32"/>
  <p:tag name="BULLETTYPE" val="ppBulletArabicPeriod"/>
  <p:tag name="ANSWERTEXT" val="Decrease the economic loss in Betania&#10;Increase the economic gain in Betania&#10;Decrease the economic loss in Alphania&#10;Increase the economic gain in Alphania"/>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Decrease the economic loss in Betania|smicln|Increase the economic gain in Betania|smicln|Decrease the economic loss in Alphania|smicln|Increase the economic gain in Alphania"/>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SLIDEORDER" val="2"/>
  <p:tag name="SLIDEGUID" val="0B120AF396E04FE19FFC84E8FBF3D57F"/>
  <p:tag name="QUESTIONALIAS" val="2. Remittances from migrants could: [Alphania's native labor force is F and that of Batania is g.] YP54 "/>
  <p:tag name="CORRECTPOINTVALUE" val="1"/>
  <p:tag name="VALUES" val="Incorrect|smicln|Incorrect|smicln|Correct|smicln|Incorrect"/>
</p:tagLst>
</file>

<file path=ppt/tags/tag3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TEXTLENGTH" val="153"/>
  <p:tag name="FONTSIZE" val="32"/>
  <p:tag name="BULLETTYPE" val="ppBulletArabicPeriod"/>
  <p:tag name="ANSWERTEXT" val="Decrease the economic loss in Betania&#10;Increase the economic gain in Betania&#10;Decrease the economic loss in Alphania&#10;Increase the economic gain in Alphania"/>
  <p:tag name="OLDNUMANSWERS" val="4"/>
</p:tagLst>
</file>

<file path=ppt/tags/tag41.xml><?xml version="1.0" encoding="utf-8"?>
<p:tagLst xmlns:a="http://schemas.openxmlformats.org/drawingml/2006/main" xmlns:r="http://schemas.openxmlformats.org/officeDocument/2006/relationships" xmlns:p="http://schemas.openxmlformats.org/presentationml/2006/main">
  <p:tag name="SLIDEGUID" val="519BFF3EE7814C40A75E652EE23FC473"/>
  <p:tag name="SLIDEID" val="519BFF3EE7814C40A75E652EE23FC473"/>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CORRECTPOINTVALUE" val="0"/>
  <p:tag name="ANSWERSALIAS" val="Betania’s loss of output would have been greater|smicln|Betania’s loss of output would have been less|smicln|Alphania’s loss of output would have been less|smicln|Alphania’s loss of output would have been greater"/>
  <p:tag name="QUESTIONALIAS" val="3. If there initially was unemployment in Alphania instead of the assumed full employment, then:  YP 81 #7"/>
  <p:tag name="VALUES" val="No Value|smicln|No Value|smicln|No Value|smicln|No Value"/>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191"/>
  <p:tag name="FONTSIZE" val="32"/>
  <p:tag name="BULLETTYPE" val="ppBulletArabicPeriod"/>
  <p:tag name="ANSWERTEXT" val="Betania’s loss of output would have been greater&#10;Betania’s loss of output would have been less&#10;Alphania’s loss of output would have been less&#10;Alphania’s loss of output would have been greater"/>
  <p:tag name="OLDNUMANSWERS" val="4"/>
</p:tagLst>
</file>

<file path=ppt/tags/tag4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SLIDEORDER" val="2"/>
  <p:tag name="SLIDEGUID" val="C20F8B22C6C74309A27C7A99C27E6391"/>
  <p:tag name="ANSWERSALIAS" val="Betania’s loss of output would have been greater|smicln|Betania’s loss of output would have been less|smicln|Alphania’s loss of output would have been less|smicln|Alphania’s loss of output would have been greater"/>
  <p:tag name="CORRECTPOINTVALUE" val="1"/>
  <p:tag name="QUESTIONALIAS" val="3. If there initially was unemployment in Alphania instead of the assumed full employment, then:  YP 81 #7"/>
  <p:tag name="VALUES" val="Incorrect|smicln|Incorrect|smicln|Correct|smicln|Incorrect"/>
</p:tagLst>
</file>

<file path=ppt/tags/tag4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191"/>
  <p:tag name="FONTSIZE" val="32"/>
  <p:tag name="BULLETTYPE" val="ppBulletArabicPeriod"/>
  <p:tag name="ANSWERTEXT" val="Betania’s loss of output would have been greater&#10;Betania’s loss of output would have been less&#10;Alphania’s loss of output would have been less&#10;Alphania’s loss of output would have been greater"/>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SLIDEGUID" val="5945E7A62CBC47768EBDE38FFCD1322B"/>
  <p:tag name="SLIDEID" val="5945E7A62CBC47768EBDE38FFCD1322B"/>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2;1;1;1;1;1;1;1;1;1;1;1;1;"/>
  <p:tag name="CHARTSTRINGSTD" val="14 1 0 0"/>
  <p:tag name="CHARTSTRINGREV" val="0 0 1 14"/>
  <p:tag name="CHARTSTRINGSTDPER" val="0.933333333333333 0.0666666666666667 0 0"/>
  <p:tag name="CHARTSTRINGREVPER" val="0 0 0.0666666666666667 0.933333333333333"/>
  <p:tag name="RESPONSESGATHERED" val="False"/>
  <p:tag name="ANONYMOUSTEMP" val="False"/>
  <p:tag name="CORRECTPOINTVALUE" val="0"/>
  <p:tag name="QUESTIONALIAS" val="4. Assume that the pre-migration labor force in Country A is 100 and that it is 150 in country B.  The migration of labor will:"/>
  <p:tag name="ANSWERSALIAS" val="Increase wages in A and decrease wages in B|smicln|Increase wages in B and decrease wages in A|smicln|Increase wages in both|smicln|decrease wages in both"/>
  <p:tag name="VALUES" val="No Value|smicln|No Value|smicln|No Value|smicln|No Value"/>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TEXTLENGTH" val="133"/>
  <p:tag name="FONTSIZE" val="32"/>
  <p:tag name="BULLETTYPE" val="ppBulletArabicPeriod"/>
  <p:tag name="ANSWERTEXT" val="Increase wages in A and decrease wages in B&#10;Increase wages in B and decrease wages in A&#10;Increase wages in both&#10;decrease wages in both"/>
  <p:tag name="OLDNUMANSWERS" val="4"/>
</p:tagLst>
</file>

<file path=ppt/tags/tag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9.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Increase wages in A and decrease wages in B|smicln|Increase wages in B and decrease wages in A|smicln|Increase wages in both|smicln|decrease wages in both"/>
  <p:tag name="TOTALRESPONSES" val="15"/>
  <p:tag name="RESPONSECOUNT" val="15"/>
  <p:tag name="SLICED" val="False"/>
  <p:tag name="RESPONSES" val="1;1;2;1;1;1;1;1;1;1;1;1;1;1;1;"/>
  <p:tag name="CHARTSTRINGSTD" val="14 1 0 0"/>
  <p:tag name="CHARTSTRINGREV" val="0 0 1 14"/>
  <p:tag name="CHARTSTRINGSTDPER" val="0.933333333333333 0.0666666666666667 0 0"/>
  <p:tag name="CHARTSTRINGREVPER" val="0 0 0.0666666666666667 0.933333333333333"/>
  <p:tag name="RESPONSESGATHERED" val="False"/>
  <p:tag name="ANONYMOUSTEMP" val="False"/>
  <p:tag name="SLIDEORDER" val="2"/>
  <p:tag name="SLIDEGUID" val="877C03F13CFD400C88CE3BD26385CEED"/>
  <p:tag name="QUESTIONALIAS" val="4. Assume that the pre-migration labor force in Country A is 100 and that it is 150 in country B.  The migration of labor will:"/>
  <p:tag name="CORRECTPOINTVALUE" val="1"/>
  <p:tag name="VALUES" val="Correct|smicln|Incorrect|smicln|Incorrect|smicln|Incorrect"/>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1.xml><?xml version="1.0" encoding="utf-8"?>
<p:tagLst xmlns:a="http://schemas.openxmlformats.org/drawingml/2006/main" xmlns:r="http://schemas.openxmlformats.org/officeDocument/2006/relationships" xmlns:p="http://schemas.openxmlformats.org/presentationml/2006/main">
  <p:tag name="ANSWERBULLETS" val="3"/>
  <p:tag name="TEXTLENGTH" val="133"/>
  <p:tag name="FONTSIZE" val="32"/>
  <p:tag name="BULLETTYPE" val="ppBulletArabicPeriod"/>
  <p:tag name="ANSWERTEXT" val="Increase wages in A and decrease wages in B&#10;Increase wages in B and decrease wages in A&#10;Increase wages in both&#10;decrease wages in both"/>
  <p:tag name="OLDNUMANSWERS" val="4"/>
</p:tagLst>
</file>

<file path=ppt/tags/tag52.xml><?xml version="1.0" encoding="utf-8"?>
<p:tagLst xmlns:a="http://schemas.openxmlformats.org/drawingml/2006/main" xmlns:r="http://schemas.openxmlformats.org/officeDocument/2006/relationships" xmlns:p="http://schemas.openxmlformats.org/presentationml/2006/main">
  <p:tag name="SLIDEGUID" val="387755D6CCD24FAA9E39AF86C2116800"/>
  <p:tag name="SLIDEID" val="387755D6CCD24FAA9E39AF86C2116800"/>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CORRECTPOINTVALUE" val="0"/>
  <p:tag name="ANSWERSALIAS" val="Decrease by $ 50|smicln|Decrease by $ 150|smicln|increase by $ 50|smicln|increase by $ 150"/>
  <p:tag name="QUESTIONALIAS" val="5. Assume that the pre-migration labor force in Country A is 100 and  150 in country B and 20 million migrate from A to B. After immigration output in A will:"/>
  <p:tag name="VALUES" val="No Value|smicln|No Value|smicln|No Value|smicln|No Value"/>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Decrease by $ 50&#10;Decrease by $ 150&#10;increase by $ 50&#10;increase by $ 150"/>
  <p:tag name="OLDNUMANSWERS" val="4"/>
</p:tagLst>
</file>

<file path=ppt/tags/tag54.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SLIDEORDER" val="2"/>
  <p:tag name="SLIDEGUID" val="331814C82FFB4AE88C4FD561FD2B0096"/>
  <p:tag name="ANSWERSALIAS" val="Decrease by $ 50|smicln|Decrease by $ 150|smicln|increase by $ 50|smicln|increase by $ 150"/>
  <p:tag name="QUESTIONALIAS" val="5. Assume that the pre-migration labor force in Country A is 100 and  150 in country B and 20 million migrate from A to B. After immigration output in A will:"/>
  <p:tag name="CORRECTPOINTVALUE" val="1"/>
  <p:tag name="VALUES" val="Incorrect|smicln|Correct|smicln|Incorrect|smicln|Incorrect"/>
</p:tagLst>
</file>

<file path=ppt/tags/tag5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Decrease by $ 50&#10;Decrease by $ 150&#10;increase by $ 50&#10;increase by $ 150"/>
  <p:tag name="OLDNUMANSWERS" val="4"/>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SLIDEGUID" val="13A7EEA095B24F5B94666BBB3ABBAC6A"/>
  <p:tag name="SLIDEID" val="13A7EEA095B24F5B94666BBB3ABBAC6A"/>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4;2;2;2;2;"/>
  <p:tag name="CHARTSTRINGSTD" val="0 14 0 1"/>
  <p:tag name="CHARTSTRINGREV" val="1 0 14 0"/>
  <p:tag name="CHARTSTRINGSTDPER" val="0 0.933333333333333 0 0.0666666666666667"/>
  <p:tag name="CHARTSTRINGREVPER" val="0.0666666666666667 0 0.933333333333333 0"/>
  <p:tag name="RESPONSESGATHERED" val="False"/>
  <p:tag name="ANONYMOUSTEMP" val="False"/>
  <p:tag name="CORRECTPOINTVALUE" val="0"/>
  <p:tag name="QUESTIONALIAS" val="6. Assume that the pre-migration labor force in Country A is 100 and that it is 150 in country B.  After immigration output in B will:"/>
  <p:tag name="ANSWERSALIAS" val="increase by $ 50  |smicln|Increase by $ 250 |smicln|Decrease by $ 50|smicln|Decrease by $ 250"/>
  <p:tag name="VALUES" val="No Value|smicln|No Value|smicln|No Value|smicln|No Value"/>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TEXTLENGTH" val="72"/>
  <p:tag name="FONTSIZE" val="32"/>
  <p:tag name="BULLETTYPE" val="ppBulletArabicPeriod"/>
  <p:tag name="ANSWERTEXT" val="increase by $ 50  &#10;Increase by $ 250 &#10;Decrease by $ 50&#10;Decrease by $ 250"/>
  <p:tag name="OLDNUMANSWERS" val="4"/>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4;2;2;2;2;"/>
  <p:tag name="CHARTSTRINGSTD" val="0 14 0 1"/>
  <p:tag name="CHARTSTRINGREV" val="1 0 14 0"/>
  <p:tag name="CHARTSTRINGSTDPER" val="0 0.933333333333333 0 0.0666666666666667"/>
  <p:tag name="CHARTSTRINGREVPER" val="0.0666666666666667 0 0.933333333333333 0"/>
  <p:tag name="RESPONSESGATHERED" val="False"/>
  <p:tag name="ANONYMOUSTEMP" val="False"/>
  <p:tag name="SLIDEORDER" val="2"/>
  <p:tag name="SLIDEGUID" val="45BFE06DBAE14267892C3BD1B63EB367"/>
  <p:tag name="CORRECTPOINTVALUE" val="1"/>
  <p:tag name="QUESTIONALIAS" val="6. Assume that the pre-migration labor force in Country A is 100 and that it is 150 in country B.  After immigration output in B will:"/>
  <p:tag name="ANSWERSALIAS" val="increase by $ 50  |smicln|Increase by $ 250 |smicln|Decrease by $ 50|smicln|Decrease by $ 250"/>
  <p:tag name="VALUES" val="Incorrect|smicln|Correct|smicln|Incorrect|smicln|Incorrect"/>
</p:tagLst>
</file>

<file path=ppt/tags/tag6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72"/>
  <p:tag name="FONTSIZE" val="32"/>
  <p:tag name="BULLETTYPE" val="ppBulletArabicPeriod"/>
  <p:tag name="ANSWERTEXT" val="increase by $ 50  &#10;Increase by $ 250 &#10;Decrease by $ 50&#10;Decrease by $ 250"/>
  <p:tag name="OLDNUMANSWERS" val="4"/>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SLIDEGUID" val="13C7D09B03074090A6E4548D54FC3BD3"/>
  <p:tag name="SLIDEID" val="13C7D09B03074090A6E4548D54FC3BD3"/>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1;2;2;2;2;2;"/>
  <p:tag name="CHARTSTRINGSTD" val="1 14 0 0"/>
  <p:tag name="CHARTSTRINGREV" val="0 0 14 1"/>
  <p:tag name="CHARTSTRINGSTDPER" val="0.0666666666666667 0.933333333333333 0 0"/>
  <p:tag name="CHARTSTRINGREVPER" val="0 0 0.933333333333333 0.0666666666666667"/>
  <p:tag name="RESPONSESGATHERED" val="False"/>
  <p:tag name="ANONYMOUSTEMP" val="False"/>
  <p:tag name="CORRECTPOINTVALUE" val="0"/>
  <p:tag name="ANSWERSALIAS" val="200,000|smicln|250,000|smicln|350,000|smicln|450,000"/>
  <p:tag name="QUESTIONALIAS" val="Illegal Immigration            Model  7. How many domestically-born workers will be hired at equilibrium? (YP71  #2)"/>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31"/>
  <p:tag name="FONTSIZE" val="32"/>
  <p:tag name="BULLETTYPE" val="ppBulletArabicPeriod"/>
  <p:tag name="ANSWERTEXT" val="200,000&#10;250,000&#10;350,000&#10;450,000"/>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1;2;2;2;2;2;"/>
  <p:tag name="CHARTSTRINGSTD" val="1 14 0 0"/>
  <p:tag name="CHARTSTRINGREV" val="0 0 14 1"/>
  <p:tag name="CHARTSTRINGSTDPER" val="0.0666666666666667 0.933333333333333 0 0"/>
  <p:tag name="CHARTSTRINGREVPER" val="0 0 0.933333333333333 0.0666666666666667"/>
  <p:tag name="RESPONSESGATHERED" val="False"/>
  <p:tag name="ANONYMOUSTEMP" val="False"/>
  <p:tag name="SLIDEORDER" val="2"/>
  <p:tag name="SLIDEGUID" val="177504EFE5884A7AA163EA7EC858501F"/>
  <p:tag name="CORRECTPOINTVALUE" val="1"/>
  <p:tag name="ANSWERSALIAS" val="200,000|smicln|250,000|smicln|350,000|smicln|450,000"/>
  <p:tag name="QUESTIONALIAS" val="Illegal Immigration            Model  7. How many domestically-born workers will be hired at equilibrium? (YP71  #2)"/>
  <p:tag name="VALUES" val="Incorrect|smicln|Correct|smicln|Incorrect|smicln|Incorrect"/>
</p:tagLst>
</file>

<file path=ppt/tags/tag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31"/>
  <p:tag name="FONTSIZE" val="32"/>
  <p:tag name="BULLETTYPE" val="ppBulletArabicPeriod"/>
  <p:tag name="ANSWERTEXT" val="200,000&#10;250,000&#10;350,000&#10;450,000"/>
  <p:tag name="OLDNUMANSWERS" val="4"/>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SLIDEGUID" val="B854C85F964F4DBBB1CA015ACCA0E2C5"/>
  <p:tag name="SLIDEID" val="B854C85F964F4DBBB1CA015ACCA0E2C5"/>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4"/>
  <p:tag name="RESPONSECOUNT" val="14"/>
  <p:tag name="SLICED" val="False"/>
  <p:tag name="RESPONSES" val="1;1;1;1;1;1;1;1;1;1;1;4;-;1;1;"/>
  <p:tag name="CHARTSTRINGSTD" val="13 0 0 1"/>
  <p:tag name="CHARTSTRINGREV" val="1 0 0 13"/>
  <p:tag name="CHARTSTRINGSTDPER" val="0.928571428571429 0 0 0.0714285714285714"/>
  <p:tag name="CHARTSTRINGREVPER" val="0.0714285714285714 0 0 0.928571428571429"/>
  <p:tag name="RESPONSESGATHERED" val="False"/>
  <p:tag name="ANONYMOUSTEMP" val="False"/>
  <p:tag name="CORRECTPOINTVALUE" val="0"/>
  <p:tag name="QUESTIONALIAS" val="8. If initially the gov’t cannot stop illegal immigration, but then finds a way to block it, then  ____ domestic workers gain jobs and ____ immigrants lose jobs. (YP58 #5)"/>
  <p:tag name="ANSWERSALIAS" val="100,000 gain jobs, 200,000 lose|smicln|200,000 gain jobs, 200,000 lose|smicln|100,000 gain jobs, 250,000 lose|smicln|100,000 gain jobs, 150,000 lose"/>
  <p:tag name="VALUES" val="No Value|smicln|No Value|smicln|No Value|smicln|No Value"/>
</p:tagLst>
</file>

<file path=ppt/tags/tag76.xml><?xml version="1.0" encoding="utf-8"?>
<p:tagLst xmlns:a="http://schemas.openxmlformats.org/drawingml/2006/main" xmlns:r="http://schemas.openxmlformats.org/officeDocument/2006/relationships" xmlns:p="http://schemas.openxmlformats.org/presentationml/2006/main">
  <p:tag name="ANSWERBULLETS" val="3"/>
  <p:tag name="TEXTLENGTH" val="127"/>
  <p:tag name="FONTSIZE" val="32"/>
  <p:tag name="BULLETTYPE" val="ppBulletArabicPeriod"/>
  <p:tag name="ANSWERTEXT" val="100,000 gain jobs, 200,000 lose&#10;200,000 gain jobs, 200,000 lose&#10;100,000 gain jobs, 250,000 lose&#10;100,000 gain jobs, 150,000 lose"/>
  <p:tag name="OLDNUMANSWERS" val="4"/>
</p:tagLst>
</file>

<file path=ppt/tags/tag77.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4"/>
  <p:tag name="RESPONSECOUNT" val="14"/>
  <p:tag name="SLICED" val="False"/>
  <p:tag name="RESPONSES" val="1;1;1;1;1;1;1;1;1;1;1;4;-;1;1;"/>
  <p:tag name="CHARTSTRINGSTD" val="13 0 0 1"/>
  <p:tag name="CHARTSTRINGREV" val="1 0 0 13"/>
  <p:tag name="CHARTSTRINGSTDPER" val="0.928571428571429 0 0 0.0714285714285714"/>
  <p:tag name="CHARTSTRINGREVPER" val="0.0714285714285714 0 0 0.928571428571429"/>
  <p:tag name="RESPONSESGATHERED" val="False"/>
  <p:tag name="ANONYMOUSTEMP" val="False"/>
  <p:tag name="SLIDEORDER" val="2"/>
  <p:tag name="SLIDEGUID" val="D82688321A0B46B9870501DE8C7079BA"/>
  <p:tag name="CORRECTPOINTVALUE" val="1"/>
  <p:tag name="VALUES" val="Correct|smicln|Incorrect|smicln|Incorrect|smicln|Incorrect"/>
  <p:tag name="ANSWERSALIAS" val="100,000 gain jobs, 200,000 lose|smicln|200,000 gain jobs, 200,000 lose|smicln|100,000 gain jobs, 250,000 lose|smicln|100,000 gain jobs, 150,000 lose"/>
  <p:tag name="QUESTIONALIAS" val="8. If initially the gov’t cannot stop illegal immigration, but then finds a way to block it, then  ____ domestic workers gain jobs and ____ immigrants lose jobs. (YP58 #5)"/>
</p:tagLst>
</file>

<file path=ppt/tags/tag7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9.xml><?xml version="1.0" encoding="utf-8"?>
<p:tagLst xmlns:a="http://schemas.openxmlformats.org/drawingml/2006/main" xmlns:r="http://schemas.openxmlformats.org/officeDocument/2006/relationships" xmlns:p="http://schemas.openxmlformats.org/presentationml/2006/main">
  <p:tag name="ANSWERBULLETS" val="3"/>
  <p:tag name="TEXTLENGTH" val="127"/>
  <p:tag name="FONTSIZE" val="32"/>
  <p:tag name="BULLETTYPE" val="ppBulletArabicPeriod"/>
  <p:tag name="ANSWERTEXT" val="100,000 gain jobs, 200,000 lose&#10;200,000 gain jobs, 200,000 lose&#10;100,000 gain jobs, 250,000 lose&#10;100,000 gain jobs, 150,000 lose"/>
  <p:tag name="OLDNUMANSWERS" val="4"/>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SLIDEGUID" val="6A7006873F4348BDAC2B6FD9D0C4C801"/>
  <p:tag name="SLIDEID" val="6A7006873F4348BDAC2B6FD9D0C4C801"/>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9. Illegal immigration tends to:"/>
  <p:tag name="TOTALRESPONSES" val="15"/>
  <p:tag name="RESPONSECOUNT" val="15"/>
  <p:tag name="SLICED" val="False"/>
  <p:tag name="RESPONSES" val="1;1;1;1;1;1;1;1;1;1;1;1;1;1;1;"/>
  <p:tag name="CHARTSTRINGSTD" val="15 0 0 0"/>
  <p:tag name="CHARTSTRINGREV" val="0 0 0 15"/>
  <p:tag name="CHARTSTRINGSTDPER" val="1 0 0 0"/>
  <p:tag name="CHARTSTRINGREVPER" val="0 0 0 1"/>
  <p:tag name="RESPONSESGATHERED" val="False"/>
  <p:tag name="ANONYMOUSTEMP" val="False"/>
  <p:tag name="CORRECTPOINTVALUE" val="0"/>
  <p:tag name="ANSWERSALIAS" val="Increase wages and jobs where illegal workers are complements to domestic-born workers|smicln|Increase wages and jobs where illegal workers are substitutes to domestic-born workers|smicln|Increase wages and jobs in most industries|smicln|Reduce wages and jobs in most industries"/>
  <p:tag name="VALUES" val="No Value|smicln|No Value|smicln|No Value|smicln|No Value"/>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257"/>
  <p:tag name="FONTSIZE" val="32"/>
  <p:tag name="BULLETTYPE" val="ppBulletArabicPeriod"/>
  <p:tag name="ANSWERTEXT" val="Increase wages and jobs where illegal workers are complements to domestic-born workers&#10;Increase wages and jobs where illegal workers are substitutes to domestic-born workers&#10;Increase wages and jobs in most industries&#10;Reduce wages and jobs in most industries"/>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QUESTIONALIAS" val="9. Illegal immigration tends to:"/>
  <p:tag name="TOTALRESPONSES" val="15"/>
  <p:tag name="RESPONSECOUNT" val="15"/>
  <p:tag name="SLICED" val="False"/>
  <p:tag name="RESPONSES" val="1;1;1;1;1;1;1;1;1;1;1;1;1;1;1;"/>
  <p:tag name="CHARTSTRINGSTD" val="15 0 0 0"/>
  <p:tag name="CHARTSTRINGREV" val="0 0 0 15"/>
  <p:tag name="CHARTSTRINGSTDPER" val="1 0 0 0"/>
  <p:tag name="CHARTSTRINGREVPER" val="0 0 0 1"/>
  <p:tag name="RESPONSESGATHERED" val="False"/>
  <p:tag name="ANONYMOUSTEMP" val="False"/>
  <p:tag name="SLIDEORDER" val="2"/>
  <p:tag name="SLIDEGUID" val="131E7BD191224B99B364504ED7CB8D34"/>
  <p:tag name="CORRECTPOINTVALUE" val="1"/>
  <p:tag name="ANSWERSALIAS" val="Increase wages and jobs where illegal workers are complements to domestic-born workers|smicln|Increase wages and jobs where illegal workers are substitutes to domestic-born workers|smicln|Increase wages and jobs in most industries|smicln|Reduce wages and jobs in most industries"/>
  <p:tag name="VALUES" val="Correct|smicln|Incorrect|smicln|Incorrect|smicln|Incorrect"/>
</p:tagLst>
</file>

<file path=ppt/tags/tag8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5.xml><?xml version="1.0" encoding="utf-8"?>
<p:tagLst xmlns:a="http://schemas.openxmlformats.org/drawingml/2006/main" xmlns:r="http://schemas.openxmlformats.org/officeDocument/2006/relationships" xmlns:p="http://schemas.openxmlformats.org/presentationml/2006/main">
  <p:tag name="ANSWERBULLETS" val="3"/>
  <p:tag name="TEXTLENGTH" val="257"/>
  <p:tag name="FONTSIZE" val="32"/>
  <p:tag name="BULLETTYPE" val="ppBulletArabicPeriod"/>
  <p:tag name="ANSWERTEXT" val="Increase wages and jobs where illegal workers are complements to domestic-born workers&#10;Increase wages and jobs where illegal workers are substitutes to domestic-born workers&#10;Increase wages and jobs in most industries&#10;Reduce wages and jobs in most industries"/>
  <p:tag name="OLDNUMANSWERS" val="4"/>
</p:tagLst>
</file>

<file path=ppt/tags/tag86.xml><?xml version="1.0" encoding="utf-8"?>
<p:tagLst xmlns:a="http://schemas.openxmlformats.org/drawingml/2006/main" xmlns:r="http://schemas.openxmlformats.org/officeDocument/2006/relationships" xmlns:p="http://schemas.openxmlformats.org/presentationml/2006/main">
  <p:tag name="SLIDEGUID" val="BBB0B258BC084DF6840BFFC528DD784C"/>
  <p:tag name="SLIDEID" val="BBB0B258BC084DF6840BFFC528DD784C"/>
  <p:tag name="SLIDEORDER" val="1"/>
  <p:tag name="SLIDETYPE" val="Q"/>
  <p:tag name="DEMOGRAPHIC" val="False"/>
  <p:tag name="TEAMASSIGN" val="False"/>
  <p:tag name="SPEEDSCORING" val="False"/>
  <p:tag name="INCORRECTPOINTVALUE" val="0"/>
  <p:tag name="ZEROBASED" val="False"/>
  <p:tag name="DELIMITERS" val="3.1"/>
  <p:tag name="VALUEFORMAT" val="0%"/>
  <p:tag name="ANSWERSALIAS" val="Fiscal burdens of state and local governments|smicln|Average wages of domestically-born workers|smicln|Crime rates|smicln|Prices of goods and services produced by illegal immigrant labor"/>
  <p:tag name="TOTALRESPONSES" val="15"/>
  <p:tag name="RESPONSECOUNT" val="15"/>
  <p:tag name="SLICED" val="False"/>
  <p:tag name="RESPONSES" val="4;4;4;4;4;4;4;4;4;2;4;4;4;4;4;"/>
  <p:tag name="CHARTSTRINGSTD" val="0 1 0 14"/>
  <p:tag name="CHARTSTRINGREV" val="14 0 1 0"/>
  <p:tag name="CHARTSTRINGSTDPER" val="0 0.0666666666666667 0 0.933333333333333"/>
  <p:tag name="CHARTSTRINGREVPER" val="0.933333333333333 0 0.0666666666666667 0"/>
  <p:tag name="RESPONSESGATHERED" val="False"/>
  <p:tag name="ANONYMOUSTEMP" val="False"/>
  <p:tag name="CORRECTPOINTVALUE" val="0"/>
  <p:tag name="QUESTIONALIAS" val="10. Illegal immigration positively contributes to the U.S. standard of living by reducing:"/>
  <p:tag name="VALUES" val="No Value|smicln|No Value|smicln|No Value|smicln|No Value"/>
</p:tagLst>
</file>

<file path=ppt/tags/tag87.xml><?xml version="1.0" encoding="utf-8"?>
<p:tagLst xmlns:a="http://schemas.openxmlformats.org/drawingml/2006/main" xmlns:r="http://schemas.openxmlformats.org/officeDocument/2006/relationships" xmlns:p="http://schemas.openxmlformats.org/presentationml/2006/main">
  <p:tag name="ANSWERBULLETS" val="3"/>
  <p:tag name="TEXTLENGTH" val="165"/>
  <p:tag name="FONTSIZE" val="32"/>
  <p:tag name="BULLETTYPE" val="ppBulletArabicPeriod"/>
  <p:tag name="ANSWERTEXT" val="Fiscal burdens of state and local governments&#10;Average wages of domestically-born workers&#10;Crime rates&#10;Prices of goods and services produced by illegal immigrant labor"/>
  <p:tag name="OLDNUMANSWERS" val="4"/>
</p:tagLst>
</file>

<file path=ppt/tags/tag8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4;4;4;4;4;4;4;4;2;4;4;4;4;4;"/>
  <p:tag name="CHARTSTRINGSTD" val="0 1 0 14"/>
  <p:tag name="CHARTSTRINGREV" val="14 0 1 0"/>
  <p:tag name="CHARTSTRINGSTDPER" val="0 0.0666666666666667 0 0.933333333333333"/>
  <p:tag name="CHARTSTRINGREVPER" val="0.933333333333333 0 0.0666666666666667 0"/>
  <p:tag name="RESPONSESGATHERED" val="False"/>
  <p:tag name="ANONYMOUSTEMP" val="False"/>
  <p:tag name="SLIDEORDER" val="2"/>
  <p:tag name="SLIDEGUID" val="C71F0D4BFE924F58BB77789F31D684EA"/>
  <p:tag name="QUESTIONALIAS" val="10. Illegal immigration positively contributes to the U.S. standard of living by reducing:"/>
  <p:tag name="ANSWERSALIAS" val="Fiscal burdens of state and local governments|smicln|Average wages of domestically-born workers|smicln|Crime rates|smicln|Prices of goods and services produced by illegal immigrant labor"/>
  <p:tag name="CORRECTPOINTVALUE" val="1"/>
  <p:tag name="VALUES" val="Incorrect|smicln|Incorrect|smicln|Incorrect|smicln|Correct"/>
</p:tagLst>
</file>

<file path=ppt/tags/tag8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TEXTLENGTH" val="165"/>
  <p:tag name="FONTSIZE" val="32"/>
  <p:tag name="BULLETTYPE" val="ppBulletArabicPeriod"/>
  <p:tag name="ANSWERTEXT" val="Fiscal burdens of state and local governments&#10;Average wages of domestically-born workers&#10;Crime rates&#10;Prices of goods and services produced by illegal immigrant labor"/>
  <p:tag name="OLDNUMANSWERS" val="4"/>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2173</Words>
  <Application>Microsoft Office PowerPoint</Application>
  <PresentationFormat>On-screen Show (4:3)</PresentationFormat>
  <Paragraphs>295</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22a – Immigration</vt:lpstr>
      <vt:lpstr>22a - Immigration</vt:lpstr>
      <vt:lpstr>22a - Immigration</vt:lpstr>
      <vt:lpstr>22a - Immigration</vt:lpstr>
      <vt:lpstr>22a - Immigration</vt:lpstr>
      <vt:lpstr>22a - Immigration</vt:lpstr>
      <vt:lpstr>22a - Immigration</vt:lpstr>
      <vt:lpstr>22a - Immigration</vt:lpstr>
      <vt:lpstr>22a - Immigration</vt:lpstr>
      <vt:lpstr>22a - Immigration</vt:lpstr>
      <vt:lpstr>22a - Immigration</vt:lpstr>
      <vt:lpstr>22a - Immigration</vt:lpstr>
      <vt:lpstr>22a - Immigration</vt:lpstr>
      <vt:lpstr>22a - Immigration</vt:lpstr>
      <vt:lpstr>22a - 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22a - Immigration</vt:lpstr>
      <vt:lpstr> Simple Immigration Model YP 81-82</vt:lpstr>
      <vt:lpstr>22a – Simple Immigration Model</vt:lpstr>
      <vt:lpstr>Simple Immigration           Model        YP 82 #5 Alphania's domestic labor force is F and that of Betania is g. Wage L = wage m 1. As a result of migration:</vt:lpstr>
      <vt:lpstr>Simple Immigration           Model         YP 82 #5 Alphania's domestic labor force is F and that of Betania is g.  1. As a result of migration:</vt:lpstr>
      <vt:lpstr>PowerPoint Presentation</vt:lpstr>
      <vt:lpstr>2. Remittances from migrants could: [Alphania's native labor force is F and that of Batania is g.] YP 82 #6</vt:lpstr>
      <vt:lpstr>2. Remittances from migrants could: [Alphania's native labor force is F and that of Batania is g.] YP 82 #6</vt:lpstr>
      <vt:lpstr>3. If there initially was unemployment in Alphania instead of the assumed full employment, then:  YP 82 #7</vt:lpstr>
      <vt:lpstr>3. If there initially was unemployment in Alphania instead of the assumed full employment, then:  YP 82 #7</vt:lpstr>
      <vt:lpstr>4. Assume that the pre-migration labor force in Country A is 100 and that it is 150 in country B.  The migration of labor will:</vt:lpstr>
      <vt:lpstr>4. Assume that the pre-migration labor force in Country A is 100 and that it is 150 in country B.  The migration of labor will:</vt:lpstr>
      <vt:lpstr>5. Assume that the pre-migration labor force in Country A is 100 and  150 in country B and 20 million migrate from A to B. After immigration output in A will:</vt:lpstr>
      <vt:lpstr>5. Assume that the pre-migration labor force in Country A is 100 and  150 in country B and 20 million migrate from A to B. After immigration output in A will:</vt:lpstr>
      <vt:lpstr>PowerPoint Presentation</vt:lpstr>
      <vt:lpstr>6. Assume that the pre-migration labor force in Country A is 100 and that it is 150 in country B.  After immigration output in B will:</vt:lpstr>
      <vt:lpstr>6. Assume that the pre-migration labor force in Country A is 100 and that it is 150 in country B.  After immigration output in B will:</vt:lpstr>
      <vt:lpstr>PowerPoint Presentation</vt:lpstr>
      <vt:lpstr>PowerPoint Presentation</vt:lpstr>
      <vt:lpstr>PowerPoint Presentation</vt:lpstr>
      <vt:lpstr>22a - Immigration</vt:lpstr>
      <vt:lpstr>Illegal Immigration Model  YP 84</vt:lpstr>
      <vt:lpstr>Illegal Immigration            Model  7. How many domestically-born workers will be hired at equilibrium? (YP 84 #2)</vt:lpstr>
      <vt:lpstr>Illegal Immigration            Model  7. How many domestically-born workers will be hired at equilibrium? (YP 84 #2)</vt:lpstr>
      <vt:lpstr>PowerPoint Presentation</vt:lpstr>
      <vt:lpstr>8. If initially the gov’t cannot stop illegal immigration, but then finds a way to block it, then  ____ domestic workers gain jobs and ____ immigrants lose jobs. (YP 85 #5)</vt:lpstr>
      <vt:lpstr>8. If initially the gov’t cannot stop illegal immigration, but then finds a way to block it, then  ____ domestic workers gain jobs and ____ immigrants lose jobs. (YP 85 #5)</vt:lpstr>
      <vt:lpstr>PowerPoint Presentation</vt:lpstr>
      <vt:lpstr>9. Illegal immigration tends to:</vt:lpstr>
      <vt:lpstr>9. Illegal immigration tends to:</vt:lpstr>
      <vt:lpstr>10. Illegal immigration positively contributes to the U.S. standard of living by reducing:</vt:lpstr>
      <vt:lpstr>10. Illegal immigration positively contributes to the U.S. standard of living by reducing:</vt:lpstr>
      <vt:lpstr>PowerPoint Presentation</vt:lpstr>
      <vt:lpstr>PowerPoint Presentation</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144</cp:revision>
  <dcterms:created xsi:type="dcterms:W3CDTF">2013-02-04T18:55:14Z</dcterms:created>
  <dcterms:modified xsi:type="dcterms:W3CDTF">2020-05-04T13:23:59Z</dcterms:modified>
</cp:coreProperties>
</file>