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1" r:id="rId3"/>
    <p:sldId id="332" r:id="rId4"/>
    <p:sldId id="343" r:id="rId5"/>
    <p:sldId id="333" r:id="rId6"/>
    <p:sldId id="334" r:id="rId7"/>
    <p:sldId id="335" r:id="rId8"/>
    <p:sldId id="336" r:id="rId9"/>
    <p:sldId id="304" r:id="rId10"/>
    <p:sldId id="311" r:id="rId11"/>
    <p:sldId id="312" r:id="rId12"/>
    <p:sldId id="259" r:id="rId13"/>
    <p:sldId id="289" r:id="rId14"/>
    <p:sldId id="337" r:id="rId15"/>
    <p:sldId id="344" r:id="rId16"/>
    <p:sldId id="338" r:id="rId17"/>
    <p:sldId id="260" r:id="rId18"/>
    <p:sldId id="290" r:id="rId19"/>
    <p:sldId id="261" r:id="rId20"/>
    <p:sldId id="291" r:id="rId21"/>
    <p:sldId id="328" r:id="rId22"/>
    <p:sldId id="270" r:id="rId23"/>
    <p:sldId id="313" r:id="rId24"/>
    <p:sldId id="314" r:id="rId25"/>
    <p:sldId id="315" r:id="rId26"/>
    <p:sldId id="262" r:id="rId27"/>
    <p:sldId id="292" r:id="rId28"/>
    <p:sldId id="279" r:id="rId29"/>
    <p:sldId id="316" r:id="rId30"/>
    <p:sldId id="293" r:id="rId31"/>
    <p:sldId id="263" r:id="rId32"/>
    <p:sldId id="317" r:id="rId33"/>
    <p:sldId id="339" r:id="rId34"/>
    <p:sldId id="309" r:id="rId35"/>
    <p:sldId id="318" r:id="rId36"/>
    <p:sldId id="340" r:id="rId37"/>
    <p:sldId id="320" r:id="rId38"/>
    <p:sldId id="329" r:id="rId39"/>
    <p:sldId id="345" r:id="rId40"/>
    <p:sldId id="341" r:id="rId41"/>
    <p:sldId id="322" r:id="rId42"/>
    <p:sldId id="342" r:id="rId43"/>
    <p:sldId id="283" r:id="rId44"/>
    <p:sldId id="294" r:id="rId45"/>
    <p:sldId id="346" r:id="rId46"/>
    <p:sldId id="277" r:id="rId47"/>
    <p:sldId id="295" r:id="rId48"/>
    <p:sldId id="330" r:id="rId49"/>
    <p:sldId id="264" r:id="rId50"/>
    <p:sldId id="296" r:id="rId51"/>
    <p:sldId id="323" r:id="rId52"/>
    <p:sldId id="324" r:id="rId53"/>
    <p:sldId id="272" r:id="rId54"/>
    <p:sldId id="266" r:id="rId55"/>
    <p:sldId id="297" r:id="rId56"/>
    <p:sldId id="273" r:id="rId57"/>
    <p:sldId id="275" r:id="rId58"/>
    <p:sldId id="298" r:id="rId59"/>
    <p:sldId id="306" r:id="rId60"/>
    <p:sldId id="347" r:id="rId61"/>
    <p:sldId id="331" r:id="rId62"/>
    <p:sldId id="308" r:id="rId63"/>
    <p:sldId id="325" r:id="rId64"/>
    <p:sldId id="299" r:id="rId65"/>
    <p:sldId id="300" r:id="rId66"/>
    <p:sldId id="326" r:id="rId67"/>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79"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wmf"/><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hyperlink" Target="https://www.statista.com/statistics/203247/shares-of-household-income-of-quintiles-in-the-us/"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0.png"/><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1.jpeg"/><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2.xml"/><Relationship Id="rId7" Type="http://schemas.openxmlformats.org/officeDocument/2006/relationships/image" Target="../media/image16.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hyperlink" Target="https://www.nationmaster.com/country-info/stats/Economy/GINI-index"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2.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9.png"/><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hyperlink" Target="https://www.statista.com/statistics/203247/shares-of-household-income-of-quintiles-in-the-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QPKKQnijnsM" TargetMode="Externa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5.jpeg"/><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5.jpeg"/><Relationship Id="rId4"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8.xml"/><Relationship Id="rId1" Type="http://schemas.openxmlformats.org/officeDocument/2006/relationships/tags" Target="../tags/tag7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27.jpeg"/></Relationships>
</file>

<file path=ppt/slides/_rels/slide5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27.jpeg"/><Relationship Id="rId4"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90.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27.jpeg"/><Relationship Id="rId4"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9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6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12.xml"/><Relationship Id="rId1" Type="http://schemas.openxmlformats.org/officeDocument/2006/relationships/tags" Target="../tags/tag99.xml"/></Relationships>
</file>

<file path=ppt/slides/_rels/slide63.xml.rels><?xml version="1.0" encoding="UTF-8" standalone="yes"?>
<Relationships xmlns="http://schemas.openxmlformats.org/package/2006/relationships"><Relationship Id="rId3" Type="http://schemas.openxmlformats.org/officeDocument/2006/relationships/hyperlink" Target="http://www.npr.org/templates/transcript/transcript.php?storyId=495186758" TargetMode="External"/><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2.xml"/><Relationship Id="rId1" Type="http://schemas.openxmlformats.org/officeDocument/2006/relationships/tags" Target="../tags/tag101.xml"/></Relationships>
</file>

<file path=ppt/slides/_rels/slide65.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3" Type="http://schemas.openxmlformats.org/officeDocument/2006/relationships/hyperlink" Target="https://www.vox.com/future-perfect/2019/1/22/18192774/oxfam-inequality-report-2019-davos-wealth" TargetMode="Externa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7772400" cy="1143000"/>
          </a:xfrm>
        </p:spPr>
        <p:txBody>
          <a:bodyPr>
            <a:normAutofit/>
          </a:bodyPr>
          <a:lstStyle/>
          <a:p>
            <a:r>
              <a:rPr lang="en-US" b="1" dirty="0" smtClean="0"/>
              <a:t>20a – Income Inequality</a:t>
            </a:r>
            <a:endParaRPr lang="en-US" b="1" dirty="0"/>
          </a:p>
        </p:txBody>
      </p:sp>
      <p:sp>
        <p:nvSpPr>
          <p:cNvPr id="3" name="Subtitle 2"/>
          <p:cNvSpPr>
            <a:spLocks noGrp="1"/>
          </p:cNvSpPr>
          <p:nvPr>
            <p:ph type="subTitle" idx="1"/>
          </p:nvPr>
        </p:nvSpPr>
        <p:spPr>
          <a:xfrm>
            <a:off x="685800" y="3048000"/>
            <a:ext cx="7772400" cy="3276600"/>
          </a:xfrm>
        </p:spPr>
        <p:txBody>
          <a:bodyPr/>
          <a:lstStyle/>
          <a:p>
            <a:pPr algn="l"/>
            <a:r>
              <a:rPr lang="en-US" b="1" dirty="0" smtClean="0">
                <a:solidFill>
                  <a:schemeClr val="tx1"/>
                </a:solidFill>
              </a:rPr>
              <a:t>This web quiz may appear as two pages on tablets and laptops.</a:t>
            </a:r>
          </a:p>
          <a:p>
            <a:pPr algn="l"/>
            <a:endParaRPr lang="en-US" sz="10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8768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84427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066800"/>
            <a:ext cx="8991600" cy="5638800"/>
          </a:xfrm>
        </p:spPr>
        <p:txBody>
          <a:bodyPr>
            <a:normAutofit/>
          </a:bodyPr>
          <a:lstStyle/>
          <a:p>
            <a:pPr algn="l"/>
            <a:r>
              <a:rPr lang="en-US" sz="4000" b="1" dirty="0" smtClean="0">
                <a:solidFill>
                  <a:schemeClr val="tx1"/>
                </a:solidFill>
              </a:rPr>
              <a:t>Key Terms:</a:t>
            </a:r>
          </a:p>
          <a:p>
            <a:pPr algn="l"/>
            <a:r>
              <a:rPr lang="en-US" sz="3600" dirty="0">
                <a:solidFill>
                  <a:schemeClr val="tx1"/>
                </a:solidFill>
              </a:rPr>
              <a:t>income inequality, quintile, Lorenz curve, </a:t>
            </a:r>
            <a:r>
              <a:rPr lang="en-US" sz="3600" dirty="0" smtClean="0">
                <a:solidFill>
                  <a:schemeClr val="tx1"/>
                </a:solidFill>
              </a:rPr>
              <a:t/>
            </a:r>
            <a:br>
              <a:rPr lang="en-US" sz="3600" dirty="0" smtClean="0">
                <a:solidFill>
                  <a:schemeClr val="tx1"/>
                </a:solidFill>
              </a:rPr>
            </a:br>
            <a:r>
              <a:rPr lang="en-US" sz="3600" dirty="0" err="1" smtClean="0">
                <a:solidFill>
                  <a:schemeClr val="tx1"/>
                </a:solidFill>
              </a:rPr>
              <a:t>Gini</a:t>
            </a:r>
            <a:r>
              <a:rPr lang="en-US" sz="3600" dirty="0" smtClean="0">
                <a:solidFill>
                  <a:schemeClr val="tx1"/>
                </a:solidFill>
              </a:rPr>
              <a:t> </a:t>
            </a:r>
            <a:r>
              <a:rPr lang="en-US" sz="3600" dirty="0">
                <a:solidFill>
                  <a:schemeClr val="tx1"/>
                </a:solidFill>
              </a:rPr>
              <a:t>ratio (</a:t>
            </a:r>
            <a:r>
              <a:rPr lang="en-US" sz="3600" dirty="0" err="1">
                <a:solidFill>
                  <a:schemeClr val="tx1"/>
                </a:solidFill>
              </a:rPr>
              <a:t>Gini</a:t>
            </a:r>
            <a:r>
              <a:rPr lang="en-US" sz="3600" dirty="0">
                <a:solidFill>
                  <a:schemeClr val="tx1"/>
                </a:solidFill>
              </a:rPr>
              <a:t> coefficient), income mobility, transfer payment, progressive income tax, noncash transfers, equality-efficiency trade-off, discrimination, occupational segregation, "President Trump example", guaranteed basic income (also called "universal basic income" and "unconditional basic income")</a:t>
            </a:r>
          </a:p>
        </p:txBody>
      </p:sp>
      <p:sp>
        <p:nvSpPr>
          <p:cNvPr id="6" name="Title 1"/>
          <p:cNvSpPr>
            <a:spLocks noGrp="1"/>
          </p:cNvSpPr>
          <p:nvPr>
            <p:ph type="ctrTitle"/>
          </p:nvPr>
        </p:nvSpPr>
        <p:spPr>
          <a:xfrm>
            <a:off x="762000" y="152400"/>
            <a:ext cx="8077200" cy="685799"/>
          </a:xfrm>
          <a:ln w="38100">
            <a:noFill/>
          </a:ln>
        </p:spPr>
        <p:txBody>
          <a:bodyPr>
            <a:normAutofit fontScale="90000"/>
          </a:body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439043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143000"/>
            <a:ext cx="7772400" cy="4191000"/>
          </a:xfrm>
        </p:spPr>
        <p:txBody>
          <a:bodyPr/>
          <a:lstStyle/>
          <a:p>
            <a:pPr algn="l">
              <a:buFont typeface="Arial" pitchFamily="34" charset="0"/>
              <a:buChar char="•"/>
            </a:pPr>
            <a:r>
              <a:rPr lang="en-US" b="1" dirty="0" smtClean="0">
                <a:solidFill>
                  <a:srgbClr val="0070C0"/>
                </a:solidFill>
              </a:rPr>
              <a:t>Describing Income Distribution</a:t>
            </a:r>
          </a:p>
          <a:p>
            <a:pPr algn="l">
              <a:buFont typeface="Arial" pitchFamily="34" charset="0"/>
              <a:buChar char="•"/>
            </a:pPr>
            <a:r>
              <a:rPr lang="en-US" dirty="0" smtClean="0">
                <a:solidFill>
                  <a:schemeClr val="tx1"/>
                </a:solidFill>
              </a:rPr>
              <a:t>Government Redistribution</a:t>
            </a:r>
          </a:p>
          <a:p>
            <a:pPr algn="l">
              <a:buFont typeface="Arial" pitchFamily="34" charset="0"/>
              <a:buChar char="•"/>
            </a:pPr>
            <a:r>
              <a:rPr lang="en-US" dirty="0" smtClean="0">
                <a:solidFill>
                  <a:schemeClr val="tx1"/>
                </a:solidFill>
              </a:rPr>
              <a:t>Causes of Inequality / Growing Inequality</a:t>
            </a:r>
          </a:p>
          <a:p>
            <a:pPr algn="l">
              <a:buFont typeface="Arial" pitchFamily="34" charset="0"/>
              <a:buChar char="•"/>
            </a:pPr>
            <a:r>
              <a:rPr lang="en-US" dirty="0" smtClean="0">
                <a:solidFill>
                  <a:schemeClr val="tx1"/>
                </a:solidFill>
              </a:rPr>
              <a:t>The Equality Model (Pres. Trump example)</a:t>
            </a:r>
          </a:p>
          <a:p>
            <a:pPr algn="l">
              <a:buFont typeface="Arial" pitchFamily="34" charset="0"/>
              <a:buChar char="•"/>
            </a:pPr>
            <a:r>
              <a:rPr lang="en-US" dirty="0" smtClean="0">
                <a:solidFill>
                  <a:schemeClr val="tx1"/>
                </a:solidFill>
              </a:rPr>
              <a:t>The Occupational Crowding Model</a:t>
            </a:r>
          </a:p>
          <a:p>
            <a:pPr algn="l">
              <a:buFont typeface="Arial" pitchFamily="34" charset="0"/>
              <a:buChar char="•"/>
            </a:pPr>
            <a:r>
              <a:rPr lang="en-US" dirty="0" smtClean="0">
                <a:solidFill>
                  <a:schemeClr val="tx1"/>
                </a:solidFill>
              </a:rPr>
              <a:t>Guaranteed Basic Income</a:t>
            </a:r>
            <a:endParaRPr lang="en-US" dirty="0">
              <a:solidFill>
                <a:schemeClr val="tx1"/>
              </a:solidFill>
            </a:endParaRPr>
          </a:p>
        </p:txBody>
      </p:sp>
      <p:sp>
        <p:nvSpPr>
          <p:cNvPr id="5" name="Title 1"/>
          <p:cNvSpPr>
            <a:spLocks noGrp="1"/>
          </p:cNvSpPr>
          <p:nvPr>
            <p:ph type="ctrTitle"/>
          </p:nvPr>
        </p:nvSpPr>
        <p:spPr>
          <a:xfrm>
            <a:off x="533400" y="228600"/>
            <a:ext cx="8077200" cy="685799"/>
          </a:xfrm>
          <a:ln w="38100">
            <a:noFill/>
          </a:ln>
        </p:spPr>
        <p:txBody>
          <a:bodyPr>
            <a:normAutofit fontScale="90000"/>
          </a:body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809218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590800"/>
            <a:ext cx="7924800" cy="1524000"/>
          </a:xfrm>
        </p:spPr>
        <p:txBody>
          <a:bodyPr>
            <a:normAutofit/>
          </a:bodyPr>
          <a:lstStyle/>
          <a:p>
            <a:pPr algn="l"/>
            <a:r>
              <a:rPr lang="en-US" b="1" dirty="0" smtClean="0"/>
              <a:t>1. Which best describes the U.S.?</a:t>
            </a:r>
            <a:endParaRPr lang="en-US" b="1" dirty="0"/>
          </a:p>
        </p:txBody>
      </p:sp>
      <p:pic>
        <p:nvPicPr>
          <p:cNvPr id="1027" name="Picture 3"/>
          <p:cNvPicPr>
            <a:picLocks noChangeAspect="1" noChangeArrowheads="1"/>
          </p:cNvPicPr>
          <p:nvPr/>
        </p:nvPicPr>
        <p:blipFill>
          <a:blip r:embed="rId4" cstate="print"/>
          <a:srcRect/>
          <a:stretch>
            <a:fillRect/>
          </a:stretch>
        </p:blipFill>
        <p:spPr bwMode="auto">
          <a:xfrm>
            <a:off x="685800" y="304800"/>
            <a:ext cx="6785811" cy="27432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1371600" y="3733800"/>
            <a:ext cx="1981200" cy="2392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590800"/>
            <a:ext cx="7924800" cy="1524000"/>
          </a:xfrm>
        </p:spPr>
        <p:txBody>
          <a:bodyPr>
            <a:normAutofit/>
          </a:bodyPr>
          <a:lstStyle/>
          <a:p>
            <a:pPr algn="l"/>
            <a:r>
              <a:rPr lang="en-US" b="1" dirty="0" smtClean="0">
                <a:solidFill>
                  <a:srgbClr val="0070C0"/>
                </a:solidFill>
              </a:rPr>
              <a:t>1. Which best describes the U.S.?</a:t>
            </a:r>
            <a:endParaRPr lang="en-US" b="1" dirty="0">
              <a:solidFill>
                <a:srgbClr val="0070C0"/>
              </a:solidFill>
            </a:endParaRPr>
          </a:p>
        </p:txBody>
      </p:sp>
      <p:pic>
        <p:nvPicPr>
          <p:cNvPr id="1027" name="Picture 3"/>
          <p:cNvPicPr>
            <a:picLocks noChangeAspect="1" noChangeArrowheads="1"/>
          </p:cNvPicPr>
          <p:nvPr/>
        </p:nvPicPr>
        <p:blipFill>
          <a:blip r:embed="rId5" cstate="print"/>
          <a:srcRect/>
          <a:stretch>
            <a:fillRect/>
          </a:stretch>
        </p:blipFill>
        <p:spPr bwMode="auto">
          <a:xfrm>
            <a:off x="685800" y="304800"/>
            <a:ext cx="6785811" cy="27432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1371600" y="3733800"/>
            <a:ext cx="1981200" cy="2392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1087119" y="4970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360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867400"/>
            <a:ext cx="8077200" cy="685799"/>
          </a:xfrm>
          <a:prstGeom prst="rect">
            <a:avLst/>
          </a:prstGeom>
          <a:ln w="38100">
            <a:solidFill>
              <a:srgbClr val="00B0F0"/>
            </a:solidFill>
          </a:ln>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20a – Income Inequality</a:t>
            </a:r>
            <a:endParaRPr lang="en-US" b="1" dirty="0"/>
          </a:p>
        </p:txBody>
      </p:sp>
      <p:sp>
        <p:nvSpPr>
          <p:cNvPr id="2" name="TextBox 1"/>
          <p:cNvSpPr txBox="1"/>
          <p:nvPr/>
        </p:nvSpPr>
        <p:spPr>
          <a:xfrm>
            <a:off x="1978152" y="4543354"/>
            <a:ext cx="6629400" cy="1200329"/>
          </a:xfrm>
          <a:prstGeom prst="rect">
            <a:avLst/>
          </a:prstGeom>
          <a:noFill/>
        </p:spPr>
        <p:txBody>
          <a:bodyPr wrap="square" rtlCol="0">
            <a:spAutoFit/>
          </a:bodyPr>
          <a:lstStyle/>
          <a:p>
            <a:r>
              <a:rPr lang="en-US" sz="3600" b="1" dirty="0" smtClean="0"/>
              <a:t>- Draw the Lorenz Curve</a:t>
            </a:r>
          </a:p>
          <a:p>
            <a:r>
              <a:rPr lang="en-US" sz="3600" b="1" dirty="0" smtClean="0"/>
              <a:t>- Review: YP 61, #4</a:t>
            </a:r>
            <a:endParaRPr lang="en-US" sz="3600" b="1"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4864"/>
            <a:ext cx="5029200" cy="459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20058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6400800"/>
            <a:ext cx="8077200" cy="381000"/>
          </a:xfrm>
          <a:prstGeom prst="rect">
            <a:avLst/>
          </a:prstGeom>
          <a:ln w="38100">
            <a:solidFill>
              <a:srgbClr val="00B0F0"/>
            </a:solidFill>
          </a:ln>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20a – Income Inequality</a:t>
            </a:r>
            <a:endParaRPr lang="en-US" b="1" dirty="0"/>
          </a:p>
        </p:txBody>
      </p:sp>
      <p:sp>
        <p:nvSpPr>
          <p:cNvPr id="2" name="TextBox 1"/>
          <p:cNvSpPr txBox="1"/>
          <p:nvPr/>
        </p:nvSpPr>
        <p:spPr>
          <a:xfrm>
            <a:off x="60960" y="2895600"/>
            <a:ext cx="3432048" cy="830997"/>
          </a:xfrm>
          <a:prstGeom prst="rect">
            <a:avLst/>
          </a:prstGeom>
          <a:noFill/>
        </p:spPr>
        <p:txBody>
          <a:bodyPr wrap="square" rtlCol="0">
            <a:spAutoFit/>
          </a:bodyPr>
          <a:lstStyle/>
          <a:p>
            <a:r>
              <a:rPr lang="en-US" sz="2400" b="1" dirty="0" smtClean="0"/>
              <a:t>- Draw the Lorenz Curve</a:t>
            </a:r>
          </a:p>
          <a:p>
            <a:r>
              <a:rPr lang="en-US" sz="2400" b="1" dirty="0" smtClean="0"/>
              <a:t>- Review: YP 61, #4</a:t>
            </a:r>
            <a:endParaRPr lang="en-US" sz="2400" b="1"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5344"/>
            <a:ext cx="2942638" cy="268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93008" y="124968"/>
            <a:ext cx="5498592" cy="584775"/>
          </a:xfrm>
          <a:prstGeom prst="rect">
            <a:avLst/>
          </a:prstGeom>
          <a:noFill/>
        </p:spPr>
        <p:txBody>
          <a:bodyPr wrap="square" rtlCol="0">
            <a:spAutoFit/>
          </a:bodyPr>
          <a:lstStyle/>
          <a:p>
            <a:r>
              <a:rPr lang="en-US" sz="3200" b="1" u="sng" dirty="0" smtClean="0"/>
              <a:t>How to Draw the Lorenz Curve</a:t>
            </a:r>
            <a:endParaRPr lang="en-US" sz="3200" b="1" u="sng"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914399"/>
            <a:ext cx="5486400" cy="5019647"/>
          </a:xfrm>
          <a:prstGeom prst="rect">
            <a:avLst/>
          </a:prstGeom>
        </p:spPr>
      </p:pic>
    </p:spTree>
    <p:custDataLst>
      <p:tags r:id="rId1"/>
    </p:custDataLst>
    <p:extLst>
      <p:ext uri="{BB962C8B-B14F-4D97-AF65-F5344CB8AC3E}">
        <p14:creationId xmlns:p14="http://schemas.microsoft.com/office/powerpoint/2010/main" val="2114710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 y="399287"/>
            <a:ext cx="9339944" cy="5943601"/>
          </a:xfrm>
          <a:prstGeom prst="rect">
            <a:avLst/>
          </a:prstGeom>
        </p:spPr>
      </p:pic>
      <p:sp>
        <p:nvSpPr>
          <p:cNvPr id="6" name="TextBox 5"/>
          <p:cNvSpPr txBox="1"/>
          <p:nvPr/>
        </p:nvSpPr>
        <p:spPr>
          <a:xfrm>
            <a:off x="6298" y="6324600"/>
            <a:ext cx="9174948" cy="369332"/>
          </a:xfrm>
          <a:prstGeom prst="rect">
            <a:avLst/>
          </a:prstGeom>
          <a:noFill/>
        </p:spPr>
        <p:txBody>
          <a:bodyPr wrap="none" rtlCol="0">
            <a:spAutoFit/>
          </a:bodyPr>
          <a:lstStyle/>
          <a:p>
            <a:r>
              <a:rPr lang="en-US" dirty="0">
                <a:hlinkClick r:id="rId4"/>
              </a:rPr>
              <a:t>https://www.statista.com/statistics/203247/shares-of-household-income-of-quintiles-in-the-us/</a:t>
            </a:r>
            <a:endParaRPr lang="en-US" dirty="0"/>
          </a:p>
        </p:txBody>
      </p:sp>
      <p:sp>
        <p:nvSpPr>
          <p:cNvPr id="2" name="TextBox 1"/>
          <p:cNvSpPr txBox="1"/>
          <p:nvPr/>
        </p:nvSpPr>
        <p:spPr>
          <a:xfrm>
            <a:off x="282376" y="95303"/>
            <a:ext cx="8610600" cy="461665"/>
          </a:xfrm>
          <a:prstGeom prst="rect">
            <a:avLst/>
          </a:prstGeom>
          <a:noFill/>
        </p:spPr>
        <p:txBody>
          <a:bodyPr wrap="square" rtlCol="0">
            <a:spAutoFit/>
          </a:bodyPr>
          <a:lstStyle/>
          <a:p>
            <a:r>
              <a:rPr lang="en-US" sz="2400" b="1" u="sng" dirty="0" smtClean="0"/>
              <a:t>Changes in Income Distribution in the United States Over Time</a:t>
            </a:r>
            <a:endParaRPr lang="en-US" sz="2400" b="1" u="sng" dirty="0"/>
          </a:p>
        </p:txBody>
      </p:sp>
    </p:spTree>
    <p:custDataLst>
      <p:tags r:id="rId1"/>
    </p:custDataLst>
    <p:extLst>
      <p:ext uri="{BB962C8B-B14F-4D97-AF65-F5344CB8AC3E}">
        <p14:creationId xmlns:p14="http://schemas.microsoft.com/office/powerpoint/2010/main" val="729252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4114800" cy="2895600"/>
          </a:xfrm>
        </p:spPr>
        <p:txBody>
          <a:bodyPr>
            <a:noAutofit/>
          </a:bodyPr>
          <a:lstStyle/>
          <a:p>
            <a:pPr algn="l"/>
            <a:r>
              <a:rPr lang="en-US" sz="3200" b="1" dirty="0" smtClean="0"/>
              <a:t>2. Lorenz curves (a) through (d) are for four different countries. Income is most unequally distributed in country:</a:t>
            </a:r>
            <a:endParaRPr lang="en-US" sz="3200" b="1" dirty="0"/>
          </a:p>
        </p:txBody>
      </p:sp>
      <p:sp>
        <p:nvSpPr>
          <p:cNvPr id="3" name="TPAnswers"/>
          <p:cNvSpPr>
            <a:spLocks noGrp="1"/>
          </p:cNvSpPr>
          <p:nvPr>
            <p:ph type="body" idx="1"/>
            <p:custDataLst>
              <p:tags r:id="rId2"/>
            </p:custDataLst>
          </p:nvPr>
        </p:nvSpPr>
        <p:spPr>
          <a:xfrm>
            <a:off x="457200" y="3581400"/>
            <a:ext cx="2743200" cy="25447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208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57200"/>
            <a:ext cx="41624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4114800" cy="2895600"/>
          </a:xfrm>
        </p:spPr>
        <p:txBody>
          <a:bodyPr>
            <a:noAutofit/>
          </a:bodyPr>
          <a:lstStyle/>
          <a:p>
            <a:pPr algn="l"/>
            <a:r>
              <a:rPr lang="en-US" sz="3200" b="1" dirty="0" smtClean="0">
                <a:solidFill>
                  <a:srgbClr val="0070C0"/>
                </a:solidFill>
              </a:rPr>
              <a:t>2. Lorenz curves (a) through (d) are for four different countries. Income is most unequally distributed in country:</a:t>
            </a:r>
            <a:endParaRPr lang="en-US" sz="3200" b="1" dirty="0">
              <a:solidFill>
                <a:srgbClr val="0070C0"/>
              </a:solidFill>
            </a:endParaRPr>
          </a:p>
        </p:txBody>
      </p:sp>
      <p:sp>
        <p:nvSpPr>
          <p:cNvPr id="3" name="TPAnswers"/>
          <p:cNvSpPr>
            <a:spLocks noGrp="1"/>
          </p:cNvSpPr>
          <p:nvPr>
            <p:ph type="body" idx="1"/>
            <p:custDataLst>
              <p:tags r:id="rId2"/>
            </p:custDataLst>
          </p:nvPr>
        </p:nvSpPr>
        <p:spPr>
          <a:xfrm>
            <a:off x="457200" y="3581400"/>
            <a:ext cx="2743200" cy="25447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213359" y="552704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57200"/>
            <a:ext cx="41624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964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5181600" cy="2590800"/>
          </a:xfrm>
        </p:spPr>
        <p:txBody>
          <a:bodyPr>
            <a:normAutofit/>
          </a:bodyPr>
          <a:lstStyle/>
          <a:p>
            <a:pPr algn="l"/>
            <a:r>
              <a:rPr lang="en-US" b="1" dirty="0" smtClean="0"/>
              <a:t>3</a:t>
            </a:r>
            <a:r>
              <a:rPr lang="en-US" sz="4000" b="1" dirty="0" smtClean="0"/>
              <a:t>. The </a:t>
            </a:r>
            <a:r>
              <a:rPr lang="en-US" sz="4000" b="1" u="sng" dirty="0" smtClean="0"/>
              <a:t>greater the area </a:t>
            </a:r>
            <a:r>
              <a:rPr lang="en-US" sz="4000" b="1" dirty="0" smtClean="0"/>
              <a:t>between the Lorenz curve and the diagonal shows a:</a:t>
            </a:r>
            <a:r>
              <a:rPr lang="en-US" sz="4000" dirty="0" smtClean="0"/>
              <a:t> </a:t>
            </a:r>
            <a:endParaRPr lang="en-US" sz="4000" b="1" dirty="0"/>
          </a:p>
        </p:txBody>
      </p:sp>
      <p:sp>
        <p:nvSpPr>
          <p:cNvPr id="8" name="TextBox 7"/>
          <p:cNvSpPr txBox="1"/>
          <p:nvPr/>
        </p:nvSpPr>
        <p:spPr>
          <a:xfrm>
            <a:off x="5791200" y="5181600"/>
            <a:ext cx="228600" cy="1015663"/>
          </a:xfrm>
          <a:prstGeom prst="rect">
            <a:avLst/>
          </a:prstGeom>
          <a:noFill/>
        </p:spPr>
        <p:txBody>
          <a:bodyPr wrap="square" rtlCol="0">
            <a:spAutoFit/>
          </a:bodyPr>
          <a:lstStyle/>
          <a:p>
            <a:r>
              <a:rPr lang="en-US" sz="6000" dirty="0" smtClean="0"/>
              <a:t>                                </a:t>
            </a:r>
            <a:endParaRPr lang="en-US" sz="6000" dirty="0"/>
          </a:p>
        </p:txBody>
      </p:sp>
      <p:sp>
        <p:nvSpPr>
          <p:cNvPr id="3" name="TPAnswers"/>
          <p:cNvSpPr>
            <a:spLocks noGrp="1"/>
          </p:cNvSpPr>
          <p:nvPr>
            <p:ph type="body" idx="1"/>
            <p:custDataLst>
              <p:tags r:id="rId2"/>
            </p:custDataLst>
          </p:nvPr>
        </p:nvSpPr>
        <p:spPr>
          <a:xfrm>
            <a:off x="457200" y="3124200"/>
            <a:ext cx="8305800" cy="3001963"/>
          </a:xfrm>
        </p:spPr>
        <p:txBody>
          <a:bodyPr>
            <a:normAutofit/>
          </a:bodyPr>
          <a:lstStyle/>
          <a:p>
            <a:pPr marL="514350" indent="-514350">
              <a:buFont typeface="Arial" pitchFamily="34" charset="0"/>
              <a:buAutoNum type="arabicPeriod"/>
            </a:pPr>
            <a:r>
              <a:rPr lang="en-US" dirty="0" smtClean="0"/>
              <a:t>Smaller </a:t>
            </a:r>
            <a:r>
              <a:rPr lang="en-US" dirty="0" err="1" smtClean="0"/>
              <a:t>Gini</a:t>
            </a:r>
            <a:r>
              <a:rPr lang="en-US" dirty="0" smtClean="0"/>
              <a:t> ratio and greater inequality.</a:t>
            </a:r>
          </a:p>
          <a:p>
            <a:pPr marL="514350" indent="-514350">
              <a:buFont typeface="Arial" pitchFamily="34" charset="0"/>
              <a:buAutoNum type="arabicPeriod"/>
            </a:pPr>
            <a:r>
              <a:rPr lang="en-US" dirty="0" smtClean="0"/>
              <a:t>Smaller </a:t>
            </a:r>
            <a:r>
              <a:rPr lang="en-US" dirty="0" err="1" smtClean="0"/>
              <a:t>Gini</a:t>
            </a:r>
            <a:r>
              <a:rPr lang="en-US" dirty="0" smtClean="0"/>
              <a:t> ratio and less inequality. </a:t>
            </a:r>
          </a:p>
          <a:p>
            <a:pPr marL="514350" indent="-514350">
              <a:buFont typeface="Arial" pitchFamily="34" charset="0"/>
              <a:buAutoNum type="arabicPeriod"/>
            </a:pPr>
            <a:r>
              <a:rPr lang="en-US" dirty="0" smtClean="0"/>
              <a:t>Larger </a:t>
            </a:r>
            <a:r>
              <a:rPr lang="en-US" dirty="0" err="1" smtClean="0"/>
              <a:t>Gini</a:t>
            </a:r>
            <a:r>
              <a:rPr lang="en-US" dirty="0" smtClean="0"/>
              <a:t> ratio and greater inequality. </a:t>
            </a:r>
          </a:p>
          <a:p>
            <a:pPr marL="514350" indent="-514350">
              <a:buFont typeface="Arial" pitchFamily="34" charset="0"/>
              <a:buAutoNum type="arabicPeriod"/>
            </a:pPr>
            <a:r>
              <a:rPr lang="en-US" dirty="0" smtClean="0"/>
              <a:t>Larger </a:t>
            </a:r>
            <a:r>
              <a:rPr lang="en-US" dirty="0" err="1" smtClean="0"/>
              <a:t>Gini</a:t>
            </a:r>
            <a:r>
              <a:rPr lang="en-US" dirty="0" smtClean="0"/>
              <a:t> ratio and less inequality. </a:t>
            </a:r>
            <a:endParaRPr lang="en-US" dirty="0"/>
          </a:p>
        </p:txBody>
      </p:sp>
      <p:pic>
        <p:nvPicPr>
          <p:cNvPr id="13" name="Picture 12" descr="20alorenzediagonal.jpg"/>
          <p:cNvPicPr>
            <a:picLocks noChangeAspect="1"/>
          </p:cNvPicPr>
          <p:nvPr/>
        </p:nvPicPr>
        <p:blipFill>
          <a:blip r:embed="rId4" cstate="print"/>
          <a:stretch>
            <a:fillRect/>
          </a:stretch>
        </p:blipFill>
        <p:spPr>
          <a:xfrm>
            <a:off x="5486400" y="228600"/>
            <a:ext cx="3462220" cy="2971800"/>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normAutofit fontScale="90000"/>
          </a:bodyPr>
          <a:lstStyle/>
          <a:p>
            <a:r>
              <a:rPr lang="en-US" b="1" dirty="0" smtClean="0"/>
              <a:t>20a – Income Inequality</a:t>
            </a:r>
            <a:endParaRPr lang="en-US" b="1" dirty="0"/>
          </a:p>
        </p:txBody>
      </p:sp>
      <p:sp>
        <p:nvSpPr>
          <p:cNvPr id="3" name="Subtitle 2"/>
          <p:cNvSpPr>
            <a:spLocks noGrp="1"/>
          </p:cNvSpPr>
          <p:nvPr>
            <p:ph type="subTitle" idx="1"/>
          </p:nvPr>
        </p:nvSpPr>
        <p:spPr>
          <a:xfrm>
            <a:off x="762000" y="1447800"/>
            <a:ext cx="7772400" cy="4191000"/>
          </a:xfrm>
        </p:spPr>
        <p:txBody>
          <a:bodyPr/>
          <a:lstStyle/>
          <a:p>
            <a:pPr algn="l">
              <a:buFont typeface="Arial" pitchFamily="34" charset="0"/>
              <a:buChar char="•"/>
            </a:pPr>
            <a:r>
              <a:rPr lang="en-US" dirty="0" smtClean="0">
                <a:solidFill>
                  <a:schemeClr val="tx1"/>
                </a:solidFill>
              </a:rPr>
              <a:t>Describing Income Distribution</a:t>
            </a:r>
          </a:p>
          <a:p>
            <a:pPr algn="l">
              <a:buFont typeface="Arial" pitchFamily="34" charset="0"/>
              <a:buChar char="•"/>
            </a:pPr>
            <a:r>
              <a:rPr lang="en-US" dirty="0" smtClean="0">
                <a:solidFill>
                  <a:schemeClr val="tx1"/>
                </a:solidFill>
              </a:rPr>
              <a:t>Government Redistribution</a:t>
            </a:r>
          </a:p>
          <a:p>
            <a:pPr algn="l">
              <a:buFont typeface="Arial" pitchFamily="34" charset="0"/>
              <a:buChar char="•"/>
            </a:pPr>
            <a:r>
              <a:rPr lang="en-US" dirty="0" smtClean="0">
                <a:solidFill>
                  <a:schemeClr val="tx1"/>
                </a:solidFill>
              </a:rPr>
              <a:t>Growing Inequality</a:t>
            </a:r>
          </a:p>
          <a:p>
            <a:pPr algn="l">
              <a:buFont typeface="Arial" pitchFamily="34" charset="0"/>
              <a:buChar char="•"/>
            </a:pPr>
            <a:r>
              <a:rPr lang="en-US" dirty="0" smtClean="0">
                <a:solidFill>
                  <a:schemeClr val="tx1"/>
                </a:solidFill>
              </a:rPr>
              <a:t>The Equality Model (Pres. Trump example)</a:t>
            </a:r>
          </a:p>
          <a:p>
            <a:pPr algn="l">
              <a:buFont typeface="Arial" pitchFamily="34" charset="0"/>
              <a:buChar char="•"/>
            </a:pPr>
            <a:r>
              <a:rPr lang="en-US" dirty="0" smtClean="0">
                <a:solidFill>
                  <a:schemeClr val="tx1"/>
                </a:solidFill>
              </a:rPr>
              <a:t>The Occupational Crowding Model</a:t>
            </a:r>
          </a:p>
          <a:p>
            <a:pPr algn="l">
              <a:buFont typeface="Arial" pitchFamily="34" charset="0"/>
              <a:buChar char="•"/>
            </a:pPr>
            <a:r>
              <a:rPr lang="en-US" dirty="0" smtClean="0">
                <a:solidFill>
                  <a:schemeClr val="tx1"/>
                </a:solidFill>
              </a:rPr>
              <a:t>Guaranteed Basic Income</a:t>
            </a:r>
            <a:endParaRPr lang="en-US" dirty="0">
              <a:solidFill>
                <a:schemeClr val="tx1"/>
              </a:solidFill>
            </a:endParaRPr>
          </a:p>
        </p:txBody>
      </p:sp>
    </p:spTree>
    <p:custDataLst>
      <p:tags r:id="rId1"/>
    </p:custDataLst>
    <p:extLst>
      <p:ext uri="{BB962C8B-B14F-4D97-AF65-F5344CB8AC3E}">
        <p14:creationId xmlns:p14="http://schemas.microsoft.com/office/powerpoint/2010/main" val="2739730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5181600" cy="2590800"/>
          </a:xfrm>
        </p:spPr>
        <p:txBody>
          <a:bodyPr>
            <a:normAutofit/>
          </a:bodyPr>
          <a:lstStyle/>
          <a:p>
            <a:pPr algn="l"/>
            <a:r>
              <a:rPr lang="en-US" b="1" dirty="0" smtClean="0">
                <a:solidFill>
                  <a:srgbClr val="0070C0"/>
                </a:solidFill>
              </a:rPr>
              <a:t>3</a:t>
            </a:r>
            <a:r>
              <a:rPr lang="en-US" sz="4000" b="1" dirty="0" smtClean="0">
                <a:solidFill>
                  <a:srgbClr val="0070C0"/>
                </a:solidFill>
              </a:rPr>
              <a:t>. The </a:t>
            </a:r>
            <a:r>
              <a:rPr lang="en-US" sz="4000" b="1" u="sng" dirty="0" smtClean="0">
                <a:solidFill>
                  <a:srgbClr val="0070C0"/>
                </a:solidFill>
              </a:rPr>
              <a:t>greater the area </a:t>
            </a:r>
            <a:r>
              <a:rPr lang="en-US" sz="4000" b="1" dirty="0" smtClean="0">
                <a:solidFill>
                  <a:srgbClr val="0070C0"/>
                </a:solidFill>
              </a:rPr>
              <a:t>between the Lorenz curve and the diagonal shows a:</a:t>
            </a:r>
            <a:r>
              <a:rPr lang="en-US" sz="4000" dirty="0" smtClean="0"/>
              <a:t> </a:t>
            </a:r>
            <a:endParaRPr lang="en-US" sz="4000" b="1" dirty="0"/>
          </a:p>
        </p:txBody>
      </p:sp>
      <p:sp>
        <p:nvSpPr>
          <p:cNvPr id="8" name="TextBox 7"/>
          <p:cNvSpPr txBox="1"/>
          <p:nvPr/>
        </p:nvSpPr>
        <p:spPr>
          <a:xfrm>
            <a:off x="5791200" y="5181600"/>
            <a:ext cx="228600" cy="1015663"/>
          </a:xfrm>
          <a:prstGeom prst="rect">
            <a:avLst/>
          </a:prstGeom>
          <a:noFill/>
        </p:spPr>
        <p:txBody>
          <a:bodyPr wrap="square" rtlCol="0">
            <a:spAutoFit/>
          </a:bodyPr>
          <a:lstStyle/>
          <a:p>
            <a:r>
              <a:rPr lang="en-US" sz="6000" dirty="0" smtClean="0"/>
              <a:t>                                </a:t>
            </a:r>
            <a:endParaRPr lang="en-US" sz="6000" dirty="0"/>
          </a:p>
        </p:txBody>
      </p:sp>
      <p:sp>
        <p:nvSpPr>
          <p:cNvPr id="3" name="TPAnswers"/>
          <p:cNvSpPr>
            <a:spLocks noGrp="1"/>
          </p:cNvSpPr>
          <p:nvPr>
            <p:ph type="body" idx="1"/>
            <p:custDataLst>
              <p:tags r:id="rId2"/>
            </p:custDataLst>
          </p:nvPr>
        </p:nvSpPr>
        <p:spPr>
          <a:xfrm>
            <a:off x="457200" y="3124200"/>
            <a:ext cx="8305800" cy="3001963"/>
          </a:xfrm>
        </p:spPr>
        <p:txBody>
          <a:bodyPr>
            <a:normAutofit/>
          </a:bodyPr>
          <a:lstStyle/>
          <a:p>
            <a:pPr marL="514350" indent="-514350">
              <a:buFont typeface="Arial" pitchFamily="34" charset="0"/>
              <a:buAutoNum type="arabicPeriod"/>
            </a:pPr>
            <a:r>
              <a:rPr lang="en-US" dirty="0" smtClean="0"/>
              <a:t>Smaller </a:t>
            </a:r>
            <a:r>
              <a:rPr lang="en-US" dirty="0" err="1" smtClean="0"/>
              <a:t>Gini</a:t>
            </a:r>
            <a:r>
              <a:rPr lang="en-US" dirty="0" smtClean="0"/>
              <a:t> ratio and greater inequality.</a:t>
            </a:r>
          </a:p>
          <a:p>
            <a:pPr marL="514350" indent="-514350">
              <a:buFont typeface="Arial" pitchFamily="34" charset="0"/>
              <a:buAutoNum type="arabicPeriod"/>
            </a:pPr>
            <a:r>
              <a:rPr lang="en-US" dirty="0" smtClean="0"/>
              <a:t>Smaller </a:t>
            </a:r>
            <a:r>
              <a:rPr lang="en-US" dirty="0" err="1" smtClean="0"/>
              <a:t>Gini</a:t>
            </a:r>
            <a:r>
              <a:rPr lang="en-US" dirty="0" smtClean="0"/>
              <a:t> ratio and less inequality. </a:t>
            </a:r>
          </a:p>
          <a:p>
            <a:pPr marL="514350" indent="-514350">
              <a:buFont typeface="Arial" pitchFamily="34" charset="0"/>
              <a:buAutoNum type="arabicPeriod"/>
            </a:pPr>
            <a:r>
              <a:rPr lang="en-US" dirty="0" smtClean="0"/>
              <a:t>Larger </a:t>
            </a:r>
            <a:r>
              <a:rPr lang="en-US" dirty="0" err="1" smtClean="0"/>
              <a:t>Gini</a:t>
            </a:r>
            <a:r>
              <a:rPr lang="en-US" dirty="0" smtClean="0"/>
              <a:t> ratio and greater inequality. </a:t>
            </a:r>
          </a:p>
          <a:p>
            <a:pPr marL="514350" indent="-514350">
              <a:buFont typeface="Arial" pitchFamily="34" charset="0"/>
              <a:buAutoNum type="arabicPeriod"/>
            </a:pPr>
            <a:r>
              <a:rPr lang="en-US" dirty="0" smtClean="0"/>
              <a:t>Larger </a:t>
            </a:r>
            <a:r>
              <a:rPr lang="en-US" dirty="0" err="1" smtClean="0"/>
              <a:t>Gini</a:t>
            </a:r>
            <a:r>
              <a:rPr lang="en-US" dirty="0" smtClean="0"/>
              <a:t> ratio and less inequality. </a:t>
            </a:r>
            <a:endParaRPr lang="en-US" dirty="0"/>
          </a:p>
        </p:txBody>
      </p:sp>
      <p:sp>
        <p:nvSpPr>
          <p:cNvPr id="11" name="CorShape1"/>
          <p:cNvSpPr/>
          <p:nvPr>
            <p:custDataLst>
              <p:tags r:id="rId3"/>
            </p:custDataLst>
          </p:nvPr>
        </p:nvSpPr>
        <p:spPr>
          <a:xfrm rot="10800000">
            <a:off x="172720" y="43613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20alorenzediagonal.jpg"/>
          <p:cNvPicPr>
            <a:picLocks noChangeAspect="1"/>
          </p:cNvPicPr>
          <p:nvPr/>
        </p:nvPicPr>
        <p:blipFill>
          <a:blip r:embed="rId5" cstate="print"/>
          <a:stretch>
            <a:fillRect/>
          </a:stretch>
        </p:blipFill>
        <p:spPr>
          <a:xfrm>
            <a:off x="5486400" y="228600"/>
            <a:ext cx="3462220" cy="2971800"/>
          </a:xfrm>
          <a:prstGeom prst="rect">
            <a:avLst/>
          </a:prstGeom>
        </p:spPr>
      </p:pic>
    </p:spTree>
    <p:custDataLst>
      <p:tags r:id="rId1"/>
    </p:custDataLst>
    <p:extLst>
      <p:ext uri="{BB962C8B-B14F-4D97-AF65-F5344CB8AC3E}">
        <p14:creationId xmlns:p14="http://schemas.microsoft.com/office/powerpoint/2010/main" val="252724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152400"/>
            <a:ext cx="8229600" cy="715962"/>
          </a:xfrm>
        </p:spPr>
        <p:txBody>
          <a:bodyPr>
            <a:normAutofit fontScale="90000"/>
          </a:bodyPr>
          <a:lstStyle/>
          <a:p>
            <a:r>
              <a:rPr lang="en-US" b="1" dirty="0" err="1" smtClean="0"/>
              <a:t>Gini</a:t>
            </a:r>
            <a:r>
              <a:rPr lang="en-US" b="1" dirty="0" smtClean="0"/>
              <a:t> Ratio: A measure of inequality</a:t>
            </a:r>
            <a:endParaRPr lang="en-US" b="1" dirty="0"/>
          </a:p>
        </p:txBody>
      </p:sp>
      <p:pic>
        <p:nvPicPr>
          <p:cNvPr id="41986" name="Picture 2" descr="C:\Users\mhealy\OneDrive for Business\web\ecogif\inequality\giniformul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8893321" cy="277545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7"/>
          <p:cNvSpPr txBox="1">
            <a:spLocks/>
          </p:cNvSpPr>
          <p:nvPr/>
        </p:nvSpPr>
        <p:spPr>
          <a:xfrm>
            <a:off x="533400" y="41910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 larger the </a:t>
            </a:r>
            <a:r>
              <a:rPr lang="en-US" dirty="0" err="1" smtClean="0"/>
              <a:t>Gini</a:t>
            </a:r>
            <a:r>
              <a:rPr lang="en-US" dirty="0" smtClean="0"/>
              <a:t> Ratio = more inequality</a:t>
            </a:r>
            <a:endParaRPr lang="en-US" dirty="0"/>
          </a:p>
        </p:txBody>
      </p:sp>
      <p:sp>
        <p:nvSpPr>
          <p:cNvPr id="13" name="Title 1"/>
          <p:cNvSpPr txBox="1">
            <a:spLocks/>
          </p:cNvSpPr>
          <p:nvPr/>
        </p:nvSpPr>
        <p:spPr>
          <a:xfrm>
            <a:off x="533400" y="5867400"/>
            <a:ext cx="8077200" cy="685799"/>
          </a:xfrm>
          <a:prstGeom prst="rect">
            <a:avLst/>
          </a:prstGeom>
          <a:ln w="38100">
            <a:solidFill>
              <a:srgbClr val="00B0F0"/>
            </a:solidFill>
          </a:ln>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1266480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019800"/>
            <a:ext cx="8305800" cy="533400"/>
          </a:xfrm>
        </p:spPr>
        <p:txBody>
          <a:bodyPr>
            <a:normAutofit fontScale="90000"/>
          </a:bodyPr>
          <a:lstStyle/>
          <a:p>
            <a:pPr algn="l"/>
            <a:r>
              <a:rPr lang="en-US" b="1" dirty="0" smtClean="0"/>
              <a:t>    </a:t>
            </a:r>
            <a:r>
              <a:rPr lang="en-US" sz="3000" dirty="0" smtClean="0"/>
              <a:t>Equality: </a:t>
            </a:r>
            <a:r>
              <a:rPr lang="en-US" sz="3000" dirty="0" err="1" smtClean="0"/>
              <a:t>Gini</a:t>
            </a:r>
            <a:r>
              <a:rPr lang="en-US" sz="3000" dirty="0" smtClean="0"/>
              <a:t> = 0.0               1 person gets all: </a:t>
            </a:r>
            <a:r>
              <a:rPr lang="en-US" sz="3000" dirty="0" err="1" smtClean="0"/>
              <a:t>Gini</a:t>
            </a:r>
            <a:r>
              <a:rPr lang="en-US" sz="3000" dirty="0" smtClean="0"/>
              <a:t> = 1</a:t>
            </a:r>
            <a:endParaRPr lang="en-US" sz="3000" dirty="0"/>
          </a:p>
        </p:txBody>
      </p:sp>
      <p:sp>
        <p:nvSpPr>
          <p:cNvPr id="3" name="TPAnswers"/>
          <p:cNvSpPr>
            <a:spLocks noGrp="1"/>
          </p:cNvSpPr>
          <p:nvPr>
            <p:ph type="body" idx="1"/>
            <p:custDataLst>
              <p:tags r:id="rId2"/>
            </p:custDataLst>
          </p:nvPr>
        </p:nvSpPr>
        <p:spPr>
          <a:xfrm>
            <a:off x="228600" y="2667001"/>
            <a:ext cx="8305800" cy="838200"/>
          </a:xfrm>
        </p:spPr>
        <p:txBody>
          <a:bodyPr>
            <a:normAutofit fontScale="85000" lnSpcReduction="20000"/>
          </a:bodyPr>
          <a:lstStyle/>
          <a:p>
            <a:pPr marL="514350" indent="-514350">
              <a:buNone/>
            </a:pPr>
            <a:r>
              <a:rPr lang="en-US" dirty="0" smtClean="0"/>
              <a:t>    Close to Equal &lt;-------------------------------- &gt; Very Unequal</a:t>
            </a:r>
          </a:p>
          <a:p>
            <a:pPr marL="514350" indent="-514350">
              <a:buNone/>
            </a:pPr>
            <a:r>
              <a:rPr lang="en-US" dirty="0" smtClean="0"/>
              <a:t>       </a:t>
            </a:r>
            <a:r>
              <a:rPr lang="en-US" dirty="0" err="1" smtClean="0"/>
              <a:t>Gini</a:t>
            </a:r>
            <a:r>
              <a:rPr lang="en-US" dirty="0" smtClean="0"/>
              <a:t> = 0.20                                                        </a:t>
            </a:r>
            <a:r>
              <a:rPr lang="en-US" dirty="0" err="1" smtClean="0"/>
              <a:t>Gini</a:t>
            </a:r>
            <a:r>
              <a:rPr lang="en-US" dirty="0" smtClean="0"/>
              <a:t> = .75                                                          </a:t>
            </a:r>
          </a:p>
        </p:txBody>
      </p:sp>
      <p:pic>
        <p:nvPicPr>
          <p:cNvPr id="5" name="Picture 4" descr="20alorenzeb.jpg"/>
          <p:cNvPicPr>
            <a:picLocks noChangeAspect="1"/>
          </p:cNvPicPr>
          <p:nvPr/>
        </p:nvPicPr>
        <p:blipFill>
          <a:blip r:embed="rId4" cstate="print"/>
          <a:stretch>
            <a:fillRect/>
          </a:stretch>
        </p:blipFill>
        <p:spPr>
          <a:xfrm>
            <a:off x="0" y="228600"/>
            <a:ext cx="2752725" cy="2305050"/>
          </a:xfrm>
          <a:prstGeom prst="rect">
            <a:avLst/>
          </a:prstGeom>
        </p:spPr>
      </p:pic>
      <p:pic>
        <p:nvPicPr>
          <p:cNvPr id="6" name="Picture 5" descr="20alorenzec.jpg"/>
          <p:cNvPicPr>
            <a:picLocks noChangeAspect="1"/>
          </p:cNvPicPr>
          <p:nvPr/>
        </p:nvPicPr>
        <p:blipFill>
          <a:blip r:embed="rId5" cstate="print"/>
          <a:stretch>
            <a:fillRect/>
          </a:stretch>
        </p:blipFill>
        <p:spPr>
          <a:xfrm>
            <a:off x="2895600" y="228600"/>
            <a:ext cx="2752725" cy="2305050"/>
          </a:xfrm>
          <a:prstGeom prst="rect">
            <a:avLst/>
          </a:prstGeom>
        </p:spPr>
      </p:pic>
      <p:pic>
        <p:nvPicPr>
          <p:cNvPr id="7" name="Picture 6" descr="20alorenzee.jpg"/>
          <p:cNvPicPr>
            <a:picLocks noChangeAspect="1"/>
          </p:cNvPicPr>
          <p:nvPr/>
        </p:nvPicPr>
        <p:blipFill>
          <a:blip r:embed="rId6" cstate="print"/>
          <a:stretch>
            <a:fillRect/>
          </a:stretch>
        </p:blipFill>
        <p:spPr>
          <a:xfrm>
            <a:off x="5181600" y="3505200"/>
            <a:ext cx="2752725" cy="2305050"/>
          </a:xfrm>
          <a:prstGeom prst="rect">
            <a:avLst/>
          </a:prstGeom>
        </p:spPr>
      </p:pic>
      <p:pic>
        <p:nvPicPr>
          <p:cNvPr id="9" name="Picture 8" descr="20alorenzea.jpg"/>
          <p:cNvPicPr>
            <a:picLocks noChangeAspect="1"/>
          </p:cNvPicPr>
          <p:nvPr/>
        </p:nvPicPr>
        <p:blipFill>
          <a:blip r:embed="rId7" cstate="print"/>
          <a:stretch>
            <a:fillRect/>
          </a:stretch>
        </p:blipFill>
        <p:spPr>
          <a:xfrm>
            <a:off x="457200" y="3581400"/>
            <a:ext cx="3067050" cy="2305050"/>
          </a:xfrm>
          <a:prstGeom prst="rect">
            <a:avLst/>
          </a:prstGeom>
        </p:spPr>
      </p:pic>
      <p:pic>
        <p:nvPicPr>
          <p:cNvPr id="10" name="Picture 9" descr="20alorenzed.jpg"/>
          <p:cNvPicPr>
            <a:picLocks noChangeAspect="1"/>
          </p:cNvPicPr>
          <p:nvPr/>
        </p:nvPicPr>
        <p:blipFill>
          <a:blip r:embed="rId8" cstate="print"/>
          <a:stretch>
            <a:fillRect/>
          </a:stretch>
        </p:blipFill>
        <p:spPr>
          <a:xfrm>
            <a:off x="5943600" y="228600"/>
            <a:ext cx="2752725" cy="2305050"/>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9067800" cy="838200"/>
          </a:xfrm>
        </p:spPr>
        <p:txBody>
          <a:bodyPr>
            <a:noAutofit/>
          </a:bodyPr>
          <a:lstStyle/>
          <a:p>
            <a:pPr algn="l"/>
            <a:r>
              <a:rPr lang="en-US" sz="2800" b="1" dirty="0" smtClean="0"/>
              <a:t>4. </a:t>
            </a:r>
            <a:r>
              <a:rPr lang="en-US" sz="2800" b="1" dirty="0"/>
              <a:t>Which diagram below best explains how the </a:t>
            </a:r>
            <a:r>
              <a:rPr lang="en-US" sz="2800" b="1" dirty="0" err="1"/>
              <a:t>Gini</a:t>
            </a:r>
            <a:r>
              <a:rPr lang="en-US" sz="2800" b="1" dirty="0"/>
              <a:t> ratio is calculated</a:t>
            </a:r>
            <a:r>
              <a:rPr lang="en-US" sz="2800" b="1" dirty="0" smtClean="0"/>
              <a:t>?  YP 61 #5 </a:t>
            </a:r>
            <a:endParaRPr lang="en-US" sz="2800" b="1" dirty="0"/>
          </a:p>
        </p:txBody>
      </p:sp>
      <p:sp>
        <p:nvSpPr>
          <p:cNvPr id="3" name="TPAnswers"/>
          <p:cNvSpPr>
            <a:spLocks noGrp="1"/>
          </p:cNvSpPr>
          <p:nvPr>
            <p:ph type="body" idx="1"/>
            <p:custDataLst>
              <p:tags r:id="rId2"/>
            </p:custDataLst>
          </p:nvPr>
        </p:nvSpPr>
        <p:spPr>
          <a:xfrm>
            <a:off x="457200" y="1541950"/>
            <a:ext cx="1554480" cy="2285999"/>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a:t>D</a:t>
            </a:r>
          </a:p>
        </p:txBody>
      </p:sp>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66800"/>
            <a:ext cx="713097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64908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9067800" cy="838200"/>
          </a:xfrm>
        </p:spPr>
        <p:txBody>
          <a:bodyPr>
            <a:noAutofit/>
          </a:bodyPr>
          <a:lstStyle/>
          <a:p>
            <a:pPr algn="l"/>
            <a:r>
              <a:rPr lang="en-US" sz="2800" b="1" dirty="0" smtClean="0">
                <a:solidFill>
                  <a:srgbClr val="0070C0"/>
                </a:solidFill>
              </a:rPr>
              <a:t>4. </a:t>
            </a:r>
            <a:r>
              <a:rPr lang="en-US" sz="2800" b="1" dirty="0">
                <a:solidFill>
                  <a:srgbClr val="0070C0"/>
                </a:solidFill>
              </a:rPr>
              <a:t>Which diagram below best explains how the </a:t>
            </a:r>
            <a:r>
              <a:rPr lang="en-US" sz="2800" b="1" dirty="0" err="1">
                <a:solidFill>
                  <a:srgbClr val="0070C0"/>
                </a:solidFill>
              </a:rPr>
              <a:t>Gini</a:t>
            </a:r>
            <a:r>
              <a:rPr lang="en-US" sz="2800" b="1" dirty="0">
                <a:solidFill>
                  <a:srgbClr val="0070C0"/>
                </a:solidFill>
              </a:rPr>
              <a:t> ratio is calculated</a:t>
            </a:r>
            <a:r>
              <a:rPr lang="en-US" sz="2800" b="1" dirty="0" smtClean="0">
                <a:solidFill>
                  <a:srgbClr val="0070C0"/>
                </a:solidFill>
              </a:rPr>
              <a:t>?  YP 61 #5 </a:t>
            </a:r>
            <a:endParaRPr lang="en-US" sz="2800" b="1" dirty="0">
              <a:solidFill>
                <a:srgbClr val="0070C0"/>
              </a:solidFill>
            </a:endParaRPr>
          </a:p>
        </p:txBody>
      </p:sp>
      <p:sp>
        <p:nvSpPr>
          <p:cNvPr id="3" name="TPAnswers"/>
          <p:cNvSpPr>
            <a:spLocks noGrp="1"/>
          </p:cNvSpPr>
          <p:nvPr>
            <p:ph type="body" idx="1"/>
            <p:custDataLst>
              <p:tags r:id="rId2"/>
            </p:custDataLst>
          </p:nvPr>
        </p:nvSpPr>
        <p:spPr>
          <a:xfrm>
            <a:off x="457200" y="1541950"/>
            <a:ext cx="1554480" cy="2285999"/>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a:t>D</a:t>
            </a:r>
          </a:p>
        </p:txBody>
      </p:sp>
      <p:pic>
        <p:nvPicPr>
          <p:cNvPr id="409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066800"/>
            <a:ext cx="713097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rShape1"/>
          <p:cNvSpPr/>
          <p:nvPr>
            <p:custDataLst>
              <p:tags r:id="rId3"/>
            </p:custDataLst>
          </p:nvPr>
        </p:nvSpPr>
        <p:spPr>
          <a:xfrm rot="10800000">
            <a:off x="172720" y="219388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73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1"/>
            <p:custDataLst>
              <p:tags r:id="rId2"/>
            </p:custDataLst>
          </p:nvPr>
        </p:nvSpPr>
        <p:spPr>
          <a:xfrm>
            <a:off x="190500" y="1066800"/>
            <a:ext cx="8763000" cy="2895601"/>
          </a:xfrm>
        </p:spPr>
        <p:txBody>
          <a:bodyPr>
            <a:normAutofit/>
          </a:bodyPr>
          <a:lstStyle/>
          <a:p>
            <a:pPr marL="514350" indent="-514350">
              <a:buNone/>
            </a:pPr>
            <a:r>
              <a:rPr lang="en-US" b="1" dirty="0" smtClean="0"/>
              <a:t>Nationmaster.com</a:t>
            </a:r>
            <a:endParaRPr lang="en-US" b="1" dirty="0"/>
          </a:p>
          <a:p>
            <a:pPr marL="514350" indent="-514350">
              <a:buNone/>
            </a:pPr>
            <a:r>
              <a:rPr lang="en-US" sz="2000" dirty="0">
                <a:hlinkClick r:id="rId4"/>
              </a:rPr>
              <a:t>https://</a:t>
            </a:r>
            <a:r>
              <a:rPr lang="en-US" sz="2000" dirty="0" smtClean="0">
                <a:hlinkClick r:id="rId4"/>
              </a:rPr>
              <a:t>www.nationmaster.com/country-info/stats/Economy/GINI-index</a:t>
            </a:r>
            <a:endParaRPr lang="en-US" sz="2000" dirty="0" smtClean="0"/>
          </a:p>
          <a:p>
            <a:pPr marL="514350" indent="-514350">
              <a:buNone/>
            </a:pPr>
            <a:endParaRPr lang="en-US" sz="2000" dirty="0"/>
          </a:p>
          <a:p>
            <a:pPr marL="514350" indent="-514350">
              <a:buNone/>
            </a:pPr>
            <a:r>
              <a:rPr lang="en-US" sz="2000" dirty="0" smtClean="0"/>
              <a:t>Google: “</a:t>
            </a:r>
            <a:r>
              <a:rPr lang="en-US" sz="2000" dirty="0" err="1" smtClean="0"/>
              <a:t>gini</a:t>
            </a:r>
            <a:r>
              <a:rPr lang="en-US" sz="2000" dirty="0" smtClean="0"/>
              <a:t> </a:t>
            </a:r>
            <a:r>
              <a:rPr lang="en-US" sz="2000" dirty="0" err="1" smtClean="0"/>
              <a:t>nationmaster</a:t>
            </a:r>
            <a:r>
              <a:rPr lang="en-US" sz="2000" dirty="0" smtClean="0"/>
              <a:t>”</a:t>
            </a:r>
          </a:p>
        </p:txBody>
      </p:sp>
      <p:sp>
        <p:nvSpPr>
          <p:cNvPr id="11" name="Title 1"/>
          <p:cNvSpPr txBox="1">
            <a:spLocks/>
          </p:cNvSpPr>
          <p:nvPr/>
        </p:nvSpPr>
        <p:spPr>
          <a:xfrm>
            <a:off x="381000" y="152400"/>
            <a:ext cx="8077200" cy="685799"/>
          </a:xfrm>
          <a:prstGeom prst="rect">
            <a:avLst/>
          </a:prstGeom>
          <a:ln w="38100">
            <a:noFill/>
          </a:ln>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20a – Income Inequality</a:t>
            </a:r>
            <a:endParaRPr lang="en-US" b="1" dirty="0"/>
          </a:p>
        </p:txBody>
      </p:sp>
    </p:spTree>
    <p:custDataLst>
      <p:tags r:id="rId1"/>
    </p:custDataLst>
    <p:extLst>
      <p:ext uri="{BB962C8B-B14F-4D97-AF65-F5344CB8AC3E}">
        <p14:creationId xmlns:p14="http://schemas.microsoft.com/office/powerpoint/2010/main" val="446990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239000" cy="2316162"/>
          </a:xfrm>
        </p:spPr>
        <p:txBody>
          <a:bodyPr>
            <a:noAutofit/>
          </a:bodyPr>
          <a:lstStyle/>
          <a:p>
            <a:pPr algn="l"/>
            <a:r>
              <a:rPr lang="en-US" sz="3200" b="1" dirty="0" smtClean="0"/>
              <a:t>5. People’s incomes are relatively low when they are young, reach a peak at middle age, and then decline. This fact helps explain:</a:t>
            </a:r>
            <a:endParaRPr lang="en-US" sz="3200" b="1" dirty="0"/>
          </a:p>
        </p:txBody>
      </p:sp>
      <p:sp>
        <p:nvSpPr>
          <p:cNvPr id="3" name="TPAnswers"/>
          <p:cNvSpPr>
            <a:spLocks noGrp="1"/>
          </p:cNvSpPr>
          <p:nvPr>
            <p:ph type="body" idx="1"/>
            <p:custDataLst>
              <p:tags r:id="rId2"/>
            </p:custDataLst>
          </p:nvPr>
        </p:nvSpPr>
        <p:spPr>
          <a:xfrm>
            <a:off x="457200" y="2590800"/>
            <a:ext cx="8458200" cy="3535363"/>
          </a:xfrm>
        </p:spPr>
        <p:txBody>
          <a:bodyPr>
            <a:noAutofit/>
          </a:bodyPr>
          <a:lstStyle/>
          <a:p>
            <a:pPr marL="514350" indent="-514350">
              <a:buFont typeface="Arial" pitchFamily="34" charset="0"/>
              <a:buAutoNum type="arabicPeriod"/>
            </a:pPr>
            <a:r>
              <a:rPr lang="en-US" dirty="0" smtClean="0"/>
              <a:t>The wide variations of </a:t>
            </a:r>
            <a:r>
              <a:rPr lang="en-US" dirty="0" err="1" smtClean="0"/>
              <a:t>Gini</a:t>
            </a:r>
            <a:r>
              <a:rPr lang="en-US" dirty="0" smtClean="0"/>
              <a:t> ratios among nations</a:t>
            </a:r>
          </a:p>
          <a:p>
            <a:pPr marL="514350" indent="-514350">
              <a:buFont typeface="Arial" pitchFamily="34" charset="0"/>
              <a:buAutoNum type="arabicPeriod"/>
            </a:pPr>
            <a:r>
              <a:rPr lang="en-US" dirty="0" smtClean="0"/>
              <a:t>The equality-efficiency tradeoff</a:t>
            </a:r>
          </a:p>
          <a:p>
            <a:pPr marL="514350" indent="-514350">
              <a:buFont typeface="Arial" pitchFamily="34" charset="0"/>
              <a:buAutoNum type="arabicPeriod"/>
            </a:pPr>
            <a:r>
              <a:rPr lang="en-US" dirty="0" smtClean="0"/>
              <a:t>Why the lifetime distribution of income is more equal than the annual distribution</a:t>
            </a:r>
          </a:p>
          <a:p>
            <a:pPr marL="514350" indent="-514350">
              <a:buFont typeface="Arial" pitchFamily="34" charset="0"/>
              <a:buAutoNum type="arabicPeriod"/>
            </a:pPr>
            <a:r>
              <a:rPr lang="en-US" dirty="0"/>
              <a:t>Why the lifetime distribution of income is </a:t>
            </a:r>
            <a:r>
              <a:rPr lang="en-US" dirty="0" smtClean="0"/>
              <a:t>less </a:t>
            </a:r>
            <a:r>
              <a:rPr lang="en-US" dirty="0"/>
              <a:t>equal than the annual distribution</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239000" cy="2316162"/>
          </a:xfrm>
        </p:spPr>
        <p:txBody>
          <a:bodyPr>
            <a:noAutofit/>
          </a:bodyPr>
          <a:lstStyle/>
          <a:p>
            <a:pPr algn="l"/>
            <a:r>
              <a:rPr lang="en-US" sz="3200" b="1" dirty="0" smtClean="0">
                <a:solidFill>
                  <a:srgbClr val="0070C0"/>
                </a:solidFill>
              </a:rPr>
              <a:t>5. People’s incomes are relatively low when they are young, reach a peak at middle age, and then decline. This fact helps explain:</a:t>
            </a:r>
            <a:endParaRPr lang="en-US" sz="3200" b="1" dirty="0">
              <a:solidFill>
                <a:srgbClr val="0070C0"/>
              </a:solidFill>
            </a:endParaRPr>
          </a:p>
        </p:txBody>
      </p:sp>
      <p:sp>
        <p:nvSpPr>
          <p:cNvPr id="3" name="TPAnswers"/>
          <p:cNvSpPr>
            <a:spLocks noGrp="1"/>
          </p:cNvSpPr>
          <p:nvPr>
            <p:ph type="body" idx="1"/>
            <p:custDataLst>
              <p:tags r:id="rId2"/>
            </p:custDataLst>
          </p:nvPr>
        </p:nvSpPr>
        <p:spPr>
          <a:xfrm>
            <a:off x="457200" y="2590800"/>
            <a:ext cx="8458200" cy="3535363"/>
          </a:xfrm>
        </p:spPr>
        <p:txBody>
          <a:bodyPr>
            <a:noAutofit/>
          </a:bodyPr>
          <a:lstStyle/>
          <a:p>
            <a:pPr marL="514350" indent="-514350">
              <a:buFont typeface="Arial" pitchFamily="34" charset="0"/>
              <a:buAutoNum type="arabicPeriod"/>
            </a:pPr>
            <a:r>
              <a:rPr lang="en-US" dirty="0" smtClean="0"/>
              <a:t>The wide variations of </a:t>
            </a:r>
            <a:r>
              <a:rPr lang="en-US" dirty="0" err="1" smtClean="0"/>
              <a:t>Gini</a:t>
            </a:r>
            <a:r>
              <a:rPr lang="en-US" dirty="0" smtClean="0"/>
              <a:t> ratios among nations</a:t>
            </a:r>
          </a:p>
          <a:p>
            <a:pPr marL="514350" indent="-514350">
              <a:buFont typeface="Arial" pitchFamily="34" charset="0"/>
              <a:buAutoNum type="arabicPeriod"/>
            </a:pPr>
            <a:r>
              <a:rPr lang="en-US" dirty="0" smtClean="0"/>
              <a:t>The equality-efficiency tradeoff</a:t>
            </a:r>
          </a:p>
          <a:p>
            <a:pPr marL="514350" indent="-514350">
              <a:buFont typeface="Arial" pitchFamily="34" charset="0"/>
              <a:buAutoNum type="arabicPeriod"/>
            </a:pPr>
            <a:r>
              <a:rPr lang="en-US" dirty="0" smtClean="0"/>
              <a:t>Why the lifetime distribution of income is more equal than the annual distribution</a:t>
            </a:r>
          </a:p>
          <a:p>
            <a:pPr marL="514350" indent="-514350">
              <a:buFont typeface="Arial" pitchFamily="34" charset="0"/>
              <a:buAutoNum type="arabicPeriod"/>
            </a:pPr>
            <a:r>
              <a:rPr lang="en-US" dirty="0"/>
              <a:t>Why the lifetime distribution of income is </a:t>
            </a:r>
            <a:r>
              <a:rPr lang="en-US" dirty="0" smtClean="0"/>
              <a:t>less </a:t>
            </a:r>
            <a:r>
              <a:rPr lang="en-US" dirty="0"/>
              <a:t>equal than the annual distribution</a:t>
            </a:r>
          </a:p>
        </p:txBody>
      </p:sp>
      <p:sp>
        <p:nvSpPr>
          <p:cNvPr id="6" name="CorShape1"/>
          <p:cNvSpPr/>
          <p:nvPr>
            <p:custDataLst>
              <p:tags r:id="rId3"/>
            </p:custDataLst>
          </p:nvPr>
        </p:nvSpPr>
        <p:spPr>
          <a:xfrm rot="10800000">
            <a:off x="-60960" y="4412996"/>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913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4572000" cy="6553200"/>
          </a:xfrm>
        </p:spPr>
        <p:txBody>
          <a:bodyPr>
            <a:normAutofit fontScale="90000"/>
          </a:bodyPr>
          <a:lstStyle/>
          <a:p>
            <a:pPr marL="0" indent="0" algn="l"/>
            <a:r>
              <a:rPr lang="en-US" sz="3100" b="1" dirty="0" smtClean="0"/>
              <a:t>Income </a:t>
            </a:r>
            <a:r>
              <a:rPr lang="en-US" sz="3100" b="1" dirty="0"/>
              <a:t>mobility </a:t>
            </a:r>
            <a:r>
              <a:rPr lang="en-US" sz="3100" dirty="0"/>
              <a:t>is the extent to which income receivers move from one part of the income distribution to another over some period of time</a:t>
            </a:r>
            <a:r>
              <a:rPr lang="en-US" sz="3100" dirty="0" smtClean="0"/>
              <a:t>.</a:t>
            </a:r>
            <a:br>
              <a:rPr lang="en-US" sz="3100" dirty="0" smtClean="0"/>
            </a:br>
            <a:r>
              <a:rPr lang="en-US" sz="900" dirty="0" smtClean="0"/>
              <a:t>  </a:t>
            </a:r>
            <a:r>
              <a:rPr lang="en-US" sz="3100" dirty="0"/>
              <a:t/>
            </a:r>
            <a:br>
              <a:rPr lang="en-US" sz="3100" dirty="0"/>
            </a:br>
            <a:r>
              <a:rPr lang="en-US" sz="3100" dirty="0"/>
              <a:t>It </a:t>
            </a:r>
            <a:r>
              <a:rPr lang="en-US" sz="3100" dirty="0" smtClean="0"/>
              <a:t>explains </a:t>
            </a:r>
            <a:r>
              <a:rPr lang="en-US" sz="3100" dirty="0"/>
              <a:t>why the lifetime </a:t>
            </a:r>
            <a:r>
              <a:rPr lang="en-US" sz="3100" b="1" dirty="0"/>
              <a:t>distribution of income </a:t>
            </a:r>
            <a:r>
              <a:rPr lang="en-US" sz="3100" dirty="0"/>
              <a:t>is more equal than the annual distribution</a:t>
            </a:r>
            <a:r>
              <a:rPr lang="en-US" sz="3100" dirty="0" smtClean="0"/>
              <a:t>.</a:t>
            </a:r>
            <a:br>
              <a:rPr lang="en-US" sz="3100" dirty="0" smtClean="0"/>
            </a:br>
            <a:r>
              <a:rPr lang="en-US" sz="900" dirty="0" smtClean="0"/>
              <a:t>  </a:t>
            </a:r>
            <a:r>
              <a:rPr lang="en-US" sz="900" dirty="0"/>
              <a:t>	</a:t>
            </a:r>
            <a:r>
              <a:rPr lang="en-US" sz="3100" dirty="0"/>
              <a:t/>
            </a:r>
            <a:br>
              <a:rPr lang="en-US" sz="3100" dirty="0"/>
            </a:br>
            <a:r>
              <a:rPr lang="en-US" sz="3100" dirty="0"/>
              <a:t>The longer the period of time considered, the </a:t>
            </a:r>
            <a:r>
              <a:rPr lang="en-US" sz="3100" dirty="0" smtClean="0"/>
              <a:t>more </a:t>
            </a:r>
            <a:r>
              <a:rPr lang="en-US" sz="3100" dirty="0"/>
              <a:t>equal the distribution of income becomes</a:t>
            </a:r>
            <a:r>
              <a:rPr lang="en-US" sz="3100" dirty="0" smtClean="0"/>
              <a:t>.</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
            <a:ext cx="42538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35819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143000"/>
            <a:ext cx="7772400" cy="4191000"/>
          </a:xfrm>
        </p:spPr>
        <p:txBody>
          <a:bodyPr/>
          <a:lstStyle/>
          <a:p>
            <a:pPr algn="l">
              <a:buFont typeface="Arial" pitchFamily="34" charset="0"/>
              <a:buChar char="•"/>
            </a:pPr>
            <a:r>
              <a:rPr lang="en-US" dirty="0" smtClean="0">
                <a:solidFill>
                  <a:schemeClr val="tx1"/>
                </a:solidFill>
              </a:rPr>
              <a:t>Describing Income Distribution</a:t>
            </a:r>
          </a:p>
          <a:p>
            <a:pPr algn="l">
              <a:buFont typeface="Arial" pitchFamily="34" charset="0"/>
              <a:buChar char="•"/>
            </a:pPr>
            <a:r>
              <a:rPr lang="en-US" b="1" dirty="0" smtClean="0">
                <a:solidFill>
                  <a:srgbClr val="0070C0"/>
                </a:solidFill>
              </a:rPr>
              <a:t>Government Redistribution</a:t>
            </a:r>
          </a:p>
          <a:p>
            <a:pPr algn="l">
              <a:buFont typeface="Arial" pitchFamily="34" charset="0"/>
              <a:buChar char="•"/>
            </a:pPr>
            <a:r>
              <a:rPr lang="en-US" dirty="0" smtClean="0">
                <a:solidFill>
                  <a:schemeClr val="tx1"/>
                </a:solidFill>
              </a:rPr>
              <a:t>Causes of Inequality / Growing Inequality</a:t>
            </a:r>
          </a:p>
          <a:p>
            <a:pPr algn="l">
              <a:buFont typeface="Arial" pitchFamily="34" charset="0"/>
              <a:buChar char="•"/>
            </a:pPr>
            <a:r>
              <a:rPr lang="en-US" dirty="0" smtClean="0">
                <a:solidFill>
                  <a:schemeClr val="tx1"/>
                </a:solidFill>
              </a:rPr>
              <a:t>The Equality Model (Pres. Trump example)</a:t>
            </a:r>
          </a:p>
          <a:p>
            <a:pPr algn="l">
              <a:buFont typeface="Arial" pitchFamily="34" charset="0"/>
              <a:buChar char="•"/>
            </a:pPr>
            <a:r>
              <a:rPr lang="en-US" dirty="0" smtClean="0">
                <a:solidFill>
                  <a:schemeClr val="tx1"/>
                </a:solidFill>
              </a:rPr>
              <a:t>The Occupational Crowding Model</a:t>
            </a:r>
          </a:p>
          <a:p>
            <a:pPr algn="l">
              <a:buFont typeface="Arial" pitchFamily="34" charset="0"/>
              <a:buChar char="•"/>
            </a:pPr>
            <a:r>
              <a:rPr lang="en-US" dirty="0" smtClean="0">
                <a:solidFill>
                  <a:schemeClr val="tx1"/>
                </a:solidFill>
              </a:rPr>
              <a:t>Guaranteed Basic Income</a:t>
            </a:r>
            <a:endParaRPr lang="en-US" dirty="0">
              <a:solidFill>
                <a:schemeClr val="tx1"/>
              </a:solidFill>
            </a:endParaRPr>
          </a:p>
        </p:txBody>
      </p:sp>
      <p:sp>
        <p:nvSpPr>
          <p:cNvPr id="5" name="Title 1"/>
          <p:cNvSpPr>
            <a:spLocks noGrp="1"/>
          </p:cNvSpPr>
          <p:nvPr>
            <p:ph type="ctrTitle"/>
          </p:nvPr>
        </p:nvSpPr>
        <p:spPr>
          <a:xfrm>
            <a:off x="533400" y="228600"/>
            <a:ext cx="8077200" cy="685799"/>
          </a:xfrm>
          <a:ln w="38100">
            <a:noFill/>
          </a:ln>
        </p:spPr>
        <p:txBody>
          <a:bodyPr>
            <a:normAutofit fontScale="90000"/>
          </a:body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5724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78003"/>
            <a:ext cx="9067800" cy="5546598"/>
          </a:xfrm>
        </p:spPr>
        <p:txBody>
          <a:bodyPr>
            <a:normAutofit fontScale="70000" lnSpcReduction="20000"/>
          </a:bodyPr>
          <a:lstStyle/>
          <a:p>
            <a:pPr algn="l"/>
            <a:r>
              <a:rPr lang="en-US" sz="4200" dirty="0" smtClean="0">
                <a:solidFill>
                  <a:schemeClr val="tx1"/>
                </a:solidFill>
              </a:rPr>
              <a:t>Monopsony</a:t>
            </a:r>
            <a:endParaRPr lang="en-US" sz="4200" dirty="0">
              <a:solidFill>
                <a:schemeClr val="tx1"/>
              </a:solidFill>
            </a:endParaRPr>
          </a:p>
          <a:p>
            <a:pPr marL="914400" lvl="1" indent="-457200" algn="l">
              <a:buFont typeface="Arial" pitchFamily="34" charset="0"/>
              <a:buChar char="•"/>
            </a:pPr>
            <a:r>
              <a:rPr lang="en-US" sz="4200" dirty="0">
                <a:solidFill>
                  <a:schemeClr val="tx1"/>
                </a:solidFill>
              </a:rPr>
              <a:t>YP </a:t>
            </a:r>
            <a:r>
              <a:rPr lang="en-US" sz="4200" dirty="0" smtClean="0">
                <a:solidFill>
                  <a:schemeClr val="tx1"/>
                </a:solidFill>
              </a:rPr>
              <a:t>34 </a:t>
            </a:r>
            <a:r>
              <a:rPr lang="en-US" sz="4200" dirty="0">
                <a:solidFill>
                  <a:schemeClr val="tx1"/>
                </a:solidFill>
              </a:rPr>
              <a:t>– Draw </a:t>
            </a:r>
            <a:r>
              <a:rPr lang="en-US" sz="4200" dirty="0" smtClean="0">
                <a:solidFill>
                  <a:schemeClr val="tx1"/>
                </a:solidFill>
              </a:rPr>
              <a:t>Graph</a:t>
            </a:r>
          </a:p>
          <a:p>
            <a:pPr marL="914400" lvl="1" indent="-457200" algn="l">
              <a:buFont typeface="Arial" pitchFamily="34" charset="0"/>
              <a:buChar char="•"/>
            </a:pPr>
            <a:r>
              <a:rPr lang="en-US" sz="4200" dirty="0" smtClean="0">
                <a:solidFill>
                  <a:schemeClr val="tx1"/>
                </a:solidFill>
              </a:rPr>
              <a:t>YP 36 # 4 and 5</a:t>
            </a:r>
          </a:p>
          <a:p>
            <a:pPr marL="914400" lvl="1" indent="-457200" algn="l">
              <a:buFont typeface="Arial" pitchFamily="34" charset="0"/>
              <a:buChar char="•"/>
            </a:pPr>
            <a:r>
              <a:rPr lang="en-US" sz="4200" dirty="0" smtClean="0">
                <a:solidFill>
                  <a:schemeClr val="tx1"/>
                </a:solidFill>
              </a:rPr>
              <a:t>YP 37 # 7 and 8</a:t>
            </a:r>
          </a:p>
          <a:p>
            <a:pPr algn="l"/>
            <a:r>
              <a:rPr lang="en-US" sz="2000" dirty="0" smtClean="0">
                <a:solidFill>
                  <a:schemeClr val="tx1"/>
                </a:solidFill>
              </a:rPr>
              <a:t>  </a:t>
            </a:r>
          </a:p>
          <a:p>
            <a:pPr algn="l"/>
            <a:r>
              <a:rPr lang="en-US" sz="4200" dirty="0" smtClean="0">
                <a:solidFill>
                  <a:schemeClr val="tx1"/>
                </a:solidFill>
              </a:rPr>
              <a:t>Unions: Bilateral Monopoly</a:t>
            </a:r>
          </a:p>
          <a:p>
            <a:pPr marL="914400" lvl="1" indent="-457200" algn="l">
              <a:buFont typeface="Arial" pitchFamily="34" charset="0"/>
              <a:buChar char="•"/>
            </a:pPr>
            <a:r>
              <a:rPr lang="en-US" sz="4200" dirty="0" smtClean="0">
                <a:solidFill>
                  <a:schemeClr val="tx1"/>
                </a:solidFill>
              </a:rPr>
              <a:t>YP 39 Draw Graph</a:t>
            </a:r>
          </a:p>
          <a:p>
            <a:pPr marL="914400" lvl="1" indent="-457200" algn="l">
              <a:buFont typeface="Arial" pitchFamily="34" charset="0"/>
              <a:buChar char="•"/>
            </a:pPr>
            <a:r>
              <a:rPr lang="en-US" sz="4200" dirty="0" smtClean="0">
                <a:solidFill>
                  <a:schemeClr val="tx1"/>
                </a:solidFill>
              </a:rPr>
              <a:t>YP 44 # 3 - 7</a:t>
            </a:r>
          </a:p>
          <a:p>
            <a:pPr algn="l"/>
            <a:r>
              <a:rPr lang="en-US" sz="2000" dirty="0" smtClean="0">
                <a:solidFill>
                  <a:schemeClr val="tx1"/>
                </a:solidFill>
              </a:rPr>
              <a:t>  </a:t>
            </a:r>
          </a:p>
          <a:p>
            <a:pPr algn="l"/>
            <a:r>
              <a:rPr lang="en-US" sz="3600" dirty="0" smtClean="0">
                <a:solidFill>
                  <a:schemeClr val="tx1"/>
                </a:solidFill>
              </a:rPr>
              <a:t>Minimum Wage</a:t>
            </a:r>
          </a:p>
          <a:p>
            <a:pPr marL="914400" lvl="1" indent="-457200" algn="l">
              <a:buFont typeface="Arial" pitchFamily="34" charset="0"/>
              <a:buChar char="•"/>
            </a:pPr>
            <a:r>
              <a:rPr lang="en-US" sz="3600" dirty="0" smtClean="0">
                <a:solidFill>
                  <a:schemeClr val="tx1"/>
                </a:solidFill>
              </a:rPr>
              <a:t>Traditional Model: YP 54 # 6 - 10</a:t>
            </a:r>
          </a:p>
          <a:p>
            <a:pPr marL="914400" lvl="1" indent="-457200" algn="l">
              <a:buFont typeface="Arial" pitchFamily="34" charset="0"/>
              <a:buChar char="•"/>
            </a:pPr>
            <a:r>
              <a:rPr lang="en-US" sz="3600" dirty="0" smtClean="0">
                <a:solidFill>
                  <a:schemeClr val="tx1"/>
                </a:solidFill>
              </a:rPr>
              <a:t>Min. Wage and a Monopsony Model:  YP 55 # 11 – 14</a:t>
            </a:r>
          </a:p>
          <a:p>
            <a:pPr marL="914400" lvl="1" indent="-457200" algn="l">
              <a:buFont typeface="Arial" pitchFamily="34" charset="0"/>
              <a:buChar char="•"/>
            </a:pPr>
            <a:r>
              <a:rPr lang="en-US" sz="3600" dirty="0" smtClean="0">
                <a:solidFill>
                  <a:schemeClr val="tx1"/>
                </a:solidFill>
              </a:rPr>
              <a:t>Min. Wage and Elasticity – Are the poor helped: YP 56 # 15-18</a:t>
            </a:r>
          </a:p>
          <a:p>
            <a:pPr algn="l"/>
            <a:r>
              <a:rPr lang="en-US" sz="1700" dirty="0" smtClean="0">
                <a:solidFill>
                  <a:schemeClr val="tx1"/>
                </a:solidFill>
              </a:rPr>
              <a:t>      </a:t>
            </a:r>
          </a:p>
        </p:txBody>
      </p:sp>
      <p:sp>
        <p:nvSpPr>
          <p:cNvPr id="5" name="Title 1"/>
          <p:cNvSpPr>
            <a:spLocks noGrp="1"/>
          </p:cNvSpPr>
          <p:nvPr>
            <p:ph type="ctrTitle"/>
          </p:nvPr>
        </p:nvSpPr>
        <p:spPr>
          <a:xfrm>
            <a:off x="76200" y="3048"/>
            <a:ext cx="8991600" cy="682752"/>
          </a:xfrm>
        </p:spPr>
        <p:txBody>
          <a:bodyPr>
            <a:noAutofit/>
          </a:bodyPr>
          <a:lstStyle/>
          <a:p>
            <a:r>
              <a:rPr lang="en-US" sz="3600" b="1" dirty="0" smtClean="0"/>
              <a:t>Review Lesson 13a – Labor Market Models</a:t>
            </a:r>
            <a:endParaRPr lang="en-US" sz="3600" b="1" dirty="0"/>
          </a:p>
        </p:txBody>
      </p:sp>
      <p:sp>
        <p:nvSpPr>
          <p:cNvPr id="7" name="Title 1"/>
          <p:cNvSpPr txBox="1">
            <a:spLocks/>
          </p:cNvSpPr>
          <p:nvPr/>
        </p:nvSpPr>
        <p:spPr>
          <a:xfrm>
            <a:off x="533400" y="6400800"/>
            <a:ext cx="8153400" cy="342900"/>
          </a:xfrm>
          <a:prstGeom prst="rect">
            <a:avLst/>
          </a:prstGeom>
          <a:ln w="38100">
            <a:solidFill>
              <a:srgbClr val="00B0F0"/>
            </a:solidFill>
          </a:ln>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754175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5575" y="228600"/>
            <a:ext cx="4492625" cy="3505200"/>
          </a:xfrm>
        </p:spPr>
        <p:txBody>
          <a:bodyPr>
            <a:noAutofit/>
          </a:bodyPr>
          <a:lstStyle/>
          <a:p>
            <a:pPr algn="l"/>
            <a:r>
              <a:rPr lang="en-US" sz="3200" b="1" dirty="0" smtClean="0"/>
              <a:t>6. </a:t>
            </a:r>
            <a:r>
              <a:rPr lang="en-US" sz="3200" b="1" dirty="0"/>
              <a:t>If line </a:t>
            </a:r>
            <a:r>
              <a:rPr lang="en-US" sz="3200" b="1" i="1" u="sng" dirty="0" smtClean="0"/>
              <a:t>c</a:t>
            </a:r>
            <a:r>
              <a:rPr lang="en-US" sz="3200" b="1" dirty="0" smtClean="0"/>
              <a:t> </a:t>
            </a:r>
            <a:r>
              <a:rPr lang="en-US" sz="3200" b="1" dirty="0"/>
              <a:t>represents the pretax and </a:t>
            </a:r>
            <a:r>
              <a:rPr lang="en-US" sz="3200" b="1" dirty="0" smtClean="0"/>
              <a:t>pre-transfer </a:t>
            </a:r>
            <a:r>
              <a:rPr lang="en-US" sz="3200" b="1" dirty="0"/>
              <a:t>distribution of income in the United States, we would expect the post-tax and </a:t>
            </a:r>
            <a:r>
              <a:rPr lang="en-US" sz="3200" b="1" dirty="0" smtClean="0"/>
              <a:t>post-transfer </a:t>
            </a:r>
            <a:r>
              <a:rPr lang="en-US" sz="3200" b="1" dirty="0"/>
              <a:t>distribution to be:</a:t>
            </a:r>
          </a:p>
        </p:txBody>
      </p:sp>
      <p:sp>
        <p:nvSpPr>
          <p:cNvPr id="5" name="AutoShape 13" descr="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99" y="160338"/>
            <a:ext cx="4511171" cy="364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457200" y="3733800"/>
            <a:ext cx="8382000" cy="2392363"/>
          </a:xfrm>
        </p:spPr>
        <p:txBody>
          <a:bodyPr>
            <a:noAutofit/>
          </a:bodyPr>
          <a:lstStyle/>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p:txBody>
      </p:sp>
    </p:spTree>
    <p:custDataLst>
      <p:tags r:id="rId1"/>
    </p:custDataLst>
    <p:extLst>
      <p:ext uri="{BB962C8B-B14F-4D97-AF65-F5344CB8AC3E}">
        <p14:creationId xmlns:p14="http://schemas.microsoft.com/office/powerpoint/2010/main" val="3781907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5575" y="111570"/>
            <a:ext cx="4492625" cy="3622230"/>
          </a:xfrm>
        </p:spPr>
        <p:txBody>
          <a:bodyPr>
            <a:noAutofit/>
          </a:bodyPr>
          <a:lstStyle/>
          <a:p>
            <a:pPr algn="l"/>
            <a:r>
              <a:rPr lang="en-US" sz="3200" b="1" dirty="0" smtClean="0">
                <a:solidFill>
                  <a:srgbClr val="0070C0"/>
                </a:solidFill>
              </a:rPr>
              <a:t>6. </a:t>
            </a:r>
            <a:r>
              <a:rPr lang="en-US" sz="3200" b="1" dirty="0">
                <a:solidFill>
                  <a:srgbClr val="0070C0"/>
                </a:solidFill>
              </a:rPr>
              <a:t>If line </a:t>
            </a:r>
            <a:r>
              <a:rPr lang="en-US" sz="3200" b="1" i="1" u="sng" dirty="0" smtClean="0">
                <a:solidFill>
                  <a:srgbClr val="0070C0"/>
                </a:solidFill>
              </a:rPr>
              <a:t>c</a:t>
            </a:r>
            <a:r>
              <a:rPr lang="en-US" sz="3200" b="1" dirty="0" smtClean="0">
                <a:solidFill>
                  <a:srgbClr val="0070C0"/>
                </a:solidFill>
              </a:rPr>
              <a:t> </a:t>
            </a:r>
            <a:r>
              <a:rPr lang="en-US" sz="3200" b="1" dirty="0">
                <a:solidFill>
                  <a:srgbClr val="0070C0"/>
                </a:solidFill>
              </a:rPr>
              <a:t>represents the pretax and </a:t>
            </a:r>
            <a:r>
              <a:rPr lang="en-US" sz="3200" b="1" dirty="0" smtClean="0">
                <a:solidFill>
                  <a:srgbClr val="0070C0"/>
                </a:solidFill>
              </a:rPr>
              <a:t>pre-transfer </a:t>
            </a:r>
            <a:r>
              <a:rPr lang="en-US" sz="3200" b="1" dirty="0">
                <a:solidFill>
                  <a:srgbClr val="0070C0"/>
                </a:solidFill>
              </a:rPr>
              <a:t>distribution of income in the United States, we would expect the post-tax and </a:t>
            </a:r>
            <a:r>
              <a:rPr lang="en-US" sz="3200" b="1" dirty="0" smtClean="0">
                <a:solidFill>
                  <a:srgbClr val="0070C0"/>
                </a:solidFill>
              </a:rPr>
              <a:t>post-transfer </a:t>
            </a:r>
            <a:r>
              <a:rPr lang="en-US" sz="3200" b="1" dirty="0">
                <a:solidFill>
                  <a:srgbClr val="0070C0"/>
                </a:solidFill>
              </a:rPr>
              <a:t>distribution to be:</a:t>
            </a:r>
          </a:p>
        </p:txBody>
      </p:sp>
      <p:sp>
        <p:nvSpPr>
          <p:cNvPr id="5" name="AutoShape 13" descr="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
            <a:ext cx="4648200" cy="376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rShape1"/>
          <p:cNvSpPr/>
          <p:nvPr>
            <p:custDataLst>
              <p:tags r:id="rId2"/>
            </p:custDataLst>
          </p:nvPr>
        </p:nvSpPr>
        <p:spPr>
          <a:xfrm rot="10800000">
            <a:off x="172720" y="389805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733800"/>
            <a:ext cx="8382000" cy="2392363"/>
          </a:xfrm>
        </p:spPr>
        <p:txBody>
          <a:bodyPr>
            <a:noAutofit/>
          </a:bodyPr>
          <a:lstStyle/>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mcconnell19e\Microeconomics\Digital Image Library\Chap020\mcc11447_2002.jpg"/>
          <p:cNvPicPr>
            <a:picLocks noChangeAspect="1" noChangeArrowheads="1"/>
          </p:cNvPicPr>
          <p:nvPr/>
        </p:nvPicPr>
        <p:blipFill>
          <a:blip r:embed="rId3" cstate="print"/>
          <a:srcRect/>
          <a:stretch>
            <a:fillRect/>
          </a:stretch>
        </p:blipFill>
        <p:spPr bwMode="auto">
          <a:xfrm>
            <a:off x="1219200" y="0"/>
            <a:ext cx="6791210" cy="6553200"/>
          </a:xfrm>
          <a:prstGeom prst="rect">
            <a:avLst/>
          </a:prstGeom>
          <a:noFill/>
        </p:spPr>
      </p:pic>
    </p:spTree>
    <p:custDataLst>
      <p:tags r:id="rId1"/>
    </p:custDataLst>
    <p:extLst>
      <p:ext uri="{BB962C8B-B14F-4D97-AF65-F5344CB8AC3E}">
        <p14:creationId xmlns:p14="http://schemas.microsoft.com/office/powerpoint/2010/main" val="3302301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6019800"/>
            <a:ext cx="8077200" cy="685799"/>
          </a:xfrm>
          <a:prstGeom prst="rect">
            <a:avLst/>
          </a:prstGeom>
          <a:ln w="38100">
            <a:solidFill>
              <a:srgbClr val="00B0F0"/>
            </a:solidFill>
          </a:ln>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20a – Income Inequality</a:t>
            </a: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87488"/>
            <a:ext cx="6248400" cy="5708415"/>
          </a:xfrm>
          <a:prstGeom prst="rect">
            <a:avLst/>
          </a:prstGeom>
        </p:spPr>
      </p:pic>
    </p:spTree>
    <p:custDataLst>
      <p:tags r:id="rId1"/>
    </p:custDataLst>
    <p:extLst>
      <p:ext uri="{BB962C8B-B14F-4D97-AF65-F5344CB8AC3E}">
        <p14:creationId xmlns:p14="http://schemas.microsoft.com/office/powerpoint/2010/main" val="3560544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839200" cy="6000155"/>
          </a:xfrm>
          <a:prstGeom prst="rect">
            <a:avLst/>
          </a:prstGeom>
          <a:noFill/>
        </p:spPr>
        <p:txBody>
          <a:bodyPr wrap="square" rtlCol="0">
            <a:spAutoFit/>
          </a:bodyPr>
          <a:lstStyle/>
          <a:p>
            <a:r>
              <a:rPr lang="en-US" sz="2200" b="1" dirty="0"/>
              <a:t>The income </a:t>
            </a:r>
            <a:r>
              <a:rPr lang="en-US" sz="2200" b="1" dirty="0" smtClean="0"/>
              <a:t>distribution data Table 21.1 and Figure 21.1 (19</a:t>
            </a:r>
            <a:r>
              <a:rPr lang="en-US" sz="2200" b="1" baseline="30000" dirty="0" smtClean="0"/>
              <a:t>th</a:t>
            </a:r>
            <a:r>
              <a:rPr lang="en-US" sz="2200" b="1" dirty="0" smtClean="0"/>
              <a:t> edition 20.1)</a:t>
            </a:r>
            <a:br>
              <a:rPr lang="en-US" sz="2200" b="1" dirty="0" smtClean="0"/>
            </a:br>
            <a:r>
              <a:rPr lang="en-US" sz="2200" b="1" dirty="0" smtClean="0"/>
              <a:t> </a:t>
            </a:r>
            <a:r>
              <a:rPr lang="en-US" sz="2200" b="1" u="sng" dirty="0" smtClean="0"/>
              <a:t>include </a:t>
            </a:r>
            <a:r>
              <a:rPr lang="en-US" sz="2200" b="1" u="sng" dirty="0"/>
              <a:t>wages, salaries, dividends, and interest. </a:t>
            </a:r>
            <a:endParaRPr lang="en-US" sz="2200" b="1" u="sng" dirty="0" smtClean="0"/>
          </a:p>
          <a:p>
            <a:endParaRPr lang="en-US" sz="2200" b="1" dirty="0"/>
          </a:p>
          <a:p>
            <a:r>
              <a:rPr lang="en-US" sz="2200" b="1" u="sng" dirty="0"/>
              <a:t>They also include all cash transfer payments</a:t>
            </a:r>
            <a:r>
              <a:rPr lang="en-US" sz="2200" b="1" dirty="0"/>
              <a:t> such as Social Security, unemployment compensation benefits, and welfare assistance to needy families. </a:t>
            </a:r>
            <a:endParaRPr lang="en-US" sz="2200" b="1" dirty="0" smtClean="0"/>
          </a:p>
          <a:p>
            <a:endParaRPr lang="en-US" sz="2200" b="1" dirty="0"/>
          </a:p>
          <a:p>
            <a:r>
              <a:rPr lang="en-US" sz="2200" b="1" dirty="0"/>
              <a:t>BUT: The data are before-tax data and therefore </a:t>
            </a:r>
            <a:r>
              <a:rPr lang="en-US" sz="2200" b="1" dirty="0" smtClean="0"/>
              <a:t>:</a:t>
            </a:r>
          </a:p>
          <a:p>
            <a:endParaRPr lang="en-US" sz="2200" b="1" dirty="0"/>
          </a:p>
          <a:p>
            <a:pPr lvl="1"/>
            <a:r>
              <a:rPr lang="en-US" sz="2200" b="1" dirty="0"/>
              <a:t>They do not take into account the </a:t>
            </a:r>
            <a:r>
              <a:rPr lang="en-US" sz="2200" b="1" u="sng" dirty="0"/>
              <a:t>effects of personal income and payroll (Social Security) taxes</a:t>
            </a:r>
            <a:r>
              <a:rPr lang="en-US" sz="2200" b="1" dirty="0"/>
              <a:t> that are levied directly on income receivers. </a:t>
            </a:r>
            <a:endParaRPr lang="en-US" sz="2200" b="1" dirty="0" smtClean="0"/>
          </a:p>
          <a:p>
            <a:pPr lvl="1"/>
            <a:endParaRPr lang="en-US" sz="2200" b="1" dirty="0"/>
          </a:p>
          <a:p>
            <a:pPr lvl="1"/>
            <a:r>
              <a:rPr lang="en-US" sz="2200" b="1" dirty="0" smtClean="0"/>
              <a:t>They also do not </a:t>
            </a:r>
            <a:r>
              <a:rPr lang="en-US" sz="2200" b="1" u="sng" dirty="0" smtClean="0"/>
              <a:t>include </a:t>
            </a:r>
            <a:r>
              <a:rPr lang="en-US" sz="2200" b="1" u="sng" dirty="0"/>
              <a:t>government noncash transfers</a:t>
            </a:r>
            <a:r>
              <a:rPr lang="en-US" sz="2200" b="1" dirty="0"/>
              <a:t>, (also called in-kind </a:t>
            </a:r>
            <a:r>
              <a:rPr lang="en-US" sz="2200" b="1" dirty="0" smtClean="0"/>
              <a:t>transfers)</a:t>
            </a:r>
            <a:endParaRPr lang="en-US" sz="2200" b="1" dirty="0"/>
          </a:p>
          <a:p>
            <a:pPr lvl="1"/>
            <a:r>
              <a:rPr lang="en-US" sz="2200" b="1" dirty="0"/>
              <a:t>for example, Medicare, Medicaid, housing subsidies, subsidized school lunches, and food stamps. </a:t>
            </a:r>
          </a:p>
        </p:txBody>
      </p:sp>
      <p:sp>
        <p:nvSpPr>
          <p:cNvPr id="3" name="Title 1"/>
          <p:cNvSpPr txBox="1">
            <a:spLocks/>
          </p:cNvSpPr>
          <p:nvPr/>
        </p:nvSpPr>
        <p:spPr>
          <a:xfrm>
            <a:off x="533400" y="6362699"/>
            <a:ext cx="8077200" cy="342900"/>
          </a:xfrm>
          <a:prstGeom prst="rect">
            <a:avLst/>
          </a:prstGeom>
          <a:ln w="38100">
            <a:solidFill>
              <a:srgbClr val="00B0F0"/>
            </a:solidFill>
          </a:ln>
        </p:spPr>
        <p:txBody>
          <a:bodyP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20a – Income Inequality</a:t>
            </a:r>
            <a:endParaRPr lang="en-US" b="1" dirty="0"/>
          </a:p>
        </p:txBody>
      </p:sp>
    </p:spTree>
    <p:custDataLst>
      <p:tags r:id="rId1"/>
    </p:custDataLst>
    <p:extLst>
      <p:ext uri="{BB962C8B-B14F-4D97-AF65-F5344CB8AC3E}">
        <p14:creationId xmlns:p14="http://schemas.microsoft.com/office/powerpoint/2010/main" val="3659326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143000"/>
            <a:ext cx="7772400" cy="4191000"/>
          </a:xfrm>
        </p:spPr>
        <p:txBody>
          <a:bodyPr/>
          <a:lstStyle/>
          <a:p>
            <a:pPr algn="l">
              <a:buFont typeface="Arial" pitchFamily="34" charset="0"/>
              <a:buChar char="•"/>
            </a:pPr>
            <a:r>
              <a:rPr lang="en-US" dirty="0" smtClean="0">
                <a:solidFill>
                  <a:schemeClr val="tx1"/>
                </a:solidFill>
              </a:rPr>
              <a:t>Describing Income Distribution</a:t>
            </a:r>
          </a:p>
          <a:p>
            <a:pPr algn="l">
              <a:buFont typeface="Arial" pitchFamily="34" charset="0"/>
              <a:buChar char="•"/>
            </a:pPr>
            <a:r>
              <a:rPr lang="en-US" dirty="0" smtClean="0">
                <a:solidFill>
                  <a:schemeClr val="tx1"/>
                </a:solidFill>
              </a:rPr>
              <a:t>Government Redistribution</a:t>
            </a:r>
          </a:p>
          <a:p>
            <a:pPr algn="l">
              <a:buFont typeface="Arial" pitchFamily="34" charset="0"/>
              <a:buChar char="•"/>
            </a:pPr>
            <a:r>
              <a:rPr lang="en-US" b="1" dirty="0" smtClean="0">
                <a:solidFill>
                  <a:srgbClr val="0070C0"/>
                </a:solidFill>
              </a:rPr>
              <a:t>Causes of Inequality / Growing Inequality</a:t>
            </a:r>
          </a:p>
          <a:p>
            <a:pPr algn="l">
              <a:buFont typeface="Arial" pitchFamily="34" charset="0"/>
              <a:buChar char="•"/>
            </a:pPr>
            <a:r>
              <a:rPr lang="en-US" dirty="0" smtClean="0">
                <a:solidFill>
                  <a:schemeClr val="tx1"/>
                </a:solidFill>
              </a:rPr>
              <a:t>The Equality Model (Pres. Trump example)</a:t>
            </a:r>
          </a:p>
          <a:p>
            <a:pPr algn="l">
              <a:buFont typeface="Arial" pitchFamily="34" charset="0"/>
              <a:buChar char="•"/>
            </a:pPr>
            <a:r>
              <a:rPr lang="en-US" dirty="0" smtClean="0">
                <a:solidFill>
                  <a:schemeClr val="tx1"/>
                </a:solidFill>
              </a:rPr>
              <a:t>The Occupational Crowding Model</a:t>
            </a:r>
          </a:p>
          <a:p>
            <a:pPr algn="l">
              <a:buFont typeface="Arial" pitchFamily="34" charset="0"/>
              <a:buChar char="•"/>
            </a:pPr>
            <a:r>
              <a:rPr lang="en-US" dirty="0" smtClean="0">
                <a:solidFill>
                  <a:schemeClr val="tx1"/>
                </a:solidFill>
              </a:rPr>
              <a:t>Guaranteed Basic Income</a:t>
            </a:r>
            <a:endParaRPr lang="en-US" dirty="0">
              <a:solidFill>
                <a:schemeClr val="tx1"/>
              </a:solidFill>
            </a:endParaRPr>
          </a:p>
        </p:txBody>
      </p:sp>
      <p:sp>
        <p:nvSpPr>
          <p:cNvPr id="5" name="Title 1"/>
          <p:cNvSpPr>
            <a:spLocks noGrp="1"/>
          </p:cNvSpPr>
          <p:nvPr>
            <p:ph type="ctrTitle"/>
          </p:nvPr>
        </p:nvSpPr>
        <p:spPr>
          <a:xfrm>
            <a:off x="533400" y="228600"/>
            <a:ext cx="8077200" cy="685799"/>
          </a:xfrm>
          <a:ln w="38100">
            <a:solidFill>
              <a:srgbClr val="00B0F0"/>
            </a:solidFill>
          </a:ln>
        </p:spPr>
        <p:txBody>
          <a:bodyPr>
            <a:normAutofit fontScale="90000"/>
          </a:body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3232044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534400" cy="563562"/>
          </a:xfrm>
        </p:spPr>
        <p:txBody>
          <a:bodyPr>
            <a:noAutofit/>
          </a:bodyPr>
          <a:lstStyle/>
          <a:p>
            <a:r>
              <a:rPr lang="en-US" sz="3200" b="1" u="sng" dirty="0" smtClean="0"/>
              <a:t>7 Causes of an Unequal Income Distribution</a:t>
            </a:r>
            <a:endParaRPr lang="en-US" sz="3200" b="1" u="sng" dirty="0"/>
          </a:p>
        </p:txBody>
      </p:sp>
      <p:sp>
        <p:nvSpPr>
          <p:cNvPr id="3" name="Text Placeholder 2"/>
          <p:cNvSpPr>
            <a:spLocks noGrp="1"/>
          </p:cNvSpPr>
          <p:nvPr>
            <p:ph type="body" idx="1"/>
          </p:nvPr>
        </p:nvSpPr>
        <p:spPr>
          <a:xfrm>
            <a:off x="152400" y="914400"/>
            <a:ext cx="4419600" cy="2590800"/>
          </a:xfrm>
        </p:spPr>
        <p:txBody>
          <a:bodyPr>
            <a:normAutofit/>
          </a:bodyPr>
          <a:lstStyle/>
          <a:p>
            <a:pPr marL="0" indent="0">
              <a:buNone/>
            </a:pPr>
            <a:r>
              <a:rPr lang="en-US" dirty="0" smtClean="0"/>
              <a:t>1. Ability</a:t>
            </a:r>
          </a:p>
          <a:p>
            <a:pPr marL="0" indent="0">
              <a:buNone/>
            </a:pPr>
            <a:r>
              <a:rPr lang="en-US" dirty="0" smtClean="0"/>
              <a:t>2. Education and Training</a:t>
            </a:r>
          </a:p>
          <a:p>
            <a:pPr marL="0" indent="0">
              <a:buNone/>
            </a:pPr>
            <a:r>
              <a:rPr lang="en-US" dirty="0" smtClean="0"/>
              <a:t>3. Discrimination</a:t>
            </a:r>
          </a:p>
          <a:p>
            <a:pPr marL="0" indent="0">
              <a:buNone/>
            </a:pPr>
            <a:r>
              <a:rPr lang="en-US" dirty="0" smtClean="0"/>
              <a:t>4. Preferences and Risks</a:t>
            </a:r>
          </a:p>
        </p:txBody>
      </p:sp>
      <p:sp>
        <p:nvSpPr>
          <p:cNvPr id="6" name="Text Placeholder 2"/>
          <p:cNvSpPr txBox="1">
            <a:spLocks/>
          </p:cNvSpPr>
          <p:nvPr/>
        </p:nvSpPr>
        <p:spPr>
          <a:xfrm>
            <a:off x="195072" y="3209544"/>
            <a:ext cx="43434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5. Unequal Distribution of Wealth </a:t>
            </a:r>
            <a:r>
              <a:rPr lang="en-US" sz="2400" dirty="0" smtClean="0"/>
              <a:t>(see next slide)</a:t>
            </a:r>
          </a:p>
          <a:p>
            <a:pPr marL="0" indent="0">
              <a:buFont typeface="Arial" pitchFamily="34" charset="0"/>
              <a:buNone/>
            </a:pPr>
            <a:r>
              <a:rPr lang="en-US" dirty="0" smtClean="0"/>
              <a:t>6. Market Power</a:t>
            </a:r>
          </a:p>
          <a:p>
            <a:pPr marL="0" indent="0">
              <a:buFont typeface="Arial" pitchFamily="34" charset="0"/>
              <a:buNone/>
            </a:pPr>
            <a:r>
              <a:rPr lang="en-US" dirty="0" smtClean="0"/>
              <a:t>7. Luck, Connections, and Misfortune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762000"/>
            <a:ext cx="4253813" cy="3886200"/>
          </a:xfrm>
          <a:prstGeom prst="rect">
            <a:avLst/>
          </a:prstGeom>
        </p:spPr>
      </p:pic>
    </p:spTree>
    <p:custDataLst>
      <p:tags r:id="rId1"/>
    </p:custDataLst>
    <p:extLst>
      <p:ext uri="{BB962C8B-B14F-4D97-AF65-F5344CB8AC3E}">
        <p14:creationId xmlns:p14="http://schemas.microsoft.com/office/powerpoint/2010/main" val="3940963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 y="4343400"/>
            <a:ext cx="4419600" cy="2057400"/>
          </a:xfrm>
        </p:spPr>
        <p:txBody>
          <a:bodyPr>
            <a:normAutofit/>
          </a:bodyPr>
          <a:lstStyle/>
          <a:p>
            <a:pPr marL="0" indent="0">
              <a:buNone/>
            </a:pPr>
            <a:r>
              <a:rPr lang="en-US" sz="2800" dirty="0" smtClean="0"/>
              <a:t>1. Ability</a:t>
            </a:r>
          </a:p>
          <a:p>
            <a:pPr marL="0" indent="0">
              <a:buNone/>
            </a:pPr>
            <a:r>
              <a:rPr lang="en-US" sz="2800" dirty="0" smtClean="0"/>
              <a:t>2. Education and Training</a:t>
            </a:r>
          </a:p>
          <a:p>
            <a:pPr marL="0" indent="0">
              <a:buNone/>
            </a:pPr>
            <a:r>
              <a:rPr lang="en-US" sz="2800" dirty="0" smtClean="0"/>
              <a:t>3. Discrimination</a:t>
            </a:r>
          </a:p>
          <a:p>
            <a:pPr marL="0" indent="0">
              <a:buNone/>
            </a:pPr>
            <a:r>
              <a:rPr lang="en-US" sz="2800" dirty="0" smtClean="0"/>
              <a:t>4. Preferences and Risks</a:t>
            </a:r>
          </a:p>
        </p:txBody>
      </p:sp>
      <p:sp>
        <p:nvSpPr>
          <p:cNvPr id="6" name="Text Placeholder 2"/>
          <p:cNvSpPr txBox="1">
            <a:spLocks/>
          </p:cNvSpPr>
          <p:nvPr/>
        </p:nvSpPr>
        <p:spPr>
          <a:xfrm>
            <a:off x="4553712" y="4267200"/>
            <a:ext cx="43434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solidFill>
                  <a:srgbClr val="0070C0"/>
                </a:solidFill>
              </a:rPr>
              <a:t>5. Unequal Distribution of Wealth (see above)</a:t>
            </a:r>
          </a:p>
          <a:p>
            <a:pPr marL="0" indent="0">
              <a:buFont typeface="Arial" pitchFamily="34" charset="0"/>
              <a:buNone/>
            </a:pPr>
            <a:r>
              <a:rPr lang="en-US" sz="2800" dirty="0" smtClean="0"/>
              <a:t>6. Market Power</a:t>
            </a:r>
          </a:p>
          <a:p>
            <a:pPr marL="0" indent="0">
              <a:buFont typeface="Arial" pitchFamily="34" charset="0"/>
              <a:buNone/>
            </a:pPr>
            <a:r>
              <a:rPr lang="en-US" sz="2800" dirty="0" smtClean="0"/>
              <a:t>7.Luck, Connections, and Misfortune</a:t>
            </a:r>
            <a:endParaRPr lang="en-US" sz="2800" dirty="0"/>
          </a:p>
        </p:txBody>
      </p:sp>
      <p:pic>
        <p:nvPicPr>
          <p:cNvPr id="4" name="Picture 2" descr="C:\Users\mhealy\OneDrive for Business\textbooks\mcconnell19e\Microeconomics\Digital Image Library\Chap020\mcc11447_tb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2296"/>
            <a:ext cx="8591392" cy="3581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86512" y="3709734"/>
            <a:ext cx="8534400" cy="563562"/>
          </a:xfrm>
        </p:spPr>
        <p:txBody>
          <a:bodyPr>
            <a:noAutofit/>
          </a:bodyPr>
          <a:lstStyle/>
          <a:p>
            <a:r>
              <a:rPr lang="en-US" sz="3200" b="1" u="sng" dirty="0" smtClean="0"/>
              <a:t>7 Causes of an Unequal Income Distribution</a:t>
            </a:r>
            <a:endParaRPr lang="en-US" sz="3200" b="1" u="sng" dirty="0"/>
          </a:p>
        </p:txBody>
      </p:sp>
      <p:sp>
        <p:nvSpPr>
          <p:cNvPr id="2" name="CorShape1"/>
          <p:cNvSpPr/>
          <p:nvPr>
            <p:custDataLst>
              <p:tags r:id="rId2"/>
            </p:custDataLst>
          </p:nvPr>
        </p:nvSpPr>
        <p:spPr>
          <a:xfrm rot="10800000">
            <a:off x="252984" y="4970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61731653"/>
      </p:ext>
    </p:extLst>
  </p:cSld>
  <p:clrMapOvr>
    <a:masterClrMapping/>
  </p:clrMapOvr>
  <p:timing>
    <p:tnLst>
      <p:par>
        <p:cTn id="1" dur="indefinite" restart="never" nodeType="tmRoot"/>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838200"/>
          </a:xfrm>
        </p:spPr>
        <p:txBody>
          <a:bodyPr>
            <a:normAutofit/>
          </a:bodyPr>
          <a:lstStyle/>
          <a:p>
            <a:r>
              <a:rPr lang="en-US" b="1" u="sng" dirty="0" smtClean="0"/>
              <a:t>US Income Inequality is Increasing</a:t>
            </a:r>
            <a:endParaRPr lang="en-US" b="1" u="sng" dirty="0"/>
          </a:p>
        </p:txBody>
      </p:sp>
      <p:sp>
        <p:nvSpPr>
          <p:cNvPr id="3" name="Text Placeholder 2"/>
          <p:cNvSpPr>
            <a:spLocks noGrp="1"/>
          </p:cNvSpPr>
          <p:nvPr>
            <p:ph type="body" idx="1"/>
          </p:nvPr>
        </p:nvSpPr>
        <p:spPr>
          <a:xfrm>
            <a:off x="228600" y="3352801"/>
            <a:ext cx="8763000" cy="2362200"/>
          </a:xfrm>
        </p:spPr>
        <p:txBody>
          <a:bodyPr>
            <a:normAutofit/>
          </a:bodyPr>
          <a:lstStyle/>
          <a:p>
            <a:pPr marL="0" indent="0">
              <a:buNone/>
            </a:pPr>
            <a:r>
              <a:rPr lang="en-US" dirty="0" smtClean="0"/>
              <a:t>US </a:t>
            </a:r>
            <a:r>
              <a:rPr lang="en-US" dirty="0" err="1" smtClean="0"/>
              <a:t>Gini</a:t>
            </a:r>
            <a:r>
              <a:rPr lang="en-US" dirty="0" smtClean="0"/>
              <a:t>: 1970 = .394;   2000 = .408;      2008 = .466</a:t>
            </a:r>
          </a:p>
          <a:p>
            <a:pPr marL="0" indent="0">
              <a:buNone/>
            </a:pPr>
            <a:r>
              <a:rPr lang="en-US" b="1" dirty="0" smtClean="0"/>
              <a:t>WHY?  - Increased demand for high skills</a:t>
            </a:r>
          </a:p>
          <a:p>
            <a:pPr marL="0" indent="0">
              <a:buNone/>
            </a:pPr>
            <a:r>
              <a:rPr lang="en-US" b="1" dirty="0" smtClean="0"/>
              <a:t>             - Demographic changes</a:t>
            </a:r>
          </a:p>
          <a:p>
            <a:pPr marL="0" indent="0">
              <a:buNone/>
            </a:pPr>
            <a:r>
              <a:rPr lang="en-US" b="1" dirty="0" smtClean="0"/>
              <a:t>             - Trade, Immigration, and decline of Unions </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97" y="990600"/>
            <a:ext cx="9288997" cy="2221742"/>
          </a:xfrm>
          <a:prstGeom prst="rect">
            <a:avLst/>
          </a:prstGeom>
        </p:spPr>
      </p:pic>
      <p:sp>
        <p:nvSpPr>
          <p:cNvPr id="5" name="Title 1"/>
          <p:cNvSpPr txBox="1">
            <a:spLocks/>
          </p:cNvSpPr>
          <p:nvPr/>
        </p:nvSpPr>
        <p:spPr>
          <a:xfrm>
            <a:off x="533400" y="6019800"/>
            <a:ext cx="8077200" cy="685799"/>
          </a:xfrm>
          <a:prstGeom prst="rect">
            <a:avLst/>
          </a:prstGeom>
          <a:ln w="38100">
            <a:solidFill>
              <a:srgbClr val="00B0F0"/>
            </a:solidFill>
          </a:ln>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20a – Income Inequality</a:t>
            </a:r>
            <a:endParaRPr lang="en-US" b="1" dirty="0"/>
          </a:p>
        </p:txBody>
      </p:sp>
    </p:spTree>
    <p:custDataLst>
      <p:tags r:id="rId1"/>
    </p:custDataLst>
    <p:extLst>
      <p:ext uri="{BB962C8B-B14F-4D97-AF65-F5344CB8AC3E}">
        <p14:creationId xmlns:p14="http://schemas.microsoft.com/office/powerpoint/2010/main" val="2233028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 y="399287"/>
            <a:ext cx="9339944" cy="5943601"/>
          </a:xfrm>
          <a:prstGeom prst="rect">
            <a:avLst/>
          </a:prstGeom>
        </p:spPr>
      </p:pic>
      <p:sp>
        <p:nvSpPr>
          <p:cNvPr id="6" name="TextBox 5"/>
          <p:cNvSpPr txBox="1"/>
          <p:nvPr/>
        </p:nvSpPr>
        <p:spPr>
          <a:xfrm>
            <a:off x="6298" y="6324600"/>
            <a:ext cx="9174948" cy="369332"/>
          </a:xfrm>
          <a:prstGeom prst="rect">
            <a:avLst/>
          </a:prstGeom>
          <a:noFill/>
        </p:spPr>
        <p:txBody>
          <a:bodyPr wrap="none" rtlCol="0">
            <a:spAutoFit/>
          </a:bodyPr>
          <a:lstStyle/>
          <a:p>
            <a:r>
              <a:rPr lang="en-US" dirty="0">
                <a:hlinkClick r:id="rId4"/>
              </a:rPr>
              <a:t>https://www.statista.com/statistics/203247/shares-of-household-income-of-quintiles-in-the-us/</a:t>
            </a:r>
            <a:endParaRPr lang="en-US" dirty="0"/>
          </a:p>
        </p:txBody>
      </p:sp>
      <p:sp>
        <p:nvSpPr>
          <p:cNvPr id="2" name="TextBox 1"/>
          <p:cNvSpPr txBox="1"/>
          <p:nvPr/>
        </p:nvSpPr>
        <p:spPr>
          <a:xfrm>
            <a:off x="282376" y="95303"/>
            <a:ext cx="8610600" cy="461665"/>
          </a:xfrm>
          <a:prstGeom prst="rect">
            <a:avLst/>
          </a:prstGeom>
          <a:noFill/>
        </p:spPr>
        <p:txBody>
          <a:bodyPr wrap="square" rtlCol="0">
            <a:spAutoFit/>
          </a:bodyPr>
          <a:lstStyle/>
          <a:p>
            <a:r>
              <a:rPr lang="en-US" sz="2400" b="1" u="sng" dirty="0" smtClean="0"/>
              <a:t>Changes in Income Distribution in the United States Over Time</a:t>
            </a:r>
            <a:endParaRPr lang="en-US" sz="2400" b="1" u="sng" dirty="0"/>
          </a:p>
        </p:txBody>
      </p:sp>
    </p:spTree>
    <p:custDataLst>
      <p:tags r:id="rId1"/>
    </p:custDataLst>
    <p:extLst>
      <p:ext uri="{BB962C8B-B14F-4D97-AF65-F5344CB8AC3E}">
        <p14:creationId xmlns:p14="http://schemas.microsoft.com/office/powerpoint/2010/main" val="4141494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143001"/>
            <a:ext cx="9067800" cy="5181600"/>
          </a:xfrm>
        </p:spPr>
        <p:txBody>
          <a:bodyPr>
            <a:normAutofit/>
          </a:bodyPr>
          <a:lstStyle/>
          <a:p>
            <a:r>
              <a:rPr lang="en-US" sz="4400" dirty="0">
                <a:solidFill>
                  <a:schemeClr val="tx1"/>
                </a:solidFill>
                <a:hlinkClick r:id="rId3"/>
              </a:rPr>
              <a:t>Wealth Inequality in America</a:t>
            </a:r>
            <a:r>
              <a:rPr lang="en-US" sz="4400" dirty="0">
                <a:solidFill>
                  <a:schemeClr val="tx1"/>
                </a:solidFill>
              </a:rPr>
              <a:t> (</a:t>
            </a:r>
            <a:r>
              <a:rPr lang="en-US" sz="4400" dirty="0" err="1">
                <a:solidFill>
                  <a:schemeClr val="tx1"/>
                </a:solidFill>
              </a:rPr>
              <a:t>Politizane</a:t>
            </a:r>
            <a:r>
              <a:rPr lang="en-US" sz="4400" dirty="0">
                <a:solidFill>
                  <a:schemeClr val="tx1"/>
                </a:solidFill>
              </a:rPr>
              <a:t> YouTube) 6:24</a:t>
            </a:r>
          </a:p>
          <a:p>
            <a:r>
              <a:rPr lang="en-US" sz="1700" dirty="0">
                <a:solidFill>
                  <a:schemeClr val="tx1"/>
                </a:solidFill>
              </a:rPr>
              <a:t>      http://www.youtube.com/watch?v=QPKKQnijnsM</a:t>
            </a:r>
            <a:endParaRPr lang="en-US" sz="1700" dirty="0" smtClean="0">
              <a:solidFill>
                <a:schemeClr val="tx1"/>
              </a:solidFill>
            </a:endParaRPr>
          </a:p>
        </p:txBody>
      </p:sp>
      <p:sp>
        <p:nvSpPr>
          <p:cNvPr id="6" name="Title 1"/>
          <p:cNvSpPr txBox="1">
            <a:spLocks/>
          </p:cNvSpPr>
          <p:nvPr/>
        </p:nvSpPr>
        <p:spPr>
          <a:xfrm>
            <a:off x="609600" y="1524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20a – Income Inequality</a:t>
            </a:r>
            <a:endParaRPr lang="en-US" b="1" dirty="0"/>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505200"/>
            <a:ext cx="5634037" cy="288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97484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534400" cy="563562"/>
          </a:xfrm>
        </p:spPr>
        <p:txBody>
          <a:bodyPr>
            <a:noAutofit/>
          </a:bodyPr>
          <a:lstStyle/>
          <a:p>
            <a:r>
              <a:rPr lang="en-US" sz="3200" b="1" u="sng" dirty="0" smtClean="0"/>
              <a:t>Why is Inequality Increasing?</a:t>
            </a:r>
            <a:endParaRPr lang="en-US" sz="3200" b="1" u="sng" dirty="0"/>
          </a:p>
        </p:txBody>
      </p:sp>
      <p:sp>
        <p:nvSpPr>
          <p:cNvPr id="3" name="Text Placeholder 2"/>
          <p:cNvSpPr>
            <a:spLocks noGrp="1"/>
          </p:cNvSpPr>
          <p:nvPr>
            <p:ph type="body" idx="1"/>
          </p:nvPr>
        </p:nvSpPr>
        <p:spPr>
          <a:xfrm>
            <a:off x="152400" y="914400"/>
            <a:ext cx="8686800" cy="5181600"/>
          </a:xfrm>
        </p:spPr>
        <p:txBody>
          <a:bodyPr>
            <a:normAutofit/>
          </a:bodyPr>
          <a:lstStyle/>
          <a:p>
            <a:pPr marL="0" indent="0">
              <a:buNone/>
            </a:pPr>
            <a:r>
              <a:rPr lang="en-US" dirty="0" smtClean="0"/>
              <a:t>1. Greater Demand for Skilled Workers</a:t>
            </a:r>
          </a:p>
          <a:p>
            <a:pPr marL="0" indent="0">
              <a:buNone/>
            </a:pPr>
            <a:r>
              <a:rPr lang="en-US" dirty="0" smtClean="0"/>
              <a:t>2. Demographic Changes</a:t>
            </a:r>
          </a:p>
          <a:p>
            <a:pPr marL="857250" lvl="1" indent="-457200"/>
            <a:r>
              <a:rPr lang="en-US" dirty="0" smtClean="0"/>
              <a:t>Baby boomers entering the work force in the 1970s and ’80s: young people earn less</a:t>
            </a:r>
          </a:p>
          <a:p>
            <a:pPr marL="857250" lvl="1" indent="-457200"/>
            <a:r>
              <a:rPr lang="en-US" dirty="0" smtClean="0"/>
              <a:t>Growing tendency for people with high earning potential to marry each other </a:t>
            </a:r>
          </a:p>
          <a:p>
            <a:pPr marL="857250" lvl="1" indent="-457200"/>
            <a:r>
              <a:rPr lang="en-US" dirty="0" smtClean="0"/>
              <a:t>Increasing number of low income single-mother households</a:t>
            </a:r>
          </a:p>
          <a:p>
            <a:pPr marL="0" indent="0">
              <a:buNone/>
            </a:pPr>
            <a:r>
              <a:rPr lang="en-US" dirty="0" smtClean="0"/>
              <a:t>3. Trade, Immigration, Decline of Unions</a:t>
            </a:r>
          </a:p>
        </p:txBody>
      </p:sp>
    </p:spTree>
    <p:custDataLst>
      <p:tags r:id="rId1"/>
    </p:custDataLst>
    <p:extLst>
      <p:ext uri="{BB962C8B-B14F-4D97-AF65-F5344CB8AC3E}">
        <p14:creationId xmlns:p14="http://schemas.microsoft.com/office/powerpoint/2010/main" val="2488072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143000"/>
            <a:ext cx="7772400" cy="4191000"/>
          </a:xfrm>
        </p:spPr>
        <p:txBody>
          <a:bodyPr/>
          <a:lstStyle/>
          <a:p>
            <a:pPr algn="l">
              <a:buFont typeface="Arial" pitchFamily="34" charset="0"/>
              <a:buChar char="•"/>
            </a:pPr>
            <a:r>
              <a:rPr lang="en-US" dirty="0" smtClean="0">
                <a:solidFill>
                  <a:schemeClr val="tx1"/>
                </a:solidFill>
              </a:rPr>
              <a:t>Describing Income Distribution</a:t>
            </a:r>
          </a:p>
          <a:p>
            <a:pPr algn="l">
              <a:buFont typeface="Arial" pitchFamily="34" charset="0"/>
              <a:buChar char="•"/>
            </a:pPr>
            <a:r>
              <a:rPr lang="en-US" dirty="0" smtClean="0">
                <a:solidFill>
                  <a:schemeClr val="tx1"/>
                </a:solidFill>
              </a:rPr>
              <a:t>Government Redistribution</a:t>
            </a:r>
          </a:p>
          <a:p>
            <a:pPr algn="l">
              <a:buFont typeface="Arial" pitchFamily="34" charset="0"/>
              <a:buChar char="•"/>
            </a:pPr>
            <a:r>
              <a:rPr lang="en-US" dirty="0" smtClean="0">
                <a:solidFill>
                  <a:schemeClr val="tx1"/>
                </a:solidFill>
              </a:rPr>
              <a:t>Causes of Inequality / Growing Inequality</a:t>
            </a:r>
          </a:p>
          <a:p>
            <a:pPr algn="l">
              <a:buFont typeface="Arial" pitchFamily="34" charset="0"/>
              <a:buChar char="•"/>
            </a:pPr>
            <a:r>
              <a:rPr lang="en-US" b="1" dirty="0" smtClean="0">
                <a:solidFill>
                  <a:srgbClr val="0070C0"/>
                </a:solidFill>
              </a:rPr>
              <a:t>The Equality Model (Pres. Trump example)</a:t>
            </a:r>
          </a:p>
          <a:p>
            <a:pPr algn="l">
              <a:buFont typeface="Arial" pitchFamily="34" charset="0"/>
              <a:buChar char="•"/>
            </a:pPr>
            <a:r>
              <a:rPr lang="en-US" dirty="0" smtClean="0">
                <a:solidFill>
                  <a:schemeClr val="tx1"/>
                </a:solidFill>
              </a:rPr>
              <a:t>The Occupational Crowding Model</a:t>
            </a:r>
          </a:p>
          <a:p>
            <a:pPr algn="l">
              <a:buFont typeface="Arial" pitchFamily="34" charset="0"/>
              <a:buChar char="•"/>
            </a:pPr>
            <a:r>
              <a:rPr lang="en-US" dirty="0" smtClean="0">
                <a:solidFill>
                  <a:schemeClr val="tx1"/>
                </a:solidFill>
              </a:rPr>
              <a:t>Guaranteed Basic Income</a:t>
            </a:r>
            <a:endParaRPr lang="en-US" dirty="0">
              <a:solidFill>
                <a:schemeClr val="tx1"/>
              </a:solidFill>
            </a:endParaRPr>
          </a:p>
        </p:txBody>
      </p:sp>
      <p:sp>
        <p:nvSpPr>
          <p:cNvPr id="5" name="Title 1"/>
          <p:cNvSpPr>
            <a:spLocks noGrp="1"/>
          </p:cNvSpPr>
          <p:nvPr>
            <p:ph type="ctrTitle"/>
          </p:nvPr>
        </p:nvSpPr>
        <p:spPr>
          <a:xfrm>
            <a:off x="533400" y="228600"/>
            <a:ext cx="8077200" cy="685799"/>
          </a:xfrm>
          <a:ln w="38100">
            <a:solidFill>
              <a:srgbClr val="00B0F0"/>
            </a:solidFill>
          </a:ln>
        </p:spPr>
        <p:txBody>
          <a:bodyPr>
            <a:normAutofit fontScale="90000"/>
          </a:body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196438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067800" cy="1723549"/>
          </a:xfrm>
          <a:prstGeom prst="rect">
            <a:avLst/>
          </a:prstGeom>
          <a:noFill/>
        </p:spPr>
        <p:txBody>
          <a:bodyPr wrap="square" rtlCol="0">
            <a:spAutoFit/>
          </a:bodyPr>
          <a:lstStyle/>
          <a:p>
            <a:r>
              <a:rPr lang="en-US" sz="2400" b="1" dirty="0" smtClean="0"/>
              <a:t>For the next two questions see YP 66</a:t>
            </a:r>
          </a:p>
          <a:p>
            <a:r>
              <a:rPr lang="en-US" sz="1000" b="1" dirty="0"/>
              <a:t> </a:t>
            </a:r>
            <a:r>
              <a:rPr lang="en-US" sz="1000" b="1" dirty="0" smtClean="0"/>
              <a:t> </a:t>
            </a:r>
          </a:p>
          <a:p>
            <a:r>
              <a:rPr lang="en-US" sz="2400" dirty="0" smtClean="0"/>
              <a:t>Assume:  Two people have identical MU curves and a given income of $20,000 is distributed so that Singer gets $15,000 and Catalano get $5000</a:t>
            </a:r>
            <a:endParaRPr lang="en-US" sz="2400" dirty="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78" y="1938528"/>
            <a:ext cx="781185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2103" y="6273225"/>
            <a:ext cx="7391400" cy="584775"/>
          </a:xfrm>
          <a:prstGeom prst="rect">
            <a:avLst/>
          </a:prstGeom>
          <a:noFill/>
        </p:spPr>
        <p:txBody>
          <a:bodyPr wrap="square" rtlCol="0">
            <a:spAutoFit/>
          </a:bodyPr>
          <a:lstStyle/>
          <a:p>
            <a:r>
              <a:rPr lang="en-US" sz="3200" b="1" dirty="0" smtClean="0"/>
              <a:t>Model Summary on Yellow Page 59 or 100</a:t>
            </a:r>
            <a:endParaRPr lang="en-US" sz="3200" b="1" dirty="0"/>
          </a:p>
        </p:txBody>
      </p:sp>
    </p:spTree>
    <p:custDataLst>
      <p:tags r:id="rId1"/>
    </p:custDataLst>
    <p:extLst>
      <p:ext uri="{BB962C8B-B14F-4D97-AF65-F5344CB8AC3E}">
        <p14:creationId xmlns:p14="http://schemas.microsoft.com/office/powerpoint/2010/main" val="3295233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17250" y="3276600"/>
            <a:ext cx="2667000" cy="1066800"/>
          </a:xfrm>
        </p:spPr>
        <p:txBody>
          <a:bodyPr>
            <a:normAutofit/>
          </a:bodyPr>
          <a:lstStyle/>
          <a:p>
            <a:pPr algn="l"/>
            <a:r>
              <a:rPr lang="en-US" sz="2800" b="1" dirty="0" smtClean="0"/>
              <a:t>7. Singer’s total </a:t>
            </a:r>
            <a:br>
              <a:rPr lang="en-US" sz="2800" b="1" dirty="0" smtClean="0"/>
            </a:br>
            <a:r>
              <a:rPr lang="en-US" sz="2800" b="1" dirty="0" smtClean="0"/>
              <a:t>utility is _____.</a:t>
            </a:r>
            <a:endParaRPr lang="en-US" sz="2800" b="1" dirty="0"/>
          </a:p>
        </p:txBody>
      </p:sp>
      <p:pic>
        <p:nvPicPr>
          <p:cNvPr id="5" name="Picture 4" descr="20aobamaletters.jpg"/>
          <p:cNvPicPr>
            <a:picLocks noChangeAspect="1"/>
          </p:cNvPicPr>
          <p:nvPr/>
        </p:nvPicPr>
        <p:blipFill>
          <a:blip r:embed="rId4" cstate="print"/>
          <a:stretch>
            <a:fillRect/>
          </a:stretch>
        </p:blipFill>
        <p:spPr>
          <a:xfrm>
            <a:off x="3261804" y="0"/>
            <a:ext cx="6343650" cy="3867150"/>
          </a:xfrm>
          <a:prstGeom prst="rect">
            <a:avLst/>
          </a:prstGeom>
        </p:spPr>
      </p:pic>
      <p:sp>
        <p:nvSpPr>
          <p:cNvPr id="6" name="TextBox 5"/>
          <p:cNvSpPr txBox="1"/>
          <p:nvPr/>
        </p:nvSpPr>
        <p:spPr>
          <a:xfrm>
            <a:off x="76200" y="35169"/>
            <a:ext cx="3048000" cy="3416320"/>
          </a:xfrm>
          <a:prstGeom prst="rect">
            <a:avLst/>
          </a:prstGeom>
          <a:noFill/>
        </p:spPr>
        <p:txBody>
          <a:bodyPr wrap="square" rtlCol="0">
            <a:spAutoFit/>
          </a:bodyPr>
          <a:lstStyle/>
          <a:p>
            <a:r>
              <a:rPr lang="en-US" sz="2400" dirty="0" smtClean="0"/>
              <a:t>Assume:  Two people have identical MU curves and a  given income of $20,000 is distributed so that Singer gets $15,000 and Catalano get $5,000</a:t>
            </a:r>
          </a:p>
          <a:p>
            <a:r>
              <a:rPr lang="en-US" sz="2400" dirty="0" smtClean="0"/>
              <a:t>YP 66</a:t>
            </a:r>
            <a:endParaRPr lang="en-US" sz="2400" dirty="0"/>
          </a:p>
        </p:txBody>
      </p:sp>
      <p:sp>
        <p:nvSpPr>
          <p:cNvPr id="3" name="TPAnswers"/>
          <p:cNvSpPr>
            <a:spLocks noGrp="1"/>
          </p:cNvSpPr>
          <p:nvPr>
            <p:ph type="body" idx="1"/>
            <p:custDataLst>
              <p:tags r:id="rId2"/>
            </p:custDataLst>
          </p:nvPr>
        </p:nvSpPr>
        <p:spPr>
          <a:xfrm>
            <a:off x="457200" y="4191000"/>
            <a:ext cx="6629400" cy="2286000"/>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A + B</a:t>
            </a:r>
          </a:p>
          <a:p>
            <a:pPr marL="514350" indent="-514350">
              <a:buFont typeface="Arial" pitchFamily="34" charset="0"/>
              <a:buAutoNum type="arabicPeriod"/>
            </a:pPr>
            <a:r>
              <a:rPr lang="en-US" dirty="0" smtClean="0"/>
              <a:t>A + B + C + D</a:t>
            </a:r>
          </a:p>
          <a:p>
            <a:pPr marL="514350" indent="-514350">
              <a:buFont typeface="Arial" pitchFamily="34" charset="0"/>
              <a:buAutoNum type="arabicPeriod"/>
            </a:pPr>
            <a:r>
              <a:rPr lang="en-US" dirty="0" smtClean="0"/>
              <a:t>E + F + G + H + I</a:t>
            </a:r>
          </a:p>
        </p:txBody>
      </p:sp>
    </p:spTree>
    <p:custDataLst>
      <p:tags r:id="rId1"/>
    </p:custDataLst>
    <p:extLst>
      <p:ext uri="{BB962C8B-B14F-4D97-AF65-F5344CB8AC3E}">
        <p14:creationId xmlns:p14="http://schemas.microsoft.com/office/powerpoint/2010/main" val="681700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17250" y="3276600"/>
            <a:ext cx="2667000" cy="1066800"/>
          </a:xfrm>
        </p:spPr>
        <p:txBody>
          <a:bodyPr>
            <a:normAutofit fontScale="90000"/>
          </a:bodyPr>
          <a:lstStyle/>
          <a:p>
            <a:pPr algn="l"/>
            <a:r>
              <a:rPr lang="en-US" sz="2800" b="1" dirty="0" smtClean="0">
                <a:solidFill>
                  <a:srgbClr val="0070C0"/>
                </a:solidFill>
              </a:rPr>
              <a:t>7. Catalano’s total </a:t>
            </a:r>
            <a:br>
              <a:rPr lang="en-US" sz="2800" b="1" dirty="0" smtClean="0">
                <a:solidFill>
                  <a:srgbClr val="0070C0"/>
                </a:solidFill>
              </a:rPr>
            </a:br>
            <a:r>
              <a:rPr lang="en-US" sz="2800" b="1" dirty="0" smtClean="0">
                <a:solidFill>
                  <a:srgbClr val="0070C0"/>
                </a:solidFill>
              </a:rPr>
              <a:t>utility is _____.</a:t>
            </a:r>
            <a:endParaRPr lang="en-US" sz="2800" b="1" dirty="0">
              <a:solidFill>
                <a:srgbClr val="0070C0"/>
              </a:solidFill>
            </a:endParaRPr>
          </a:p>
        </p:txBody>
      </p:sp>
      <p:pic>
        <p:nvPicPr>
          <p:cNvPr id="5" name="Picture 4" descr="20aobamaletters.jpg"/>
          <p:cNvPicPr>
            <a:picLocks noChangeAspect="1"/>
          </p:cNvPicPr>
          <p:nvPr/>
        </p:nvPicPr>
        <p:blipFill>
          <a:blip r:embed="rId5" cstate="print"/>
          <a:stretch>
            <a:fillRect/>
          </a:stretch>
        </p:blipFill>
        <p:spPr>
          <a:xfrm>
            <a:off x="3261804" y="0"/>
            <a:ext cx="6343650" cy="3867150"/>
          </a:xfrm>
          <a:prstGeom prst="rect">
            <a:avLst/>
          </a:prstGeom>
        </p:spPr>
      </p:pic>
      <p:sp>
        <p:nvSpPr>
          <p:cNvPr id="6" name="TextBox 5"/>
          <p:cNvSpPr txBox="1"/>
          <p:nvPr/>
        </p:nvSpPr>
        <p:spPr>
          <a:xfrm>
            <a:off x="0" y="63305"/>
            <a:ext cx="3048000" cy="3416320"/>
          </a:xfrm>
          <a:prstGeom prst="rect">
            <a:avLst/>
          </a:prstGeom>
          <a:noFill/>
        </p:spPr>
        <p:txBody>
          <a:bodyPr wrap="square" rtlCol="0">
            <a:spAutoFit/>
          </a:bodyPr>
          <a:lstStyle/>
          <a:p>
            <a:r>
              <a:rPr lang="en-US" sz="2400" dirty="0" smtClean="0"/>
              <a:t>Assume:  Two people have identical MU curves and a  given income of $20,000 is distributed so that Singer gets $15,000 and Catalano get $5,000</a:t>
            </a:r>
          </a:p>
          <a:p>
            <a:r>
              <a:rPr lang="en-US" sz="2400" dirty="0" smtClean="0"/>
              <a:t>YP 66</a:t>
            </a:r>
            <a:endParaRPr lang="en-US" sz="2400" dirty="0"/>
          </a:p>
        </p:txBody>
      </p:sp>
      <p:sp>
        <p:nvSpPr>
          <p:cNvPr id="8" name="CorShape1"/>
          <p:cNvSpPr/>
          <p:nvPr>
            <p:custDataLst>
              <p:tags r:id="rId2"/>
            </p:custDataLst>
          </p:nvPr>
        </p:nvSpPr>
        <p:spPr>
          <a:xfrm rot="10800000">
            <a:off x="172720" y="54281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4191000"/>
            <a:ext cx="6629400" cy="2286000"/>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A + B</a:t>
            </a:r>
          </a:p>
          <a:p>
            <a:pPr marL="514350" indent="-514350">
              <a:buFont typeface="Arial" pitchFamily="34" charset="0"/>
              <a:buAutoNum type="arabicPeriod"/>
            </a:pPr>
            <a:r>
              <a:rPr lang="en-US" dirty="0" smtClean="0"/>
              <a:t>A + B + C + D</a:t>
            </a:r>
          </a:p>
          <a:p>
            <a:pPr marL="514350" indent="-514350">
              <a:buFont typeface="Arial" pitchFamily="34" charset="0"/>
              <a:buAutoNum type="arabicPeriod"/>
            </a:pPr>
            <a:r>
              <a:rPr lang="en-US" dirty="0" smtClean="0"/>
              <a:t>E + F + G + H + I</a:t>
            </a:r>
          </a:p>
        </p:txBody>
      </p:sp>
    </p:spTree>
    <p:custDataLst>
      <p:tags r:id="rId1"/>
    </p:custDataLst>
    <p:extLst>
      <p:ext uri="{BB962C8B-B14F-4D97-AF65-F5344CB8AC3E}">
        <p14:creationId xmlns:p14="http://schemas.microsoft.com/office/powerpoint/2010/main" val="102904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635" y="0"/>
            <a:ext cx="8458200" cy="2133600"/>
          </a:xfrm>
        </p:spPr>
        <p:txBody>
          <a:bodyPr>
            <a:normAutofit/>
          </a:bodyPr>
          <a:lstStyle/>
          <a:p>
            <a:pPr algn="l"/>
            <a:r>
              <a:rPr lang="en-US" b="1" dirty="0" smtClean="0">
                <a:solidFill>
                  <a:schemeClr val="tx1"/>
                </a:solidFill>
              </a:rPr>
              <a:t>Two New Models</a:t>
            </a:r>
            <a:r>
              <a:rPr lang="en-US" dirty="0" smtClean="0">
                <a:solidFill>
                  <a:schemeClr val="tx1"/>
                </a:solidFill>
              </a:rPr>
              <a:t>:</a:t>
            </a:r>
          </a:p>
          <a:p>
            <a:pPr lvl="1" algn="l">
              <a:buFont typeface="Arial" pitchFamily="34" charset="0"/>
              <a:buChar char="•"/>
            </a:pPr>
            <a:r>
              <a:rPr lang="en-US" sz="3200" b="1" dirty="0" smtClean="0">
                <a:solidFill>
                  <a:schemeClr val="tx1"/>
                </a:solidFill>
              </a:rPr>
              <a:t>The Equality Model (Pres. Trump example)</a:t>
            </a:r>
          </a:p>
          <a:p>
            <a:pPr lvl="1" algn="l">
              <a:buFont typeface="Arial" pitchFamily="34" charset="0"/>
              <a:buChar char="•"/>
            </a:pPr>
            <a:r>
              <a:rPr lang="en-US" sz="3200" b="1" dirty="0" smtClean="0">
                <a:solidFill>
                  <a:schemeClr val="tx1"/>
                </a:solidFill>
              </a:rPr>
              <a:t>The Occupational </a:t>
            </a:r>
            <a:r>
              <a:rPr lang="en-US" b="1" dirty="0" smtClean="0">
                <a:solidFill>
                  <a:schemeClr val="tx1"/>
                </a:solidFill>
              </a:rPr>
              <a:t>Crowding Model</a:t>
            </a:r>
          </a:p>
        </p:txBody>
      </p:sp>
      <p:sp>
        <p:nvSpPr>
          <p:cNvPr id="5" name="Title 1"/>
          <p:cNvSpPr>
            <a:spLocks noGrp="1"/>
          </p:cNvSpPr>
          <p:nvPr>
            <p:ph type="ctrTitle"/>
          </p:nvPr>
        </p:nvSpPr>
        <p:spPr>
          <a:xfrm>
            <a:off x="609600" y="6096000"/>
            <a:ext cx="8077200" cy="685799"/>
          </a:xfrm>
          <a:ln w="38100">
            <a:solidFill>
              <a:srgbClr val="00B0F0"/>
            </a:solidFill>
          </a:ln>
        </p:spPr>
        <p:txBody>
          <a:bodyPr>
            <a:normAutofit fontScale="90000"/>
          </a:bodyPr>
          <a:lstStyle/>
          <a:p>
            <a:r>
              <a:rPr lang="en-US" b="1" dirty="0" smtClean="0"/>
              <a:t>20a – Income Inequality</a:t>
            </a:r>
            <a:endParaRPr lang="en-US" b="1" dirty="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858000" cy="276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4646472"/>
            <a:ext cx="4408258" cy="1323439"/>
          </a:xfrm>
          <a:prstGeom prst="rect">
            <a:avLst/>
          </a:prstGeom>
          <a:noFill/>
        </p:spPr>
        <p:txBody>
          <a:bodyPr wrap="none" rtlCol="0">
            <a:spAutoFit/>
          </a:bodyPr>
          <a:lstStyle/>
          <a:p>
            <a:r>
              <a:rPr lang="en-US" sz="4000" dirty="0" smtClean="0"/>
              <a:t>TU = area under MU</a:t>
            </a:r>
          </a:p>
          <a:p>
            <a:r>
              <a:rPr lang="en-US" sz="4000" dirty="0" smtClean="0"/>
              <a:t>TP = area under MP</a:t>
            </a:r>
            <a:endParaRPr lang="en-US" sz="4000" dirty="0"/>
          </a:p>
        </p:txBody>
      </p:sp>
      <p:cxnSp>
        <p:nvCxnSpPr>
          <p:cNvPr id="6" name="Straight Connector 5"/>
          <p:cNvCxnSpPr/>
          <p:nvPr/>
        </p:nvCxnSpPr>
        <p:spPr>
          <a:xfrm>
            <a:off x="0" y="1752600"/>
            <a:ext cx="9144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7592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 y="2362200"/>
            <a:ext cx="4572000" cy="1809749"/>
          </a:xfrm>
        </p:spPr>
        <p:txBody>
          <a:bodyPr>
            <a:normAutofit/>
          </a:bodyPr>
          <a:lstStyle/>
          <a:p>
            <a:pPr algn="l"/>
            <a:r>
              <a:rPr lang="en-US" sz="2800" b="1" dirty="0" smtClean="0"/>
              <a:t>8. The utility lost</a:t>
            </a:r>
            <a:br>
              <a:rPr lang="en-US" sz="2800" b="1" dirty="0" smtClean="0"/>
            </a:br>
            <a:r>
              <a:rPr lang="en-US" sz="2800" b="1" dirty="0" smtClean="0"/>
              <a:t> by Singer is _____ </a:t>
            </a:r>
            <a:br>
              <a:rPr lang="en-US" sz="2800" b="1" dirty="0" smtClean="0"/>
            </a:br>
            <a:r>
              <a:rPr lang="en-US" sz="2800" b="1" dirty="0" smtClean="0"/>
              <a:t>and gained by Catalano is:</a:t>
            </a:r>
            <a:endParaRPr lang="en-US" sz="2800" b="1" dirty="0"/>
          </a:p>
        </p:txBody>
      </p:sp>
      <p:pic>
        <p:nvPicPr>
          <p:cNvPr id="5" name="Picture 4" descr="20aobamaletters.jpg"/>
          <p:cNvPicPr>
            <a:picLocks noChangeAspect="1"/>
          </p:cNvPicPr>
          <p:nvPr/>
        </p:nvPicPr>
        <p:blipFill>
          <a:blip r:embed="rId4" cstate="print"/>
          <a:stretch>
            <a:fillRect/>
          </a:stretch>
        </p:blipFill>
        <p:spPr>
          <a:xfrm>
            <a:off x="3733800" y="-152400"/>
            <a:ext cx="5962650" cy="3634889"/>
          </a:xfrm>
          <a:prstGeom prst="rect">
            <a:avLst/>
          </a:prstGeom>
        </p:spPr>
      </p:pic>
      <p:sp>
        <p:nvSpPr>
          <p:cNvPr id="6" name="TextBox 5"/>
          <p:cNvSpPr txBox="1"/>
          <p:nvPr/>
        </p:nvSpPr>
        <p:spPr>
          <a:xfrm>
            <a:off x="0" y="0"/>
            <a:ext cx="3352800" cy="2554545"/>
          </a:xfrm>
          <a:prstGeom prst="rect">
            <a:avLst/>
          </a:prstGeom>
          <a:noFill/>
        </p:spPr>
        <p:txBody>
          <a:bodyPr wrap="square" rtlCol="0">
            <a:spAutoFit/>
          </a:bodyPr>
          <a:lstStyle/>
          <a:p>
            <a:r>
              <a:rPr lang="en-US" sz="3200" dirty="0" smtClean="0"/>
              <a:t>Assume:  NOW the income is equally distributed to $10,000 each</a:t>
            </a:r>
          </a:p>
          <a:p>
            <a:r>
              <a:rPr lang="en-US" sz="3200" dirty="0"/>
              <a:t>YP 66 #4</a:t>
            </a:r>
          </a:p>
        </p:txBody>
      </p:sp>
      <p:sp>
        <p:nvSpPr>
          <p:cNvPr id="3" name="TPAnswers"/>
          <p:cNvSpPr>
            <a:spLocks noGrp="1"/>
          </p:cNvSpPr>
          <p:nvPr>
            <p:ph type="body" idx="1"/>
            <p:custDataLst>
              <p:tags r:id="rId2"/>
            </p:custDataLst>
          </p:nvPr>
        </p:nvSpPr>
        <p:spPr>
          <a:xfrm>
            <a:off x="381000" y="4191000"/>
            <a:ext cx="6629400" cy="2362200"/>
          </a:xfrm>
        </p:spPr>
        <p:txBody>
          <a:bodyPr>
            <a:noAutofit/>
          </a:bodyPr>
          <a:lstStyle/>
          <a:p>
            <a:pPr marL="514350" indent="-514350">
              <a:buFont typeface="Arial" pitchFamily="34" charset="0"/>
              <a:buAutoNum type="arabicPeriod"/>
            </a:pPr>
            <a:r>
              <a:rPr lang="en-US" dirty="0" smtClean="0"/>
              <a:t>Lost: </a:t>
            </a:r>
            <a:r>
              <a:rPr lang="en-US" dirty="0" err="1" smtClean="0"/>
              <a:t>e+f+g</a:t>
            </a:r>
            <a:r>
              <a:rPr lang="en-US" dirty="0" smtClean="0"/>
              <a:t>  ; Gain: E+F+G</a:t>
            </a:r>
          </a:p>
          <a:p>
            <a:pPr marL="514350" indent="-514350">
              <a:buFont typeface="Arial" pitchFamily="34" charset="0"/>
              <a:buAutoNum type="arabicPeriod"/>
            </a:pPr>
            <a:r>
              <a:rPr lang="en-US" dirty="0"/>
              <a:t>Lost : </a:t>
            </a:r>
            <a:r>
              <a:rPr lang="en-US" dirty="0" err="1" smtClean="0"/>
              <a:t>h+i</a:t>
            </a:r>
            <a:r>
              <a:rPr lang="en-US" dirty="0" smtClean="0"/>
              <a:t> ; Gain: A+B+E</a:t>
            </a:r>
          </a:p>
          <a:p>
            <a:pPr marL="514350" indent="-514350">
              <a:buFont typeface="Arial" pitchFamily="34" charset="0"/>
              <a:buAutoNum type="arabicPeriod"/>
            </a:pPr>
            <a:r>
              <a:rPr lang="en-US" dirty="0"/>
              <a:t>Lost : </a:t>
            </a:r>
            <a:r>
              <a:rPr lang="en-US" dirty="0" err="1" smtClean="0"/>
              <a:t>h+i</a:t>
            </a:r>
            <a:r>
              <a:rPr lang="en-US" dirty="0" smtClean="0"/>
              <a:t>  ; Gain: E+F+G</a:t>
            </a:r>
          </a:p>
          <a:p>
            <a:pPr marL="514350" indent="-514350">
              <a:buFont typeface="Arial" pitchFamily="34" charset="0"/>
              <a:buAutoNum type="arabicPeriod"/>
            </a:pPr>
            <a:r>
              <a:rPr lang="en-US" dirty="0"/>
              <a:t>Lost : </a:t>
            </a:r>
            <a:r>
              <a:rPr lang="en-US" dirty="0" err="1" smtClean="0"/>
              <a:t>a+b+e</a:t>
            </a:r>
            <a:r>
              <a:rPr lang="en-US" dirty="0" smtClean="0"/>
              <a:t>  ; Gain: E+F+G</a:t>
            </a:r>
          </a:p>
        </p:txBody>
      </p:sp>
    </p:spTree>
    <p:custDataLst>
      <p:tags r:id="rId1"/>
    </p:custDataLst>
    <p:extLst>
      <p:ext uri="{BB962C8B-B14F-4D97-AF65-F5344CB8AC3E}">
        <p14:creationId xmlns:p14="http://schemas.microsoft.com/office/powerpoint/2010/main" val="3262793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0"/>
            <a:ext cx="4572000" cy="1809749"/>
          </a:xfrm>
        </p:spPr>
        <p:txBody>
          <a:bodyPr>
            <a:normAutofit/>
          </a:bodyPr>
          <a:lstStyle/>
          <a:p>
            <a:pPr algn="l"/>
            <a:r>
              <a:rPr lang="en-US" sz="2800" b="1" dirty="0">
                <a:solidFill>
                  <a:srgbClr val="0070C0"/>
                </a:solidFill>
              </a:rPr>
              <a:t>8. The utility lost</a:t>
            </a:r>
            <a:br>
              <a:rPr lang="en-US" sz="2800" b="1" dirty="0">
                <a:solidFill>
                  <a:srgbClr val="0070C0"/>
                </a:solidFill>
              </a:rPr>
            </a:br>
            <a:r>
              <a:rPr lang="en-US" sz="2800" b="1" dirty="0">
                <a:solidFill>
                  <a:srgbClr val="0070C0"/>
                </a:solidFill>
              </a:rPr>
              <a:t> by Singer is _____ </a:t>
            </a:r>
            <a:br>
              <a:rPr lang="en-US" sz="2800" b="1" dirty="0">
                <a:solidFill>
                  <a:srgbClr val="0070C0"/>
                </a:solidFill>
              </a:rPr>
            </a:br>
            <a:r>
              <a:rPr lang="en-US" sz="2800" b="1" dirty="0">
                <a:solidFill>
                  <a:srgbClr val="0070C0"/>
                </a:solidFill>
              </a:rPr>
              <a:t>and gained by </a:t>
            </a:r>
            <a:r>
              <a:rPr lang="en-US" sz="2800" b="1" dirty="0" smtClean="0">
                <a:solidFill>
                  <a:srgbClr val="0070C0"/>
                </a:solidFill>
              </a:rPr>
              <a:t>Catalano </a:t>
            </a:r>
            <a:r>
              <a:rPr lang="en-US" sz="2800" b="1" dirty="0">
                <a:solidFill>
                  <a:srgbClr val="0070C0"/>
                </a:solidFill>
              </a:rPr>
              <a:t>is:</a:t>
            </a:r>
          </a:p>
        </p:txBody>
      </p:sp>
      <p:pic>
        <p:nvPicPr>
          <p:cNvPr id="5" name="Picture 4" descr="20aobamaletters.jpg"/>
          <p:cNvPicPr>
            <a:picLocks noChangeAspect="1"/>
          </p:cNvPicPr>
          <p:nvPr/>
        </p:nvPicPr>
        <p:blipFill>
          <a:blip r:embed="rId5" cstate="print"/>
          <a:stretch>
            <a:fillRect/>
          </a:stretch>
        </p:blipFill>
        <p:spPr>
          <a:xfrm>
            <a:off x="3962400" y="-76200"/>
            <a:ext cx="5791200" cy="3583855"/>
          </a:xfrm>
          <a:prstGeom prst="rect">
            <a:avLst/>
          </a:prstGeom>
        </p:spPr>
      </p:pic>
      <p:sp>
        <p:nvSpPr>
          <p:cNvPr id="6" name="TextBox 5"/>
          <p:cNvSpPr txBox="1"/>
          <p:nvPr/>
        </p:nvSpPr>
        <p:spPr>
          <a:xfrm>
            <a:off x="0" y="0"/>
            <a:ext cx="3352800" cy="2554545"/>
          </a:xfrm>
          <a:prstGeom prst="rect">
            <a:avLst/>
          </a:prstGeom>
          <a:noFill/>
        </p:spPr>
        <p:txBody>
          <a:bodyPr wrap="square" rtlCol="0">
            <a:spAutoFit/>
          </a:bodyPr>
          <a:lstStyle/>
          <a:p>
            <a:r>
              <a:rPr lang="en-US" sz="3200" dirty="0" smtClean="0"/>
              <a:t>Assume:  NOW the income is equally distributed to $10,000 each</a:t>
            </a:r>
          </a:p>
          <a:p>
            <a:r>
              <a:rPr lang="en-US" sz="3200" dirty="0"/>
              <a:t>YP 66 #4</a:t>
            </a:r>
          </a:p>
        </p:txBody>
      </p:sp>
      <p:sp>
        <p:nvSpPr>
          <p:cNvPr id="7" name="CorShape1"/>
          <p:cNvSpPr/>
          <p:nvPr>
            <p:custDataLst>
              <p:tags r:id="rId2"/>
            </p:custDataLst>
          </p:nvPr>
        </p:nvSpPr>
        <p:spPr>
          <a:xfrm rot="10800000">
            <a:off x="227819" y="5562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80256" y="4127500"/>
            <a:ext cx="6629400" cy="2362200"/>
          </a:xfrm>
        </p:spPr>
        <p:txBody>
          <a:bodyPr>
            <a:noAutofit/>
          </a:bodyPr>
          <a:lstStyle/>
          <a:p>
            <a:pPr marL="514350" indent="-514350">
              <a:buFont typeface="Arial" pitchFamily="34" charset="0"/>
              <a:buAutoNum type="arabicPeriod"/>
            </a:pPr>
            <a:r>
              <a:rPr lang="en-US" dirty="0"/>
              <a:t>Lost: </a:t>
            </a:r>
            <a:r>
              <a:rPr lang="en-US" dirty="0" err="1"/>
              <a:t>e+f+g</a:t>
            </a:r>
            <a:r>
              <a:rPr lang="en-US" dirty="0"/>
              <a:t>  ; Gain: E+F+G</a:t>
            </a:r>
          </a:p>
          <a:p>
            <a:pPr marL="514350" indent="-514350">
              <a:buFont typeface="Arial" pitchFamily="34" charset="0"/>
              <a:buAutoNum type="arabicPeriod"/>
            </a:pPr>
            <a:r>
              <a:rPr lang="en-US" dirty="0"/>
              <a:t>Lost : </a:t>
            </a:r>
            <a:r>
              <a:rPr lang="en-US" dirty="0" err="1"/>
              <a:t>h+i</a:t>
            </a:r>
            <a:r>
              <a:rPr lang="en-US" dirty="0"/>
              <a:t> ; Gain: A+B+E</a:t>
            </a:r>
          </a:p>
          <a:p>
            <a:pPr marL="514350" indent="-514350">
              <a:buFont typeface="Arial" pitchFamily="34" charset="0"/>
              <a:buAutoNum type="arabicPeriod"/>
            </a:pPr>
            <a:r>
              <a:rPr lang="en-US" dirty="0"/>
              <a:t>Lost : </a:t>
            </a:r>
            <a:r>
              <a:rPr lang="en-US" dirty="0" err="1"/>
              <a:t>h+i</a:t>
            </a:r>
            <a:r>
              <a:rPr lang="en-US" dirty="0"/>
              <a:t>  ; Gain: E+F+G</a:t>
            </a:r>
          </a:p>
          <a:p>
            <a:pPr marL="514350" indent="-514350">
              <a:buFont typeface="Arial" pitchFamily="34" charset="0"/>
              <a:buAutoNum type="arabicPeriod"/>
            </a:pPr>
            <a:r>
              <a:rPr lang="en-US" dirty="0"/>
              <a:t>Lost : </a:t>
            </a:r>
            <a:r>
              <a:rPr lang="en-US" dirty="0" err="1"/>
              <a:t>a+b+e</a:t>
            </a:r>
            <a:r>
              <a:rPr lang="en-US" dirty="0"/>
              <a:t>  ; Gain: E+F+G</a:t>
            </a:r>
          </a:p>
        </p:txBody>
      </p:sp>
    </p:spTree>
    <p:custDataLst>
      <p:tags r:id="rId1"/>
    </p:custDataLst>
    <p:extLst>
      <p:ext uri="{BB962C8B-B14F-4D97-AF65-F5344CB8AC3E}">
        <p14:creationId xmlns:p14="http://schemas.microsoft.com/office/powerpoint/2010/main" val="46247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658" y="-3048"/>
            <a:ext cx="8458200" cy="1569660"/>
          </a:xfrm>
          <a:prstGeom prst="rect">
            <a:avLst/>
          </a:prstGeom>
          <a:noFill/>
        </p:spPr>
        <p:txBody>
          <a:bodyPr wrap="square" rtlCol="0">
            <a:spAutoFit/>
          </a:bodyPr>
          <a:lstStyle/>
          <a:p>
            <a:r>
              <a:rPr lang="en-US" sz="3200" b="1" dirty="0" smtClean="0"/>
              <a:t>After redistribution the gains of Catalano (red)</a:t>
            </a:r>
          </a:p>
          <a:p>
            <a:r>
              <a:rPr lang="en-US" sz="3200" b="1" dirty="0" smtClean="0"/>
              <a:t>are greater than the losses of Singer (blue) </a:t>
            </a:r>
          </a:p>
          <a:p>
            <a:r>
              <a:rPr lang="en-US" sz="3200" b="1" dirty="0"/>
              <a:t>See model summary on YP 59 or 100.</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16883"/>
            <a:ext cx="7896169" cy="452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248400"/>
            <a:ext cx="9067800" cy="523220"/>
          </a:xfrm>
          <a:prstGeom prst="rect">
            <a:avLst/>
          </a:prstGeom>
          <a:noFill/>
        </p:spPr>
        <p:txBody>
          <a:bodyPr wrap="square" rtlCol="0">
            <a:spAutoFit/>
          </a:bodyPr>
          <a:lstStyle/>
          <a:p>
            <a:r>
              <a:rPr lang="en-US" sz="2800" b="1" dirty="0" smtClean="0"/>
              <a:t>NOTE: the area under the marginal utility = the total utility</a:t>
            </a:r>
            <a:endParaRPr lang="en-US" sz="2800" b="1" dirty="0"/>
          </a:p>
        </p:txBody>
      </p:sp>
    </p:spTree>
    <p:custDataLst>
      <p:tags r:id="rId1"/>
    </p:custDataLst>
    <p:extLst>
      <p:ext uri="{BB962C8B-B14F-4D97-AF65-F5344CB8AC3E}">
        <p14:creationId xmlns:p14="http://schemas.microsoft.com/office/powerpoint/2010/main" val="27648334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1706562"/>
          </a:xfrm>
        </p:spPr>
        <p:txBody>
          <a:bodyPr>
            <a:normAutofit fontScale="90000"/>
          </a:bodyPr>
          <a:lstStyle/>
          <a:p>
            <a:pPr algn="l"/>
            <a:r>
              <a:rPr lang="en-US" sz="3600" b="1" dirty="0" smtClean="0"/>
              <a:t>9. One </a:t>
            </a:r>
            <a:r>
              <a:rPr lang="en-US" sz="3600" b="1" u="sng" dirty="0" smtClean="0"/>
              <a:t>problem</a:t>
            </a:r>
            <a:r>
              <a:rPr lang="en-US" sz="3600" b="1" dirty="0" smtClean="0"/>
              <a:t> with the “Case for Equality” (Pres. Trump example) is </a:t>
            </a:r>
            <a:r>
              <a:rPr lang="en-US" sz="3600" b="1" dirty="0"/>
              <a:t>that (YP 59 or 100):</a:t>
            </a:r>
          </a:p>
        </p:txBody>
      </p:sp>
      <p:sp>
        <p:nvSpPr>
          <p:cNvPr id="3" name="TPAnswers"/>
          <p:cNvSpPr>
            <a:spLocks noGrp="1"/>
          </p:cNvSpPr>
          <p:nvPr>
            <p:ph type="body" idx="1"/>
            <p:custDataLst>
              <p:tags r:id="rId2"/>
            </p:custDataLst>
          </p:nvPr>
        </p:nvSpPr>
        <p:spPr>
          <a:xfrm>
            <a:off x="457200" y="2514600"/>
            <a:ext cx="8382000" cy="3611563"/>
          </a:xfrm>
        </p:spPr>
        <p:txBody>
          <a:bodyPr>
            <a:noAutofit/>
          </a:bodyPr>
          <a:lstStyle/>
          <a:p>
            <a:pPr marL="514350" indent="-514350">
              <a:buFont typeface="Arial" pitchFamily="34" charset="0"/>
              <a:buAutoNum type="arabicPeriod"/>
            </a:pPr>
            <a:r>
              <a:rPr lang="en-US" dirty="0" smtClean="0"/>
              <a:t>Utility cannot be measured</a:t>
            </a:r>
          </a:p>
          <a:p>
            <a:pPr marL="514350" indent="-514350">
              <a:buFont typeface="Arial" pitchFamily="34" charset="0"/>
              <a:buAutoNum type="arabicPeriod"/>
            </a:pPr>
            <a:r>
              <a:rPr lang="en-US" dirty="0" smtClean="0"/>
              <a:t>How income is distributed may affect how much income is available</a:t>
            </a:r>
          </a:p>
          <a:p>
            <a:pPr marL="514350" indent="-514350">
              <a:buFont typeface="Arial" pitchFamily="34" charset="0"/>
              <a:buAutoNum type="arabicPeriod"/>
            </a:pPr>
            <a:r>
              <a:rPr lang="en-US" dirty="0" smtClean="0"/>
              <a:t>Equality is not the same as equity</a:t>
            </a:r>
          </a:p>
          <a:p>
            <a:pPr marL="514350" indent="-514350">
              <a:buFont typeface="Arial" pitchFamily="34" charset="0"/>
              <a:buAutoNum type="arabicPeriod"/>
            </a:pPr>
            <a:r>
              <a:rPr lang="en-US" dirty="0" smtClean="0"/>
              <a:t>It does not account for government redistribution</a:t>
            </a: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Lesson 20a – Introduction</a:t>
            </a:r>
            <a:endParaRPr lang="en-US" sz="2800" b="1" dirty="0"/>
          </a:p>
        </p:txBody>
      </p:sp>
      <p:sp>
        <p:nvSpPr>
          <p:cNvPr id="3" name="Subtitle 2"/>
          <p:cNvSpPr>
            <a:spLocks noGrp="1"/>
          </p:cNvSpPr>
          <p:nvPr>
            <p:ph type="subTitle" idx="1"/>
          </p:nvPr>
        </p:nvSpPr>
        <p:spPr>
          <a:xfrm>
            <a:off x="152400" y="685800"/>
            <a:ext cx="8839200" cy="5334000"/>
          </a:xfrm>
        </p:spPr>
        <p:txBody>
          <a:bodyPr>
            <a:noAutofit/>
          </a:bodyPr>
          <a:lstStyle/>
          <a:p>
            <a:pPr algn="l"/>
            <a:r>
              <a:rPr lang="en-US" sz="2800" dirty="0">
                <a:solidFill>
                  <a:schemeClr val="tx1"/>
                </a:solidFill>
              </a:rPr>
              <a:t>The gap between the rich and the poor is getting wider and income inequality has become an important political issue. </a:t>
            </a:r>
            <a:endParaRPr lang="en-US" sz="2800" dirty="0" smtClean="0">
              <a:solidFill>
                <a:schemeClr val="tx1"/>
              </a:solidFill>
            </a:endParaRPr>
          </a:p>
          <a:p>
            <a:pPr algn="l"/>
            <a:r>
              <a:rPr lang="en-US" sz="2800" dirty="0" smtClean="0">
                <a:solidFill>
                  <a:schemeClr val="tx1"/>
                </a:solidFill>
              </a:rPr>
              <a:t>We </a:t>
            </a:r>
            <a:r>
              <a:rPr lang="en-US" sz="2800" dirty="0">
                <a:solidFill>
                  <a:schemeClr val="tx1"/>
                </a:solidFill>
              </a:rPr>
              <a:t>will first look at some data on the distribution of income and learn how to measure it.</a:t>
            </a:r>
          </a:p>
          <a:p>
            <a:pPr algn="l"/>
            <a:r>
              <a:rPr lang="en-US" sz="2800" dirty="0">
                <a:solidFill>
                  <a:schemeClr val="tx1"/>
                </a:solidFill>
              </a:rPr>
              <a:t>Then we will learn two models concerning income distribution:</a:t>
            </a:r>
          </a:p>
          <a:p>
            <a:pPr marL="914400" lvl="1" indent="-457200" algn="l">
              <a:buAutoNum type="arabicPeriod"/>
            </a:pPr>
            <a:r>
              <a:rPr lang="en-US" sz="2400" dirty="0" smtClean="0">
                <a:solidFill>
                  <a:schemeClr val="tx1"/>
                </a:solidFill>
              </a:rPr>
              <a:t>The </a:t>
            </a:r>
            <a:r>
              <a:rPr lang="en-US" sz="2400" dirty="0">
                <a:solidFill>
                  <a:schemeClr val="tx1"/>
                </a:solidFill>
              </a:rPr>
              <a:t>Case for Equality Model: Maximizing Total Utility. </a:t>
            </a:r>
            <a:r>
              <a:rPr lang="en-US" sz="2400" dirty="0" smtClean="0">
                <a:solidFill>
                  <a:schemeClr val="tx1"/>
                </a:solidFill>
              </a:rPr>
              <a:t/>
            </a:r>
            <a:br>
              <a:rPr lang="en-US" sz="2400" dirty="0" smtClean="0">
                <a:solidFill>
                  <a:schemeClr val="tx1"/>
                </a:solidFill>
              </a:rPr>
            </a:br>
            <a:r>
              <a:rPr lang="en-US" sz="2400" dirty="0" smtClean="0">
                <a:solidFill>
                  <a:schemeClr val="tx1"/>
                </a:solidFill>
              </a:rPr>
              <a:t>(This </a:t>
            </a:r>
            <a:r>
              <a:rPr lang="en-US" sz="2400" dirty="0">
                <a:solidFill>
                  <a:schemeClr val="tx1"/>
                </a:solidFill>
              </a:rPr>
              <a:t>is the President Trump Example from lesson </a:t>
            </a:r>
            <a:r>
              <a:rPr lang="en-US" sz="2400" dirty="0" smtClean="0">
                <a:solidFill>
                  <a:schemeClr val="tx1"/>
                </a:solidFill>
              </a:rPr>
              <a:t>1b) and,</a:t>
            </a:r>
          </a:p>
          <a:p>
            <a:pPr marL="914400" lvl="1" indent="-457200" algn="l">
              <a:buAutoNum type="arabicPeriod"/>
            </a:pPr>
            <a:r>
              <a:rPr lang="en-US" sz="2400" dirty="0" smtClean="0">
                <a:solidFill>
                  <a:schemeClr val="tx1"/>
                </a:solidFill>
              </a:rPr>
              <a:t>The </a:t>
            </a:r>
            <a:r>
              <a:rPr lang="en-US" sz="2400" dirty="0">
                <a:solidFill>
                  <a:schemeClr val="tx1"/>
                </a:solidFill>
              </a:rPr>
              <a:t>Occupational Discrimination (Crowding) Model </a:t>
            </a:r>
            <a:endParaRPr lang="en-US" sz="2400" dirty="0" smtClean="0">
              <a:solidFill>
                <a:schemeClr val="tx1"/>
              </a:solidFill>
            </a:endParaRPr>
          </a:p>
          <a:p>
            <a:pPr algn="l"/>
            <a:r>
              <a:rPr lang="en-US" sz="2400" dirty="0" smtClean="0">
                <a:solidFill>
                  <a:schemeClr val="tx1"/>
                </a:solidFill>
              </a:rPr>
              <a:t>The</a:t>
            </a:r>
            <a:r>
              <a:rPr lang="en-US" dirty="0" smtClean="0">
                <a:solidFill>
                  <a:schemeClr val="tx1"/>
                </a:solidFill>
              </a:rPr>
              <a:t> </a:t>
            </a:r>
            <a:r>
              <a:rPr lang="en-US" sz="2400" dirty="0">
                <a:solidFill>
                  <a:schemeClr val="tx1"/>
                </a:solidFill>
              </a:rPr>
              <a:t>YELLOW PAGES, the LESSONS webpage, and the MICWEBAPP have one page summaries of each of these models. You should find them and study them.  </a:t>
            </a:r>
          </a:p>
        </p:txBody>
      </p:sp>
      <p:sp>
        <p:nvSpPr>
          <p:cNvPr id="5" name="Title 1"/>
          <p:cNvSpPr txBox="1">
            <a:spLocks/>
          </p:cNvSpPr>
          <p:nvPr/>
        </p:nvSpPr>
        <p:spPr>
          <a:xfrm>
            <a:off x="507521"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1192546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1706562"/>
          </a:xfrm>
        </p:spPr>
        <p:txBody>
          <a:bodyPr>
            <a:normAutofit fontScale="90000"/>
          </a:bodyPr>
          <a:lstStyle/>
          <a:p>
            <a:pPr algn="l"/>
            <a:r>
              <a:rPr lang="en-US" sz="3600" b="1" dirty="0" smtClean="0">
                <a:solidFill>
                  <a:srgbClr val="0070C0"/>
                </a:solidFill>
              </a:rPr>
              <a:t>9. One </a:t>
            </a:r>
            <a:r>
              <a:rPr lang="en-US" sz="3600" b="1" u="sng" dirty="0" smtClean="0">
                <a:solidFill>
                  <a:srgbClr val="0070C0"/>
                </a:solidFill>
              </a:rPr>
              <a:t>problem</a:t>
            </a:r>
            <a:r>
              <a:rPr lang="en-US" sz="3600" b="1" dirty="0" smtClean="0">
                <a:solidFill>
                  <a:srgbClr val="0070C0"/>
                </a:solidFill>
              </a:rPr>
              <a:t> with the “Case for Equality” (Pres. Trump example) is that</a:t>
            </a:r>
            <a:r>
              <a:rPr lang="en-US" sz="3600" b="1" dirty="0">
                <a:solidFill>
                  <a:srgbClr val="0070C0"/>
                </a:solidFill>
              </a:rPr>
              <a:t> (YP 59 or 100):</a:t>
            </a:r>
          </a:p>
        </p:txBody>
      </p:sp>
      <p:sp>
        <p:nvSpPr>
          <p:cNvPr id="6" name="CorShape1"/>
          <p:cNvSpPr/>
          <p:nvPr>
            <p:custDataLst>
              <p:tags r:id="rId2"/>
            </p:custDataLst>
          </p:nvPr>
        </p:nvSpPr>
        <p:spPr>
          <a:xfrm rot="10800000">
            <a:off x="-60960" y="32639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514600"/>
            <a:ext cx="8382000" cy="3611563"/>
          </a:xfrm>
        </p:spPr>
        <p:txBody>
          <a:bodyPr>
            <a:noAutofit/>
          </a:bodyPr>
          <a:lstStyle/>
          <a:p>
            <a:pPr marL="514350" indent="-514350">
              <a:buFont typeface="Arial" pitchFamily="34" charset="0"/>
              <a:buAutoNum type="arabicPeriod"/>
            </a:pPr>
            <a:r>
              <a:rPr lang="en-US" dirty="0" smtClean="0"/>
              <a:t>Utility cannot be measured</a:t>
            </a:r>
          </a:p>
          <a:p>
            <a:pPr marL="514350" indent="-514350">
              <a:buFont typeface="Arial" pitchFamily="34" charset="0"/>
              <a:buAutoNum type="arabicPeriod"/>
            </a:pPr>
            <a:r>
              <a:rPr lang="en-US" dirty="0" smtClean="0"/>
              <a:t>How income is distributed may affect how much income is available </a:t>
            </a:r>
            <a:r>
              <a:rPr lang="en-US" dirty="0" smtClean="0">
                <a:solidFill>
                  <a:srgbClr val="0070C0"/>
                </a:solidFill>
              </a:rPr>
              <a:t>(Equality-Efficiency Trade-off)</a:t>
            </a:r>
          </a:p>
          <a:p>
            <a:pPr marL="514350" indent="-514350">
              <a:buFont typeface="Arial" pitchFamily="34" charset="0"/>
              <a:buAutoNum type="arabicPeriod"/>
            </a:pPr>
            <a:r>
              <a:rPr lang="en-US" dirty="0" smtClean="0"/>
              <a:t>Equality is not the same as equity</a:t>
            </a:r>
          </a:p>
          <a:p>
            <a:pPr marL="514350" indent="-514350">
              <a:buFont typeface="Arial" pitchFamily="34" charset="0"/>
              <a:buAutoNum type="arabicPeriod"/>
            </a:pPr>
            <a:r>
              <a:rPr lang="en-US" dirty="0" smtClean="0"/>
              <a:t>It does not account for government redistribution</a:t>
            </a:r>
            <a:endParaRPr lang="en-US" dirty="0"/>
          </a:p>
        </p:txBody>
      </p:sp>
    </p:spTree>
    <p:custDataLst>
      <p:tags r:id="rId1"/>
    </p:custDataLst>
    <p:extLst>
      <p:ext uri="{BB962C8B-B14F-4D97-AF65-F5344CB8AC3E}">
        <p14:creationId xmlns:p14="http://schemas.microsoft.com/office/powerpoint/2010/main" val="38292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47" y="76200"/>
            <a:ext cx="8229600" cy="838200"/>
          </a:xfrm>
        </p:spPr>
        <p:txBody>
          <a:bodyPr/>
          <a:lstStyle/>
          <a:p>
            <a:r>
              <a:rPr lang="en-US" b="1" dirty="0" smtClean="0"/>
              <a:t>The Equality – Efficiency Trade-off</a:t>
            </a:r>
            <a:endParaRPr lang="en-US" b="1" dirty="0"/>
          </a:p>
        </p:txBody>
      </p:sp>
      <p:sp>
        <p:nvSpPr>
          <p:cNvPr id="3" name="Text Placeholder 2"/>
          <p:cNvSpPr>
            <a:spLocks noGrp="1"/>
          </p:cNvSpPr>
          <p:nvPr>
            <p:ph type="body" idx="1"/>
          </p:nvPr>
        </p:nvSpPr>
        <p:spPr>
          <a:xfrm>
            <a:off x="457200" y="990600"/>
            <a:ext cx="8229600" cy="2590800"/>
          </a:xfrm>
        </p:spPr>
        <p:txBody>
          <a:bodyPr>
            <a:normAutofit/>
          </a:bodyPr>
          <a:lstStyle/>
          <a:p>
            <a:pPr algn="ctr">
              <a:buNone/>
            </a:pPr>
            <a:r>
              <a:rPr lang="en-US" sz="5400" dirty="0" smtClean="0"/>
              <a:t>“How income is distributed may affect how much income is available”</a:t>
            </a:r>
            <a:endParaRPr lang="en-US" sz="5400" dirty="0"/>
          </a:p>
        </p:txBody>
      </p:sp>
      <p:sp>
        <p:nvSpPr>
          <p:cNvPr id="4" name="TextBox 3"/>
          <p:cNvSpPr txBox="1"/>
          <p:nvPr/>
        </p:nvSpPr>
        <p:spPr>
          <a:xfrm>
            <a:off x="152399" y="3581400"/>
            <a:ext cx="8469755" cy="2123658"/>
          </a:xfrm>
          <a:prstGeom prst="rect">
            <a:avLst/>
          </a:prstGeom>
          <a:noFill/>
        </p:spPr>
        <p:txBody>
          <a:bodyPr wrap="none" rtlCol="0">
            <a:spAutoFit/>
          </a:bodyPr>
          <a:lstStyle/>
          <a:p>
            <a:pPr algn="ctr"/>
            <a:r>
              <a:rPr lang="en-US" sz="4400" dirty="0" smtClean="0"/>
              <a:t>A more equal distribution of income</a:t>
            </a:r>
          </a:p>
          <a:p>
            <a:pPr algn="ctr"/>
            <a:r>
              <a:rPr lang="en-US" sz="4400" dirty="0" smtClean="0"/>
              <a:t> may result in less total income </a:t>
            </a:r>
          </a:p>
          <a:p>
            <a:pPr algn="ctr"/>
            <a:r>
              <a:rPr lang="en-US" sz="4400" dirty="0" smtClean="0"/>
              <a:t>to redistribute</a:t>
            </a:r>
            <a:endParaRPr lang="en-US" sz="4400" dirty="0"/>
          </a:p>
        </p:txBody>
      </p:sp>
      <p:sp>
        <p:nvSpPr>
          <p:cNvPr id="5" name="Title 1"/>
          <p:cNvSpPr txBox="1">
            <a:spLocks/>
          </p:cNvSpPr>
          <p:nvPr/>
        </p:nvSpPr>
        <p:spPr>
          <a:xfrm>
            <a:off x="533400" y="6019800"/>
            <a:ext cx="8077200" cy="685799"/>
          </a:xfrm>
          <a:prstGeom prst="rect">
            <a:avLst/>
          </a:prstGeom>
          <a:ln w="38100">
            <a:solidFill>
              <a:srgbClr val="00B0F0"/>
            </a:solidFill>
          </a:ln>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20a – Income Inequality</a:t>
            </a:r>
            <a:endParaRPr lang="en-US" b="1" dirty="0"/>
          </a:p>
        </p:txBody>
      </p:sp>
    </p:spTree>
    <p:custDataLst>
      <p:tags r:id="rId1"/>
    </p:custDataLst>
    <p:extLst>
      <p:ext uri="{BB962C8B-B14F-4D97-AF65-F5344CB8AC3E}">
        <p14:creationId xmlns:p14="http://schemas.microsoft.com/office/powerpoint/2010/main" val="900214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143000"/>
            <a:ext cx="7772400" cy="4191000"/>
          </a:xfrm>
        </p:spPr>
        <p:txBody>
          <a:bodyPr/>
          <a:lstStyle/>
          <a:p>
            <a:pPr algn="l">
              <a:buFont typeface="Arial" pitchFamily="34" charset="0"/>
              <a:buChar char="•"/>
            </a:pPr>
            <a:r>
              <a:rPr lang="en-US" dirty="0" smtClean="0">
                <a:solidFill>
                  <a:schemeClr val="tx1"/>
                </a:solidFill>
              </a:rPr>
              <a:t>Describing Income Distribution</a:t>
            </a:r>
          </a:p>
          <a:p>
            <a:pPr algn="l">
              <a:buFont typeface="Arial" pitchFamily="34" charset="0"/>
              <a:buChar char="•"/>
            </a:pPr>
            <a:r>
              <a:rPr lang="en-US" dirty="0" smtClean="0">
                <a:solidFill>
                  <a:schemeClr val="tx1"/>
                </a:solidFill>
              </a:rPr>
              <a:t>Government Redistribution</a:t>
            </a:r>
          </a:p>
          <a:p>
            <a:pPr algn="l">
              <a:buFont typeface="Arial" pitchFamily="34" charset="0"/>
              <a:buChar char="•"/>
            </a:pPr>
            <a:r>
              <a:rPr lang="en-US" dirty="0" smtClean="0">
                <a:solidFill>
                  <a:schemeClr val="tx1"/>
                </a:solidFill>
              </a:rPr>
              <a:t>Causes of Inequality / Growing Inequality</a:t>
            </a:r>
          </a:p>
          <a:p>
            <a:pPr algn="l">
              <a:buFont typeface="Arial" pitchFamily="34" charset="0"/>
              <a:buChar char="•"/>
            </a:pPr>
            <a:r>
              <a:rPr lang="en-US" dirty="0" smtClean="0">
                <a:solidFill>
                  <a:schemeClr val="tx1"/>
                </a:solidFill>
              </a:rPr>
              <a:t>The Equality Model (Pres. Trump example)</a:t>
            </a:r>
          </a:p>
          <a:p>
            <a:pPr algn="l">
              <a:buFont typeface="Arial" pitchFamily="34" charset="0"/>
              <a:buChar char="•"/>
            </a:pPr>
            <a:r>
              <a:rPr lang="en-US" b="1" dirty="0" smtClean="0">
                <a:solidFill>
                  <a:srgbClr val="0070C0"/>
                </a:solidFill>
              </a:rPr>
              <a:t>The Occupational Crowding Model</a:t>
            </a:r>
          </a:p>
          <a:p>
            <a:pPr algn="l">
              <a:buFont typeface="Arial" pitchFamily="34" charset="0"/>
              <a:buChar char="•"/>
            </a:pPr>
            <a:r>
              <a:rPr lang="en-US" dirty="0" smtClean="0">
                <a:solidFill>
                  <a:schemeClr val="tx1"/>
                </a:solidFill>
              </a:rPr>
              <a:t>Guaranteed Basic Income</a:t>
            </a:r>
            <a:endParaRPr lang="en-US" dirty="0">
              <a:solidFill>
                <a:schemeClr val="tx1"/>
              </a:solidFill>
            </a:endParaRPr>
          </a:p>
        </p:txBody>
      </p:sp>
      <p:sp>
        <p:nvSpPr>
          <p:cNvPr id="5" name="Title 1"/>
          <p:cNvSpPr>
            <a:spLocks noGrp="1"/>
          </p:cNvSpPr>
          <p:nvPr>
            <p:ph type="ctrTitle"/>
          </p:nvPr>
        </p:nvSpPr>
        <p:spPr>
          <a:xfrm>
            <a:off x="533400" y="228600"/>
            <a:ext cx="8077200" cy="685799"/>
          </a:xfrm>
          <a:ln w="38100">
            <a:solidFill>
              <a:srgbClr val="00B0F0"/>
            </a:solidFill>
          </a:ln>
        </p:spPr>
        <p:txBody>
          <a:bodyPr>
            <a:normAutofit fontScale="90000"/>
          </a:body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3619559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1" name="Picture 1" descr="20acrowdingtb"/>
          <p:cNvPicPr>
            <a:picLocks noChangeAspect="1" noChangeArrowheads="1"/>
          </p:cNvPicPr>
          <p:nvPr/>
        </p:nvPicPr>
        <p:blipFill>
          <a:blip r:embed="rId3" cstate="print"/>
          <a:srcRect/>
          <a:stretch>
            <a:fillRect/>
          </a:stretch>
        </p:blipFill>
        <p:spPr bwMode="auto">
          <a:xfrm>
            <a:off x="-152400" y="515983"/>
            <a:ext cx="9273483" cy="2701834"/>
          </a:xfrm>
          <a:prstGeom prst="rect">
            <a:avLst/>
          </a:prstGeom>
          <a:noFill/>
        </p:spPr>
      </p:pic>
      <p:sp>
        <p:nvSpPr>
          <p:cNvPr id="30723" name="Rectangle 3"/>
          <p:cNvSpPr>
            <a:spLocks noChangeArrowheads="1"/>
          </p:cNvSpPr>
          <p:nvPr/>
        </p:nvSpPr>
        <p:spPr bwMode="auto">
          <a:xfrm>
            <a:off x="0" y="3623100"/>
            <a:ext cx="4953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b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381001" y="3200400"/>
            <a:ext cx="7696200" cy="3447098"/>
          </a:xfrm>
          <a:prstGeom prst="rect">
            <a:avLst/>
          </a:prstGeom>
          <a:noFill/>
        </p:spPr>
        <p:txBody>
          <a:bodyPr wrap="square" rtlCol="0">
            <a:spAutoFit/>
          </a:bodyPr>
          <a:lstStyle/>
          <a:p>
            <a:pPr lvl="0"/>
            <a:r>
              <a:rPr lang="en-US" sz="2000" dirty="0" smtClean="0">
                <a:solidFill>
                  <a:srgbClr val="000000"/>
                </a:solidFill>
                <a:latin typeface="Arial" pitchFamily="34" charset="0"/>
                <a:ea typeface="Times New Roman" pitchFamily="18" charset="0"/>
                <a:cs typeface="Arial" pitchFamily="34" charset="0"/>
              </a:rPr>
              <a:t>Assumptions:</a:t>
            </a:r>
          </a:p>
          <a:p>
            <a:pPr lvl="1"/>
            <a:r>
              <a:rPr lang="en-US" sz="2000" dirty="0" smtClean="0">
                <a:solidFill>
                  <a:srgbClr val="000000"/>
                </a:solidFill>
                <a:latin typeface="Arial" pitchFamily="34" charset="0"/>
                <a:ea typeface="Times New Roman" pitchFamily="18" charset="0"/>
                <a:cs typeface="Arial" pitchFamily="34" charset="0"/>
              </a:rPr>
              <a:t> (1) the labor force is comprised of 9 million men and 9 million women workers; </a:t>
            </a:r>
          </a:p>
          <a:p>
            <a:pPr lvl="1"/>
            <a:r>
              <a:rPr lang="en-US" sz="2000" dirty="0" smtClean="0">
                <a:solidFill>
                  <a:srgbClr val="000000"/>
                </a:solidFill>
                <a:latin typeface="Arial" pitchFamily="34" charset="0"/>
                <a:ea typeface="Times New Roman" pitchFamily="18" charset="0"/>
                <a:cs typeface="Arial" pitchFamily="34" charset="0"/>
              </a:rPr>
              <a:t>(2) the economy has 3 occupations, X, Y, and Z, each having identical demand curves for labor; </a:t>
            </a:r>
          </a:p>
          <a:p>
            <a:pPr lvl="1"/>
            <a:r>
              <a:rPr lang="en-US" sz="2000" dirty="0" smtClean="0">
                <a:solidFill>
                  <a:srgbClr val="000000"/>
                </a:solidFill>
                <a:latin typeface="Arial" pitchFamily="34" charset="0"/>
                <a:ea typeface="Times New Roman" pitchFamily="18" charset="0"/>
                <a:cs typeface="Arial" pitchFamily="34" charset="0"/>
              </a:rPr>
              <a:t>(3) men and women workers are homogeneous with respect to their labor-market capabilities; </a:t>
            </a:r>
          </a:p>
          <a:p>
            <a:pPr lvl="1"/>
            <a:r>
              <a:rPr lang="en-US" sz="2000" dirty="0" smtClean="0">
                <a:solidFill>
                  <a:srgbClr val="000000"/>
                </a:solidFill>
                <a:latin typeface="Arial" pitchFamily="34" charset="0"/>
                <a:ea typeface="Times New Roman" pitchFamily="18" charset="0"/>
                <a:cs typeface="Arial" pitchFamily="34" charset="0"/>
              </a:rPr>
              <a:t>(4) women are discriminated against by being excluded from occupations X and Y and are confined to Z; and </a:t>
            </a:r>
          </a:p>
          <a:p>
            <a:pPr lvl="1"/>
            <a:r>
              <a:rPr lang="en-US" sz="2000" dirty="0" smtClean="0">
                <a:solidFill>
                  <a:srgbClr val="000000"/>
                </a:solidFill>
                <a:latin typeface="Arial" pitchFamily="34" charset="0"/>
                <a:ea typeface="Times New Roman" pitchFamily="18" charset="0"/>
                <a:cs typeface="Arial" pitchFamily="34" charset="0"/>
              </a:rPr>
              <a:t>(5) aside from discrimination, the economy is competitive.</a:t>
            </a:r>
            <a:endParaRPr lang="en-US" sz="2000" dirty="0" smtClean="0">
              <a:latin typeface="Arial" pitchFamily="34" charset="0"/>
              <a:cs typeface="Arial" pitchFamily="34" charset="0"/>
            </a:endParaRPr>
          </a:p>
          <a:p>
            <a:endParaRPr lang="en-US" dirty="0"/>
          </a:p>
        </p:txBody>
      </p:sp>
      <p:sp>
        <p:nvSpPr>
          <p:cNvPr id="8" name="TextBox 7"/>
          <p:cNvSpPr txBox="1"/>
          <p:nvPr/>
        </p:nvSpPr>
        <p:spPr>
          <a:xfrm>
            <a:off x="228600" y="18288"/>
            <a:ext cx="8714232" cy="523220"/>
          </a:xfrm>
          <a:prstGeom prst="rect">
            <a:avLst/>
          </a:prstGeom>
          <a:noFill/>
        </p:spPr>
        <p:txBody>
          <a:bodyPr wrap="square" rtlCol="0">
            <a:spAutoFit/>
          </a:bodyPr>
          <a:lstStyle/>
          <a:p>
            <a:r>
              <a:rPr lang="en-US" sz="2800" b="1" dirty="0" smtClean="0"/>
              <a:t>For the next two questions see yellow </a:t>
            </a:r>
            <a:r>
              <a:rPr lang="en-US" sz="2800" b="1" dirty="0"/>
              <a:t>page </a:t>
            </a:r>
            <a:r>
              <a:rPr lang="en-US" sz="2800" b="1" dirty="0" smtClean="0"/>
              <a:t>68 and 69</a:t>
            </a:r>
            <a:endParaRPr lang="en-US" sz="2800" b="1"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667000"/>
            <a:ext cx="8305800" cy="1600200"/>
          </a:xfrm>
        </p:spPr>
        <p:txBody>
          <a:bodyPr>
            <a:noAutofit/>
          </a:bodyPr>
          <a:lstStyle/>
          <a:p>
            <a:pPr algn="l"/>
            <a:r>
              <a:rPr lang="en-US" sz="3600" b="1" dirty="0" smtClean="0"/>
              <a:t>10. With 9 women only in Z and 9 men in X and Y, men will be paid: ___ and women ____: (YP 68 #3)</a:t>
            </a:r>
            <a:endParaRPr lang="en-US" sz="3600" b="1" dirty="0"/>
          </a:p>
        </p:txBody>
      </p:sp>
      <p:pic>
        <p:nvPicPr>
          <p:cNvPr id="5" name="Picture 1" descr="20acrowdingtb"/>
          <p:cNvPicPr>
            <a:picLocks noChangeAspect="1" noChangeArrowheads="1"/>
          </p:cNvPicPr>
          <p:nvPr/>
        </p:nvPicPr>
        <p:blipFill>
          <a:blip r:embed="rId4" cstate="print"/>
          <a:srcRect/>
          <a:stretch>
            <a:fillRect/>
          </a:stretch>
        </p:blipFill>
        <p:spPr bwMode="auto">
          <a:xfrm>
            <a:off x="-152400" y="-1"/>
            <a:ext cx="9296400" cy="2708511"/>
          </a:xfrm>
          <a:prstGeom prst="rect">
            <a:avLst/>
          </a:prstGeom>
          <a:noFill/>
        </p:spPr>
      </p:pic>
      <p:sp>
        <p:nvSpPr>
          <p:cNvPr id="3" name="TPAnswers"/>
          <p:cNvSpPr>
            <a:spLocks noGrp="1"/>
          </p:cNvSpPr>
          <p:nvPr>
            <p:ph type="body" idx="1"/>
            <p:custDataLst>
              <p:tags r:id="rId2"/>
            </p:custDataLst>
          </p:nvPr>
        </p:nvSpPr>
        <p:spPr>
          <a:xfrm>
            <a:off x="457200" y="4648200"/>
            <a:ext cx="8382000" cy="1858963"/>
          </a:xfrm>
        </p:spPr>
        <p:txBody>
          <a:bodyPr>
            <a:normAutofit fontScale="92500" lnSpcReduction="20000"/>
          </a:bodyPr>
          <a:lstStyle/>
          <a:p>
            <a:pPr marL="514350" indent="-514350">
              <a:buFont typeface="Arial" pitchFamily="34" charset="0"/>
              <a:buAutoNum type="arabicPeriod"/>
            </a:pPr>
            <a:r>
              <a:rPr lang="en-US" dirty="0" smtClean="0"/>
              <a:t>men $5;  women $5</a:t>
            </a:r>
          </a:p>
          <a:p>
            <a:pPr marL="514350" indent="-514350">
              <a:buFont typeface="Arial" pitchFamily="34" charset="0"/>
              <a:buAutoNum type="arabicPeriod"/>
            </a:pPr>
            <a:r>
              <a:rPr lang="en-US" dirty="0" smtClean="0"/>
              <a:t>men $5;  women $4</a:t>
            </a:r>
          </a:p>
          <a:p>
            <a:pPr marL="514350" indent="-514350">
              <a:buFont typeface="Arial" pitchFamily="34" charset="0"/>
              <a:buAutoNum type="arabicPeriod"/>
            </a:pPr>
            <a:r>
              <a:rPr lang="en-US" dirty="0" smtClean="0"/>
              <a:t>men $6.50;  women $3</a:t>
            </a:r>
          </a:p>
          <a:p>
            <a:pPr marL="514350" indent="-514350">
              <a:buFont typeface="Arial" pitchFamily="34" charset="0"/>
              <a:buAutoNum type="arabicPeriod"/>
            </a:pPr>
            <a:r>
              <a:rPr lang="en-US" dirty="0" smtClean="0"/>
              <a:t>men $6.50;  women $6.50</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667000"/>
            <a:ext cx="8305800" cy="1524000"/>
          </a:xfrm>
        </p:spPr>
        <p:txBody>
          <a:bodyPr>
            <a:noAutofit/>
          </a:bodyPr>
          <a:lstStyle/>
          <a:p>
            <a:pPr algn="l"/>
            <a:r>
              <a:rPr lang="en-US" sz="3600" b="1" dirty="0" smtClean="0">
                <a:solidFill>
                  <a:srgbClr val="0070C0"/>
                </a:solidFill>
              </a:rPr>
              <a:t>10. With 9 women only in Z and 9 men in X and Y, men will be paid: ___ and women ____: (YP 68 #3)</a:t>
            </a:r>
            <a:endParaRPr lang="en-US" sz="3600" b="1" dirty="0">
              <a:solidFill>
                <a:srgbClr val="0070C0"/>
              </a:solidFill>
            </a:endParaRPr>
          </a:p>
        </p:txBody>
      </p:sp>
      <p:pic>
        <p:nvPicPr>
          <p:cNvPr id="5" name="Picture 1" descr="20acrowdingtb"/>
          <p:cNvPicPr>
            <a:picLocks noChangeAspect="1" noChangeArrowheads="1"/>
          </p:cNvPicPr>
          <p:nvPr/>
        </p:nvPicPr>
        <p:blipFill>
          <a:blip r:embed="rId5" cstate="print"/>
          <a:srcRect/>
          <a:stretch>
            <a:fillRect/>
          </a:stretch>
        </p:blipFill>
        <p:spPr bwMode="auto">
          <a:xfrm>
            <a:off x="-152400" y="2176"/>
            <a:ext cx="9146450" cy="2664823"/>
          </a:xfrm>
          <a:prstGeom prst="rect">
            <a:avLst/>
          </a:prstGeom>
          <a:noFill/>
        </p:spPr>
      </p:pic>
      <p:sp>
        <p:nvSpPr>
          <p:cNvPr id="7" name="CorShape1"/>
          <p:cNvSpPr/>
          <p:nvPr>
            <p:custDataLst>
              <p:tags r:id="rId2"/>
            </p:custDataLst>
          </p:nvPr>
        </p:nvSpPr>
        <p:spPr>
          <a:xfrm rot="10800000">
            <a:off x="267425" y="56388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13080" y="4578931"/>
            <a:ext cx="8382000" cy="1858963"/>
          </a:xfrm>
        </p:spPr>
        <p:txBody>
          <a:bodyPr>
            <a:normAutofit fontScale="92500" lnSpcReduction="20000"/>
          </a:bodyPr>
          <a:lstStyle/>
          <a:p>
            <a:pPr marL="514350" indent="-514350">
              <a:buFont typeface="Arial" pitchFamily="34" charset="0"/>
              <a:buAutoNum type="arabicPeriod"/>
            </a:pPr>
            <a:r>
              <a:rPr lang="en-US" dirty="0" smtClean="0"/>
              <a:t>men $5;  women $5</a:t>
            </a:r>
          </a:p>
          <a:p>
            <a:pPr marL="514350" indent="-514350">
              <a:buFont typeface="Arial" pitchFamily="34" charset="0"/>
              <a:buAutoNum type="arabicPeriod"/>
            </a:pPr>
            <a:r>
              <a:rPr lang="en-US" dirty="0" smtClean="0"/>
              <a:t>men $5;  women $4</a:t>
            </a:r>
          </a:p>
          <a:p>
            <a:pPr marL="514350" indent="-514350">
              <a:buFont typeface="Arial" pitchFamily="34" charset="0"/>
              <a:buAutoNum type="arabicPeriod"/>
            </a:pPr>
            <a:r>
              <a:rPr lang="en-US" dirty="0" smtClean="0"/>
              <a:t>men $6.50;  women $3</a:t>
            </a:r>
          </a:p>
          <a:p>
            <a:pPr marL="514350" indent="-514350">
              <a:buFont typeface="Arial" pitchFamily="34" charset="0"/>
              <a:buAutoNum type="arabicPeriod"/>
            </a:pPr>
            <a:r>
              <a:rPr lang="en-US" dirty="0" smtClean="0"/>
              <a:t>men $6.50;  women $6.50</a:t>
            </a:r>
          </a:p>
        </p:txBody>
      </p:sp>
    </p:spTree>
    <p:custDataLst>
      <p:tags r:id="rId1"/>
    </p:custDataLst>
    <p:extLst>
      <p:ext uri="{BB962C8B-B14F-4D97-AF65-F5344CB8AC3E}">
        <p14:creationId xmlns:p14="http://schemas.microsoft.com/office/powerpoint/2010/main" val="40929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152400" y="193766"/>
            <a:ext cx="9273483" cy="2701834"/>
          </a:xfrm>
          <a:prstGeom prst="rect">
            <a:avLst/>
          </a:prstGeom>
          <a:noFill/>
          <a:ln w="9525">
            <a:noFill/>
            <a:miter lim="800000"/>
            <a:headEnd/>
            <a:tailEnd/>
          </a:ln>
        </p:spPr>
      </p:pic>
      <p:sp>
        <p:nvSpPr>
          <p:cNvPr id="7" name="TextBox 6"/>
          <p:cNvSpPr txBox="1"/>
          <p:nvPr/>
        </p:nvSpPr>
        <p:spPr>
          <a:xfrm>
            <a:off x="990600" y="2882537"/>
            <a:ext cx="7772400" cy="954107"/>
          </a:xfrm>
          <a:prstGeom prst="rect">
            <a:avLst/>
          </a:prstGeom>
          <a:noFill/>
        </p:spPr>
        <p:txBody>
          <a:bodyPr wrap="square" rtlCol="0">
            <a:spAutoFit/>
          </a:bodyPr>
          <a:lstStyle/>
          <a:p>
            <a:r>
              <a:rPr lang="en-US" sz="2800" dirty="0" smtClean="0"/>
              <a:t>4.5 million                  4.5 million                  9 million</a:t>
            </a:r>
          </a:p>
          <a:p>
            <a:r>
              <a:rPr lang="en-US" sz="2800" dirty="0" smtClean="0"/>
              <a:t>     Men                            </a:t>
            </a:r>
            <a:r>
              <a:rPr lang="en-US" sz="2800" dirty="0" err="1" smtClean="0"/>
              <a:t>Men</a:t>
            </a:r>
            <a:r>
              <a:rPr lang="en-US" sz="2800" dirty="0" smtClean="0"/>
              <a:t>                         Women</a:t>
            </a:r>
            <a:endParaRPr lang="en-US" sz="2800" dirty="0"/>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667000"/>
            <a:ext cx="8305800" cy="685800"/>
          </a:xfrm>
        </p:spPr>
        <p:txBody>
          <a:bodyPr>
            <a:noAutofit/>
          </a:bodyPr>
          <a:lstStyle/>
          <a:p>
            <a:pPr algn="l"/>
            <a:r>
              <a:rPr lang="en-US" sz="3600" b="1" dirty="0" smtClean="0"/>
              <a:t>11. If discrimination ended: (YP 69, #4)</a:t>
            </a:r>
            <a:endParaRPr lang="en-US" sz="3600" b="1" dirty="0"/>
          </a:p>
        </p:txBody>
      </p:sp>
      <p:pic>
        <p:nvPicPr>
          <p:cNvPr id="5" name="Picture 1" descr="20acrowdingtb"/>
          <p:cNvPicPr>
            <a:picLocks noChangeAspect="1" noChangeArrowheads="1"/>
          </p:cNvPicPr>
          <p:nvPr/>
        </p:nvPicPr>
        <p:blipFill>
          <a:blip r:embed="rId4" cstate="print"/>
          <a:srcRect/>
          <a:stretch>
            <a:fillRect/>
          </a:stretch>
        </p:blipFill>
        <p:spPr bwMode="auto">
          <a:xfrm>
            <a:off x="-152400" y="0"/>
            <a:ext cx="9153922" cy="2667000"/>
          </a:xfrm>
          <a:prstGeom prst="rect">
            <a:avLst/>
          </a:prstGeom>
          <a:noFill/>
        </p:spPr>
      </p:pic>
      <p:sp>
        <p:nvSpPr>
          <p:cNvPr id="3" name="TPAnswers"/>
          <p:cNvSpPr>
            <a:spLocks noGrp="1"/>
          </p:cNvSpPr>
          <p:nvPr>
            <p:ph type="body" idx="1"/>
            <p:custDataLst>
              <p:tags r:id="rId2"/>
            </p:custDataLst>
          </p:nvPr>
        </p:nvSpPr>
        <p:spPr>
          <a:xfrm>
            <a:off x="457200" y="3276600"/>
            <a:ext cx="8534400" cy="2849563"/>
          </a:xfrm>
        </p:spPr>
        <p:txBody>
          <a:bodyPr>
            <a:noAutofit/>
          </a:bodyPr>
          <a:lstStyle/>
          <a:p>
            <a:pPr marL="514350" indent="-514350">
              <a:buFont typeface="Arial" pitchFamily="34" charset="0"/>
              <a:buAutoNum type="arabicPeriod"/>
            </a:pPr>
            <a:r>
              <a:rPr lang="en-US" dirty="0" smtClean="0"/>
              <a:t>men will leave X and Y and enter Z.</a:t>
            </a:r>
          </a:p>
          <a:p>
            <a:pPr marL="514350" indent="-514350">
              <a:buFont typeface="Arial" pitchFamily="34" charset="0"/>
              <a:buAutoNum type="arabicPeriod"/>
            </a:pPr>
            <a:r>
              <a:rPr lang="en-US" dirty="0" smtClean="0"/>
              <a:t>4 women will leave Z, with 2 entering X and </a:t>
            </a:r>
            <a:r>
              <a:rPr lang="en-US" smtClean="0"/>
              <a:t>2 entering </a:t>
            </a:r>
            <a:r>
              <a:rPr lang="en-US" dirty="0" smtClean="0"/>
              <a:t>Y.</a:t>
            </a:r>
          </a:p>
          <a:p>
            <a:pPr marL="514350" indent="-514350">
              <a:buFont typeface="Arial" pitchFamily="34" charset="0"/>
              <a:buAutoNum type="arabicPeriod"/>
            </a:pPr>
            <a:r>
              <a:rPr lang="en-US" dirty="0" smtClean="0"/>
              <a:t>3 women will leave Z, with 1.5 entering X and 1.5 entering Y.</a:t>
            </a:r>
          </a:p>
          <a:p>
            <a:pPr marL="514350" indent="-514350">
              <a:buFont typeface="Arial" pitchFamily="34" charset="0"/>
              <a:buAutoNum type="arabicPeriod"/>
            </a:pPr>
            <a:r>
              <a:rPr lang="en-US" dirty="0" smtClean="0"/>
              <a:t>3 women will leave Z, all of whom will enter X.</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667000"/>
            <a:ext cx="8305800" cy="685800"/>
          </a:xfrm>
        </p:spPr>
        <p:txBody>
          <a:bodyPr>
            <a:noAutofit/>
          </a:bodyPr>
          <a:lstStyle/>
          <a:p>
            <a:pPr algn="l"/>
            <a:r>
              <a:rPr lang="en-US" sz="3600" b="1" dirty="0" smtClean="0">
                <a:solidFill>
                  <a:srgbClr val="0070C0"/>
                </a:solidFill>
              </a:rPr>
              <a:t>11. If discrimination ended: (YP 69, #4)</a:t>
            </a:r>
            <a:endParaRPr lang="en-US" sz="3600" b="1" dirty="0">
              <a:solidFill>
                <a:srgbClr val="0070C0"/>
              </a:solidFill>
            </a:endParaRPr>
          </a:p>
        </p:txBody>
      </p:sp>
      <p:pic>
        <p:nvPicPr>
          <p:cNvPr id="5" name="Picture 1" descr="20acrowdingtb"/>
          <p:cNvPicPr>
            <a:picLocks noChangeAspect="1" noChangeArrowheads="1"/>
          </p:cNvPicPr>
          <p:nvPr/>
        </p:nvPicPr>
        <p:blipFill>
          <a:blip r:embed="rId5" cstate="print"/>
          <a:srcRect/>
          <a:stretch>
            <a:fillRect/>
          </a:stretch>
        </p:blipFill>
        <p:spPr bwMode="auto">
          <a:xfrm>
            <a:off x="-228600" y="0"/>
            <a:ext cx="9415463" cy="2743200"/>
          </a:xfrm>
          <a:prstGeom prst="rect">
            <a:avLst/>
          </a:prstGeom>
          <a:noFill/>
        </p:spPr>
      </p:pic>
      <p:sp>
        <p:nvSpPr>
          <p:cNvPr id="6" name="CorShape1"/>
          <p:cNvSpPr/>
          <p:nvPr>
            <p:custDataLst>
              <p:tags r:id="rId2"/>
            </p:custDataLst>
          </p:nvPr>
        </p:nvSpPr>
        <p:spPr>
          <a:xfrm rot="10800000">
            <a:off x="-60960" y="5098796"/>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276600"/>
            <a:ext cx="8534400" cy="2849563"/>
          </a:xfrm>
        </p:spPr>
        <p:txBody>
          <a:bodyPr>
            <a:noAutofit/>
          </a:bodyPr>
          <a:lstStyle/>
          <a:p>
            <a:pPr marL="514350" indent="-514350">
              <a:buFont typeface="Arial" pitchFamily="34" charset="0"/>
              <a:buAutoNum type="arabicPeriod"/>
            </a:pPr>
            <a:r>
              <a:rPr lang="en-US" dirty="0" smtClean="0"/>
              <a:t>men will leave X and Y and enter Z.</a:t>
            </a:r>
          </a:p>
          <a:p>
            <a:pPr marL="514350" indent="-514350">
              <a:buFont typeface="Arial" pitchFamily="34" charset="0"/>
              <a:buAutoNum type="arabicPeriod"/>
            </a:pPr>
            <a:r>
              <a:rPr lang="en-US" dirty="0" smtClean="0"/>
              <a:t>4 women will leave Z, with 2 entering X and </a:t>
            </a:r>
            <a:r>
              <a:rPr lang="en-US" smtClean="0"/>
              <a:t>2 entering </a:t>
            </a:r>
            <a:r>
              <a:rPr lang="en-US" dirty="0" smtClean="0"/>
              <a:t>Y.</a:t>
            </a:r>
          </a:p>
          <a:p>
            <a:pPr marL="514350" indent="-514350">
              <a:buFont typeface="Arial" pitchFamily="34" charset="0"/>
              <a:buAutoNum type="arabicPeriod"/>
            </a:pPr>
            <a:r>
              <a:rPr lang="en-US" dirty="0" smtClean="0"/>
              <a:t>3 women will leave Z, with 1.5 entering X and 1.5 entering Y.</a:t>
            </a:r>
          </a:p>
          <a:p>
            <a:pPr marL="514350" indent="-514350">
              <a:buFont typeface="Arial" pitchFamily="34" charset="0"/>
              <a:buAutoNum type="arabicPeriod"/>
            </a:pPr>
            <a:r>
              <a:rPr lang="en-US" dirty="0" smtClean="0"/>
              <a:t>3 women will leave Z, all of whom will enter X.</a:t>
            </a:r>
          </a:p>
        </p:txBody>
      </p:sp>
    </p:spTree>
    <p:custDataLst>
      <p:tags r:id="rId1"/>
    </p:custDataLst>
    <p:extLst>
      <p:ext uri="{BB962C8B-B14F-4D97-AF65-F5344CB8AC3E}">
        <p14:creationId xmlns:p14="http://schemas.microsoft.com/office/powerpoint/2010/main" val="319669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819400"/>
            <a:ext cx="8991600" cy="3662541"/>
          </a:xfrm>
          <a:prstGeom prst="rect">
            <a:avLst/>
          </a:prstGeom>
          <a:noFill/>
        </p:spPr>
        <p:txBody>
          <a:bodyPr wrap="square" rtlCol="0">
            <a:spAutoFit/>
          </a:bodyPr>
          <a:lstStyle/>
          <a:p>
            <a:r>
              <a:rPr lang="en-US" sz="2800" b="1" dirty="0" smtClean="0"/>
              <a:t> 6 million workers     6 million workers      6 million workers</a:t>
            </a:r>
          </a:p>
          <a:p>
            <a:r>
              <a:rPr lang="en-US" sz="2800" dirty="0" smtClean="0"/>
              <a:t>         4.5 men                     4.5 men                       6 women</a:t>
            </a:r>
          </a:p>
          <a:p>
            <a:r>
              <a:rPr lang="en-US" sz="2800" dirty="0" smtClean="0"/>
              <a:t>         1.5 women                1.5 women</a:t>
            </a:r>
          </a:p>
          <a:p>
            <a:endParaRPr lang="en-US" sz="2800" dirty="0" smtClean="0"/>
          </a:p>
          <a:p>
            <a:r>
              <a:rPr lang="en-US" sz="2800" b="1" dirty="0" smtClean="0"/>
              <a:t>Wages will equalize at $5.50 for all.</a:t>
            </a:r>
          </a:p>
          <a:p>
            <a:r>
              <a:rPr lang="en-US" sz="2800" b="1" dirty="0" smtClean="0"/>
              <a:t>Wages increase for women and decrease for men.</a:t>
            </a:r>
          </a:p>
          <a:p>
            <a:endParaRPr lang="en-US" sz="2800" b="1" dirty="0"/>
          </a:p>
          <a:p>
            <a:r>
              <a:rPr lang="en-US" sz="3600" b="1" dirty="0"/>
              <a:t>But, what happens to output? (YP 69, #6)</a:t>
            </a:r>
          </a:p>
        </p:txBody>
      </p:sp>
      <p:pic>
        <p:nvPicPr>
          <p:cNvPr id="34818" name="Picture 2"/>
          <p:cNvPicPr>
            <a:picLocks noChangeAspect="1" noChangeArrowheads="1"/>
          </p:cNvPicPr>
          <p:nvPr/>
        </p:nvPicPr>
        <p:blipFill>
          <a:blip r:embed="rId3" cstate="print"/>
          <a:srcRect/>
          <a:stretch>
            <a:fillRect/>
          </a:stretch>
        </p:blipFill>
        <p:spPr bwMode="auto">
          <a:xfrm>
            <a:off x="533400" y="381000"/>
            <a:ext cx="7848600" cy="228669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7055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635" y="0"/>
            <a:ext cx="8458200" cy="2133600"/>
          </a:xfrm>
        </p:spPr>
        <p:txBody>
          <a:bodyPr>
            <a:normAutofit/>
          </a:bodyPr>
          <a:lstStyle/>
          <a:p>
            <a:pPr algn="l"/>
            <a:r>
              <a:rPr lang="en-US" b="1" dirty="0" smtClean="0">
                <a:solidFill>
                  <a:schemeClr val="tx1"/>
                </a:solidFill>
              </a:rPr>
              <a:t>Two New Models</a:t>
            </a:r>
            <a:r>
              <a:rPr lang="en-US" dirty="0" smtClean="0">
                <a:solidFill>
                  <a:schemeClr val="tx1"/>
                </a:solidFill>
              </a:rPr>
              <a:t>:</a:t>
            </a:r>
          </a:p>
          <a:p>
            <a:pPr lvl="1" algn="l">
              <a:buFont typeface="Arial" pitchFamily="34" charset="0"/>
              <a:buChar char="•"/>
            </a:pPr>
            <a:r>
              <a:rPr lang="en-US" sz="3200" b="1" dirty="0" smtClean="0">
                <a:solidFill>
                  <a:schemeClr val="tx1"/>
                </a:solidFill>
              </a:rPr>
              <a:t>The Equality Model (Pres. Trump example)</a:t>
            </a:r>
          </a:p>
          <a:p>
            <a:pPr lvl="1" algn="l">
              <a:buFont typeface="Arial" pitchFamily="34" charset="0"/>
              <a:buChar char="•"/>
            </a:pPr>
            <a:r>
              <a:rPr lang="en-US" sz="3200" b="1" dirty="0" smtClean="0">
                <a:solidFill>
                  <a:schemeClr val="tx1"/>
                </a:solidFill>
              </a:rPr>
              <a:t>The Occupational </a:t>
            </a:r>
            <a:r>
              <a:rPr lang="en-US" b="1" dirty="0" smtClean="0">
                <a:solidFill>
                  <a:schemeClr val="tx1"/>
                </a:solidFill>
              </a:rPr>
              <a:t>Crowding Model</a:t>
            </a:r>
          </a:p>
        </p:txBody>
      </p:sp>
      <p:sp>
        <p:nvSpPr>
          <p:cNvPr id="5" name="Title 1"/>
          <p:cNvSpPr>
            <a:spLocks noGrp="1"/>
          </p:cNvSpPr>
          <p:nvPr>
            <p:ph type="ctrTitle"/>
          </p:nvPr>
        </p:nvSpPr>
        <p:spPr>
          <a:xfrm>
            <a:off x="609600" y="6096000"/>
            <a:ext cx="8077200" cy="685799"/>
          </a:xfrm>
          <a:ln w="38100">
            <a:solidFill>
              <a:srgbClr val="00B0F0"/>
            </a:solidFill>
          </a:ln>
        </p:spPr>
        <p:txBody>
          <a:bodyPr>
            <a:normAutofit fontScale="90000"/>
          </a:bodyPr>
          <a:lstStyle/>
          <a:p>
            <a:r>
              <a:rPr lang="en-US" b="1" dirty="0" smtClean="0"/>
              <a:t>20a – Income Inequality</a:t>
            </a:r>
            <a:endParaRPr lang="en-US" b="1" dirty="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858000" cy="276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4646472"/>
            <a:ext cx="4408258" cy="1323439"/>
          </a:xfrm>
          <a:prstGeom prst="rect">
            <a:avLst/>
          </a:prstGeom>
          <a:noFill/>
        </p:spPr>
        <p:txBody>
          <a:bodyPr wrap="none" rtlCol="0">
            <a:spAutoFit/>
          </a:bodyPr>
          <a:lstStyle/>
          <a:p>
            <a:r>
              <a:rPr lang="en-US" sz="4000" dirty="0" smtClean="0"/>
              <a:t>TU = area under MU</a:t>
            </a:r>
          </a:p>
          <a:p>
            <a:r>
              <a:rPr lang="en-US" sz="4000" dirty="0" smtClean="0"/>
              <a:t>TP = area under MP</a:t>
            </a:r>
            <a:endParaRPr lang="en-US" sz="4000" dirty="0"/>
          </a:p>
        </p:txBody>
      </p:sp>
      <p:cxnSp>
        <p:nvCxnSpPr>
          <p:cNvPr id="6" name="Straight Connector 5"/>
          <p:cNvCxnSpPr/>
          <p:nvPr/>
        </p:nvCxnSpPr>
        <p:spPr>
          <a:xfrm>
            <a:off x="0" y="1752600"/>
            <a:ext cx="9144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914390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635" y="0"/>
            <a:ext cx="8458200" cy="2133600"/>
          </a:xfrm>
        </p:spPr>
        <p:txBody>
          <a:bodyPr>
            <a:normAutofit/>
          </a:bodyPr>
          <a:lstStyle/>
          <a:p>
            <a:pPr algn="l"/>
            <a:r>
              <a:rPr lang="en-US" b="1" dirty="0" smtClean="0">
                <a:solidFill>
                  <a:schemeClr val="tx1"/>
                </a:solidFill>
              </a:rPr>
              <a:t>Two New Models</a:t>
            </a:r>
            <a:r>
              <a:rPr lang="en-US" dirty="0" smtClean="0">
                <a:solidFill>
                  <a:schemeClr val="tx1"/>
                </a:solidFill>
              </a:rPr>
              <a:t>:</a:t>
            </a:r>
          </a:p>
          <a:p>
            <a:pPr lvl="1" algn="l">
              <a:buFont typeface="Arial" pitchFamily="34" charset="0"/>
              <a:buChar char="•"/>
            </a:pPr>
            <a:r>
              <a:rPr lang="en-US" sz="3200" b="1" dirty="0" smtClean="0">
                <a:solidFill>
                  <a:schemeClr val="tx1"/>
                </a:solidFill>
              </a:rPr>
              <a:t>The Equality Model (Pres. Trump example)</a:t>
            </a:r>
          </a:p>
          <a:p>
            <a:pPr lvl="1" algn="l">
              <a:buFont typeface="Arial" pitchFamily="34" charset="0"/>
              <a:buChar char="•"/>
            </a:pPr>
            <a:r>
              <a:rPr lang="en-US" sz="3200" b="1" dirty="0" smtClean="0">
                <a:solidFill>
                  <a:schemeClr val="tx1"/>
                </a:solidFill>
              </a:rPr>
              <a:t>The Occupational </a:t>
            </a:r>
            <a:r>
              <a:rPr lang="en-US" b="1" dirty="0" smtClean="0">
                <a:solidFill>
                  <a:schemeClr val="tx1"/>
                </a:solidFill>
              </a:rPr>
              <a:t>Crowding Model</a:t>
            </a:r>
          </a:p>
        </p:txBody>
      </p:sp>
      <p:sp>
        <p:nvSpPr>
          <p:cNvPr id="5" name="Title 1"/>
          <p:cNvSpPr>
            <a:spLocks noGrp="1"/>
          </p:cNvSpPr>
          <p:nvPr>
            <p:ph type="ctrTitle"/>
          </p:nvPr>
        </p:nvSpPr>
        <p:spPr>
          <a:xfrm>
            <a:off x="609600" y="6096000"/>
            <a:ext cx="8077200" cy="685799"/>
          </a:xfrm>
          <a:ln w="38100">
            <a:solidFill>
              <a:srgbClr val="00B0F0"/>
            </a:solidFill>
          </a:ln>
        </p:spPr>
        <p:txBody>
          <a:bodyPr>
            <a:normAutofit fontScale="90000"/>
          </a:bodyPr>
          <a:lstStyle/>
          <a:p>
            <a:r>
              <a:rPr lang="en-US" b="1" dirty="0" smtClean="0"/>
              <a:t>20a – Income Inequality</a:t>
            </a:r>
            <a:endParaRPr lang="en-US" b="1" dirty="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858000" cy="276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4646472"/>
            <a:ext cx="4408258" cy="1323439"/>
          </a:xfrm>
          <a:prstGeom prst="rect">
            <a:avLst/>
          </a:prstGeom>
          <a:noFill/>
        </p:spPr>
        <p:txBody>
          <a:bodyPr wrap="none" rtlCol="0">
            <a:spAutoFit/>
          </a:bodyPr>
          <a:lstStyle/>
          <a:p>
            <a:r>
              <a:rPr lang="en-US" sz="4000" dirty="0" smtClean="0"/>
              <a:t>TU = area under MU</a:t>
            </a:r>
          </a:p>
          <a:p>
            <a:r>
              <a:rPr lang="en-US" sz="4000" dirty="0" smtClean="0"/>
              <a:t>TP = area under MP</a:t>
            </a:r>
            <a:endParaRPr lang="en-US" sz="4000" dirty="0"/>
          </a:p>
        </p:txBody>
      </p:sp>
      <p:cxnSp>
        <p:nvCxnSpPr>
          <p:cNvPr id="6" name="Straight Connector 5"/>
          <p:cNvCxnSpPr/>
          <p:nvPr/>
        </p:nvCxnSpPr>
        <p:spPr>
          <a:xfrm>
            <a:off x="0" y="1752600"/>
            <a:ext cx="9144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277285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1384995"/>
          </a:xfrm>
          <a:prstGeom prst="rect">
            <a:avLst/>
          </a:prstGeom>
          <a:noFill/>
        </p:spPr>
        <p:txBody>
          <a:bodyPr wrap="square" rtlCol="0">
            <a:spAutoFit/>
          </a:bodyPr>
          <a:lstStyle/>
          <a:p>
            <a:r>
              <a:rPr lang="en-US" sz="2800" b="1" dirty="0" smtClean="0"/>
              <a:t>OUTPUT INCREASES when discrimination ends:</a:t>
            </a:r>
            <a:br>
              <a:rPr lang="en-US" sz="2800" b="1" dirty="0" smtClean="0"/>
            </a:br>
            <a:r>
              <a:rPr lang="en-US" sz="2800" b="1" dirty="0" smtClean="0"/>
              <a:t>      - GAIN: blue areas in occupations X and Y</a:t>
            </a:r>
            <a:br>
              <a:rPr lang="en-US" sz="2800" b="1" dirty="0" smtClean="0"/>
            </a:br>
            <a:r>
              <a:rPr lang="en-US" sz="2800" b="1" dirty="0" smtClean="0"/>
              <a:t>      - LOSE: Red area in occupation Z</a:t>
            </a:r>
            <a:endParaRPr lang="en-US" sz="2800" b="1" dirty="0"/>
          </a:p>
        </p:txBody>
      </p:sp>
      <p:pic>
        <p:nvPicPr>
          <p:cNvPr id="3" name="Picture 2"/>
          <p:cNvPicPr>
            <a:picLocks noChangeAspect="1" noChangeArrowheads="1"/>
          </p:cNvPicPr>
          <p:nvPr/>
        </p:nvPicPr>
        <p:blipFill>
          <a:blip r:embed="rId3" cstate="print"/>
          <a:srcRect/>
          <a:stretch>
            <a:fillRect/>
          </a:stretch>
        </p:blipFill>
        <p:spPr bwMode="auto">
          <a:xfrm>
            <a:off x="-152400" y="1905000"/>
            <a:ext cx="9221523" cy="2667000"/>
          </a:xfrm>
          <a:prstGeom prst="rect">
            <a:avLst/>
          </a:prstGeom>
          <a:noFill/>
          <a:ln w="9525">
            <a:noFill/>
            <a:miter lim="800000"/>
            <a:headEnd/>
            <a:tailEnd/>
          </a:ln>
        </p:spPr>
      </p:pic>
      <p:sp>
        <p:nvSpPr>
          <p:cNvPr id="4" name="TextBox 3"/>
          <p:cNvSpPr txBox="1"/>
          <p:nvPr/>
        </p:nvSpPr>
        <p:spPr>
          <a:xfrm>
            <a:off x="0" y="4856946"/>
            <a:ext cx="9144000" cy="1815882"/>
          </a:xfrm>
          <a:prstGeom prst="rect">
            <a:avLst/>
          </a:prstGeom>
          <a:noFill/>
        </p:spPr>
        <p:txBody>
          <a:bodyPr wrap="square" rtlCol="0">
            <a:spAutoFit/>
          </a:bodyPr>
          <a:lstStyle/>
          <a:p>
            <a:r>
              <a:rPr lang="en-US" sz="2600" dirty="0" smtClean="0"/>
              <a:t>Assuming a competitive product market then:</a:t>
            </a:r>
          </a:p>
          <a:p>
            <a:r>
              <a:rPr lang="en-US" sz="2600" dirty="0" smtClean="0"/>
              <a:t>   - DL = MRP = VMP = P x MP</a:t>
            </a:r>
          </a:p>
          <a:p>
            <a:r>
              <a:rPr lang="en-US" sz="2600" dirty="0" smtClean="0"/>
              <a:t>   - the area under the MP curve (</a:t>
            </a:r>
            <a:r>
              <a:rPr lang="en-US" sz="2600" dirty="0" err="1" smtClean="0"/>
              <a:t>Dlabor</a:t>
            </a:r>
            <a:r>
              <a:rPr lang="en-US" sz="2600" dirty="0" smtClean="0"/>
              <a:t>) is the TP (total output)</a:t>
            </a:r>
          </a:p>
          <a:p>
            <a:r>
              <a:rPr lang="en-US" sz="800" dirty="0" smtClean="0"/>
              <a:t> </a:t>
            </a:r>
          </a:p>
          <a:p>
            <a:r>
              <a:rPr lang="en-US" sz="2600" dirty="0" smtClean="0"/>
              <a:t>See YP </a:t>
            </a:r>
            <a:r>
              <a:rPr lang="en-US" sz="2600" dirty="0"/>
              <a:t>60 or 101 for model </a:t>
            </a:r>
            <a:r>
              <a:rPr lang="en-US" sz="2600" dirty="0" smtClean="0"/>
              <a:t>summary</a:t>
            </a:r>
            <a:endParaRPr lang="en-US" sz="2600" dirty="0"/>
          </a:p>
        </p:txBody>
      </p:sp>
    </p:spTree>
    <p:custDataLst>
      <p:tags r:id="rId1"/>
    </p:custDataLst>
    <p:extLst>
      <p:ext uri="{BB962C8B-B14F-4D97-AF65-F5344CB8AC3E}">
        <p14:creationId xmlns:p14="http://schemas.microsoft.com/office/powerpoint/2010/main" val="33838169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533400"/>
            <a:ext cx="4800600" cy="2667000"/>
          </a:xfrm>
        </p:spPr>
        <p:txBody>
          <a:bodyPr>
            <a:noAutofit/>
          </a:bodyPr>
          <a:lstStyle/>
          <a:p>
            <a:r>
              <a:rPr lang="en-US" sz="3600" b="1" u="sng" dirty="0" smtClean="0"/>
              <a:t>FROM CHAPTER 1:</a:t>
            </a:r>
            <a:r>
              <a:rPr lang="en-US" sz="3600" b="1" dirty="0" smtClean="0"/>
              <a:t/>
            </a:r>
            <a:br>
              <a:rPr lang="en-US" sz="3600" b="1" dirty="0" smtClean="0"/>
            </a:br>
            <a:r>
              <a:rPr lang="en-US" sz="3600" b="1" dirty="0" smtClean="0"/>
              <a:t>Economic discrimination is best represented by point “A”.</a:t>
            </a:r>
            <a:r>
              <a:rPr lang="en-US" sz="3600" dirty="0" smtClean="0"/>
              <a:t> </a:t>
            </a:r>
            <a:endParaRPr lang="en-US" sz="3600" b="1" dirty="0"/>
          </a:p>
        </p:txBody>
      </p:sp>
      <p:pic>
        <p:nvPicPr>
          <p:cNvPr id="10243" name="Picture 3"/>
          <p:cNvPicPr>
            <a:picLocks noChangeAspect="1" noChangeArrowheads="1"/>
          </p:cNvPicPr>
          <p:nvPr/>
        </p:nvPicPr>
        <p:blipFill>
          <a:blip r:embed="rId3" cstate="print"/>
          <a:srcRect/>
          <a:stretch>
            <a:fillRect/>
          </a:stretch>
        </p:blipFill>
        <p:spPr bwMode="auto">
          <a:xfrm>
            <a:off x="5029200" y="0"/>
            <a:ext cx="4815840" cy="3733800"/>
          </a:xfrm>
          <a:prstGeom prst="rect">
            <a:avLst/>
          </a:prstGeom>
          <a:noFill/>
          <a:ln w="9525">
            <a:noFill/>
            <a:miter lim="800000"/>
            <a:headEnd/>
            <a:tailEnd/>
          </a:ln>
        </p:spPr>
      </p:pic>
      <p:sp>
        <p:nvSpPr>
          <p:cNvPr id="4" name="TextBox 3"/>
          <p:cNvSpPr txBox="1"/>
          <p:nvPr/>
        </p:nvSpPr>
        <p:spPr>
          <a:xfrm>
            <a:off x="152400" y="3657600"/>
            <a:ext cx="8991600" cy="2554545"/>
          </a:xfrm>
          <a:prstGeom prst="rect">
            <a:avLst/>
          </a:prstGeom>
          <a:noFill/>
        </p:spPr>
        <p:txBody>
          <a:bodyPr wrap="square" rtlCol="0">
            <a:spAutoFit/>
          </a:bodyPr>
          <a:lstStyle/>
          <a:p>
            <a:r>
              <a:rPr lang="en-US" sz="3200" dirty="0" smtClean="0"/>
              <a:t>- Less is produced due to productive inefficiency:</a:t>
            </a:r>
          </a:p>
          <a:p>
            <a:r>
              <a:rPr lang="en-US" sz="3200" dirty="0" smtClean="0"/>
              <a:t>     (</a:t>
            </a:r>
            <a:r>
              <a:rPr lang="en-US" sz="2800" dirty="0" smtClean="0"/>
              <a:t>Not using resources where they are best suited)</a:t>
            </a:r>
          </a:p>
          <a:p>
            <a:endParaRPr lang="en-US" sz="3200" dirty="0" smtClean="0"/>
          </a:p>
          <a:p>
            <a:r>
              <a:rPr lang="en-US" sz="3200" dirty="0" smtClean="0"/>
              <a:t>Without discrimination more can be produced: </a:t>
            </a:r>
          </a:p>
          <a:p>
            <a:r>
              <a:rPr lang="en-US" sz="3200" dirty="0" smtClean="0"/>
              <a:t>C, D, or E is possible.</a:t>
            </a:r>
            <a:endParaRPr lang="en-US" sz="3200" dirty="0"/>
          </a:p>
        </p:txBody>
      </p:sp>
    </p:spTree>
    <p:custDataLst>
      <p:tags r:id="rId1"/>
    </p:custDataLst>
    <p:extLst>
      <p:ext uri="{BB962C8B-B14F-4D97-AF65-F5344CB8AC3E}">
        <p14:creationId xmlns:p14="http://schemas.microsoft.com/office/powerpoint/2010/main" val="39493439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143000"/>
            <a:ext cx="7772400" cy="5562600"/>
          </a:xfrm>
        </p:spPr>
        <p:txBody>
          <a:bodyPr>
            <a:normAutofit fontScale="92500" lnSpcReduction="10000"/>
          </a:bodyPr>
          <a:lstStyle/>
          <a:p>
            <a:pPr algn="l">
              <a:buFont typeface="Arial" pitchFamily="34" charset="0"/>
              <a:buChar char="•"/>
            </a:pPr>
            <a:r>
              <a:rPr lang="en-US" dirty="0" smtClean="0">
                <a:solidFill>
                  <a:schemeClr val="tx1"/>
                </a:solidFill>
              </a:rPr>
              <a:t>Describing Income Distribution</a:t>
            </a:r>
          </a:p>
          <a:p>
            <a:pPr algn="l">
              <a:buFont typeface="Arial" pitchFamily="34" charset="0"/>
              <a:buChar char="•"/>
            </a:pPr>
            <a:r>
              <a:rPr lang="en-US" dirty="0" smtClean="0">
                <a:solidFill>
                  <a:schemeClr val="tx1"/>
                </a:solidFill>
              </a:rPr>
              <a:t>Government Redistribution</a:t>
            </a:r>
          </a:p>
          <a:p>
            <a:pPr algn="l">
              <a:buFont typeface="Arial" pitchFamily="34" charset="0"/>
              <a:buChar char="•"/>
            </a:pPr>
            <a:r>
              <a:rPr lang="en-US" dirty="0" smtClean="0">
                <a:solidFill>
                  <a:schemeClr val="tx1"/>
                </a:solidFill>
              </a:rPr>
              <a:t>Causes of Inequality / Growing Inequality</a:t>
            </a:r>
          </a:p>
          <a:p>
            <a:pPr algn="l">
              <a:buFont typeface="Arial" pitchFamily="34" charset="0"/>
              <a:buChar char="•"/>
            </a:pPr>
            <a:r>
              <a:rPr lang="en-US" dirty="0" smtClean="0">
                <a:solidFill>
                  <a:schemeClr val="tx1"/>
                </a:solidFill>
              </a:rPr>
              <a:t>The Equality Model (Pres. Trump example)</a:t>
            </a:r>
          </a:p>
          <a:p>
            <a:pPr algn="l">
              <a:buFont typeface="Arial" pitchFamily="34" charset="0"/>
              <a:buChar char="•"/>
            </a:pPr>
            <a:r>
              <a:rPr lang="en-US" dirty="0" smtClean="0">
                <a:solidFill>
                  <a:schemeClr val="tx1"/>
                </a:solidFill>
              </a:rPr>
              <a:t>The Occupational Crowding Model</a:t>
            </a:r>
          </a:p>
          <a:p>
            <a:pPr algn="l">
              <a:buFont typeface="Arial" pitchFamily="34" charset="0"/>
              <a:buChar char="•"/>
            </a:pPr>
            <a:r>
              <a:rPr lang="en-US" b="1" dirty="0" smtClean="0">
                <a:solidFill>
                  <a:srgbClr val="0070C0"/>
                </a:solidFill>
              </a:rPr>
              <a:t>Guaranteed Basic Income</a:t>
            </a:r>
          </a:p>
          <a:p>
            <a:pPr marL="914400" lvl="1" indent="-457200" algn="l">
              <a:buFont typeface="Arial" pitchFamily="34" charset="0"/>
              <a:buChar char="•"/>
            </a:pPr>
            <a:r>
              <a:rPr lang="en-US" b="1" dirty="0">
                <a:solidFill>
                  <a:srgbClr val="0070C0"/>
                </a:solidFill>
              </a:rPr>
              <a:t>See article on YP 72-73</a:t>
            </a:r>
          </a:p>
          <a:p>
            <a:pPr marL="914400" lvl="1" indent="-457200" algn="l">
              <a:buFont typeface="Arial" pitchFamily="34" charset="0"/>
              <a:buChar char="•"/>
            </a:pPr>
            <a:r>
              <a:rPr lang="en-US" b="1" dirty="0">
                <a:solidFill>
                  <a:srgbClr val="0070C0"/>
                </a:solidFill>
              </a:rPr>
              <a:t>As Our Jobs Are Automated, Some Say We'll Need A Guaranteed Basic Income </a:t>
            </a:r>
            <a:br>
              <a:rPr lang="en-US" b="1" dirty="0">
                <a:solidFill>
                  <a:srgbClr val="0070C0"/>
                </a:solidFill>
              </a:rPr>
            </a:br>
            <a:r>
              <a:rPr lang="en-US" dirty="0">
                <a:solidFill>
                  <a:srgbClr val="0070C0"/>
                </a:solidFill>
              </a:rPr>
              <a:t>NPR Morning edition, 9/24/2016 </a:t>
            </a:r>
            <a:r>
              <a:rPr lang="en-US" dirty="0">
                <a:solidFill>
                  <a:srgbClr val="0070C0"/>
                </a:solidFill>
                <a:hlinkClick r:id="rId3"/>
              </a:rPr>
              <a:t>http://</a:t>
            </a:r>
            <a:r>
              <a:rPr lang="en-US" dirty="0" smtClean="0">
                <a:solidFill>
                  <a:srgbClr val="0070C0"/>
                </a:solidFill>
                <a:hlinkClick r:id="rId3"/>
              </a:rPr>
              <a:t>www.npr.org/templates/transcript/transcript.php?storyId=495186758</a:t>
            </a:r>
            <a:endParaRPr lang="en-US" b="1" dirty="0" smtClean="0">
              <a:solidFill>
                <a:srgbClr val="0070C0"/>
              </a:solidFill>
            </a:endParaRPr>
          </a:p>
          <a:p>
            <a:pPr algn="l"/>
            <a:endParaRPr lang="en-US" b="1" dirty="0">
              <a:solidFill>
                <a:srgbClr val="0070C0"/>
              </a:solidFill>
            </a:endParaRPr>
          </a:p>
          <a:p>
            <a:pPr algn="l">
              <a:buFont typeface="Arial" pitchFamily="34" charset="0"/>
              <a:buChar char="•"/>
            </a:pPr>
            <a:endParaRPr lang="en-US" b="1" dirty="0">
              <a:solidFill>
                <a:srgbClr val="0070C0"/>
              </a:solidFill>
            </a:endParaRPr>
          </a:p>
        </p:txBody>
      </p:sp>
      <p:sp>
        <p:nvSpPr>
          <p:cNvPr id="5" name="Title 1"/>
          <p:cNvSpPr>
            <a:spLocks noGrp="1"/>
          </p:cNvSpPr>
          <p:nvPr>
            <p:ph type="ctrTitle"/>
          </p:nvPr>
        </p:nvSpPr>
        <p:spPr>
          <a:xfrm>
            <a:off x="533400" y="228600"/>
            <a:ext cx="8077200" cy="685799"/>
          </a:xfrm>
          <a:ln w="38100">
            <a:solidFill>
              <a:srgbClr val="00B0F0"/>
            </a:solidFill>
          </a:ln>
        </p:spPr>
        <p:txBody>
          <a:bodyPr>
            <a:normAutofit fontScale="90000"/>
          </a:body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3612072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447800"/>
          </a:xfrm>
        </p:spPr>
        <p:txBody>
          <a:bodyPr>
            <a:noAutofit/>
          </a:bodyPr>
          <a:lstStyle/>
          <a:p>
            <a:pPr algn="l"/>
            <a:r>
              <a:rPr lang="en-US" sz="3600" b="1" dirty="0" smtClean="0"/>
              <a:t>12. Why is the concept of a guaranteed basic income beginning to get a more serious consideration now?</a:t>
            </a:r>
            <a:endParaRPr lang="en-US" sz="3600" b="1" dirty="0"/>
          </a:p>
        </p:txBody>
      </p:sp>
      <p:sp>
        <p:nvSpPr>
          <p:cNvPr id="3" name="TPAnswers"/>
          <p:cNvSpPr>
            <a:spLocks noGrp="1"/>
          </p:cNvSpPr>
          <p:nvPr>
            <p:ph type="body" idx="1"/>
            <p:custDataLst>
              <p:tags r:id="rId2"/>
            </p:custDataLst>
          </p:nvPr>
        </p:nvSpPr>
        <p:spPr>
          <a:xfrm>
            <a:off x="457200" y="1828800"/>
            <a:ext cx="6934200" cy="4267200"/>
          </a:xfrm>
        </p:spPr>
        <p:txBody>
          <a:bodyPr>
            <a:noAutofit/>
          </a:bodyPr>
          <a:lstStyle/>
          <a:p>
            <a:pPr marL="514350" indent="-514350">
              <a:buFont typeface="Arial" pitchFamily="34" charset="0"/>
              <a:buAutoNum type="arabicPeriod"/>
            </a:pPr>
            <a:r>
              <a:rPr lang="en-US" sz="3000" dirty="0" smtClean="0"/>
              <a:t>A much larger percentage of the population is poor now than  the past</a:t>
            </a:r>
          </a:p>
          <a:p>
            <a:pPr marL="514350" indent="-514350">
              <a:buFont typeface="Arial" pitchFamily="34" charset="0"/>
              <a:buAutoNum type="arabicPeriod"/>
            </a:pPr>
            <a:r>
              <a:rPr lang="en-US" sz="3000" dirty="0" smtClean="0"/>
              <a:t>Increased immigration will require radical changes to our welfare system</a:t>
            </a:r>
          </a:p>
          <a:p>
            <a:pPr marL="514350" indent="-514350">
              <a:buFont typeface="Arial" pitchFamily="34" charset="0"/>
              <a:buAutoNum type="arabicPeriod"/>
            </a:pPr>
            <a:r>
              <a:rPr lang="en-US" sz="3000" dirty="0" smtClean="0"/>
              <a:t>In the next few decades new technologies will </a:t>
            </a:r>
            <a:r>
              <a:rPr lang="en-US" sz="3000" dirty="0"/>
              <a:t>be able to produce much more output with far fewer </a:t>
            </a:r>
            <a:r>
              <a:rPr lang="en-US" sz="3000" dirty="0" smtClean="0"/>
              <a:t>workers </a:t>
            </a:r>
          </a:p>
        </p:txBody>
      </p:sp>
    </p:spTree>
    <p:custDataLst>
      <p:tags r:id="rId1"/>
    </p:custDataLst>
    <p:extLst>
      <p:ext uri="{BB962C8B-B14F-4D97-AF65-F5344CB8AC3E}">
        <p14:creationId xmlns:p14="http://schemas.microsoft.com/office/powerpoint/2010/main" val="7975728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447800"/>
          </a:xfrm>
        </p:spPr>
        <p:txBody>
          <a:bodyPr>
            <a:noAutofit/>
          </a:bodyPr>
          <a:lstStyle/>
          <a:p>
            <a:pPr algn="l"/>
            <a:r>
              <a:rPr lang="en-US" sz="3600" b="1" dirty="0" smtClean="0">
                <a:solidFill>
                  <a:srgbClr val="0070C0"/>
                </a:solidFill>
              </a:rPr>
              <a:t>12. Why is the concept of a guaranteed basic income beginning to get a more serious consideration now?</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828800"/>
            <a:ext cx="6934200" cy="4267200"/>
          </a:xfrm>
        </p:spPr>
        <p:txBody>
          <a:bodyPr>
            <a:noAutofit/>
          </a:bodyPr>
          <a:lstStyle/>
          <a:p>
            <a:pPr marL="514350" indent="-514350">
              <a:buFont typeface="Arial" pitchFamily="34" charset="0"/>
              <a:buAutoNum type="arabicPeriod"/>
            </a:pPr>
            <a:r>
              <a:rPr lang="en-US" sz="3000" dirty="0" smtClean="0"/>
              <a:t>A much larger percentage of the population is poor now than  the past</a:t>
            </a:r>
          </a:p>
          <a:p>
            <a:pPr marL="514350" indent="-514350">
              <a:buFont typeface="Arial" pitchFamily="34" charset="0"/>
              <a:buAutoNum type="arabicPeriod"/>
            </a:pPr>
            <a:r>
              <a:rPr lang="en-US" sz="3000" dirty="0" smtClean="0"/>
              <a:t>Increased immigration will require radical changes to our welfare system</a:t>
            </a:r>
          </a:p>
          <a:p>
            <a:pPr marL="514350" indent="-514350">
              <a:buFont typeface="Arial" pitchFamily="34" charset="0"/>
              <a:buAutoNum type="arabicPeriod"/>
            </a:pPr>
            <a:r>
              <a:rPr lang="en-US" sz="3000" dirty="0" smtClean="0"/>
              <a:t>In the next few decades new technologies will </a:t>
            </a:r>
            <a:r>
              <a:rPr lang="en-US" sz="3000" dirty="0"/>
              <a:t>be able to produce much more output with far fewer </a:t>
            </a:r>
            <a:r>
              <a:rPr lang="en-US" sz="3000" dirty="0" smtClean="0"/>
              <a:t>workers </a:t>
            </a:r>
          </a:p>
        </p:txBody>
      </p:sp>
      <p:sp>
        <p:nvSpPr>
          <p:cNvPr id="5" name="CorShape1"/>
          <p:cNvSpPr/>
          <p:nvPr>
            <p:custDataLst>
              <p:tags r:id="rId3"/>
            </p:custDataLst>
          </p:nvPr>
        </p:nvSpPr>
        <p:spPr>
          <a:xfrm rot="10800000">
            <a:off x="110490" y="4179993"/>
            <a:ext cx="577850" cy="57785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001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914400"/>
            <a:ext cx="8229600" cy="5334000"/>
          </a:xfrm>
        </p:spPr>
        <p:txBody>
          <a:bodyPr>
            <a:normAutofit fontScale="92500" lnSpcReduction="10000"/>
          </a:bodyPr>
          <a:lstStyle/>
          <a:p>
            <a:pPr algn="l"/>
            <a:r>
              <a:rPr lang="en-US" sz="2800" dirty="0" smtClean="0">
                <a:solidFill>
                  <a:schemeClr val="tx1"/>
                </a:solidFill>
              </a:rPr>
              <a:t>“ . . . [A]s </a:t>
            </a:r>
            <a:r>
              <a:rPr lang="en-US" sz="2800" dirty="0">
                <a:solidFill>
                  <a:schemeClr val="tx1"/>
                </a:solidFill>
              </a:rPr>
              <a:t>technology replaces more workers, the traditional 40-hour-a-week job could become a thing of the past. If that happens, how will families get health insurance or save for retirement?</a:t>
            </a:r>
          </a:p>
          <a:p>
            <a:pPr algn="l"/>
            <a:r>
              <a:rPr lang="en-US" sz="2800" dirty="0">
                <a:solidFill>
                  <a:schemeClr val="tx1"/>
                </a:solidFill>
              </a:rPr>
              <a:t>Some experts say the only answer is a government-guaranteed paycheck that would allow people to buy food and housing. That would not only help the individuals but would help keep the economic wheels spinning and generate tax revenues</a:t>
            </a:r>
            <a:r>
              <a:rPr lang="en-US" sz="2800" dirty="0" smtClean="0">
                <a:solidFill>
                  <a:schemeClr val="tx1"/>
                </a:solidFill>
              </a:rPr>
              <a:t>.</a:t>
            </a:r>
          </a:p>
          <a:p>
            <a:pPr algn="l"/>
            <a:endParaRPr lang="en-US" sz="2800" dirty="0">
              <a:solidFill>
                <a:schemeClr val="tx1"/>
              </a:solidFill>
            </a:endParaRPr>
          </a:p>
          <a:p>
            <a:pPr algn="l"/>
            <a:r>
              <a:rPr lang="en-US" sz="2600" dirty="0" smtClean="0">
                <a:solidFill>
                  <a:schemeClr val="tx1"/>
                </a:solidFill>
              </a:rPr>
              <a:t>National Public Radio Sept. 24, 2016</a:t>
            </a:r>
          </a:p>
          <a:p>
            <a:pPr algn="l"/>
            <a:r>
              <a:rPr lang="en-US" sz="2600" dirty="0" smtClean="0">
                <a:solidFill>
                  <a:schemeClr val="tx1"/>
                </a:solidFill>
              </a:rPr>
              <a:t>Weekend Edition Saturday</a:t>
            </a:r>
          </a:p>
          <a:p>
            <a:pPr algn="l"/>
            <a:r>
              <a:rPr lang="en-US" sz="1700" dirty="0">
                <a:solidFill>
                  <a:schemeClr val="tx1"/>
                </a:solidFill>
              </a:rPr>
              <a:t>https://www.npr.org/2016/09/24/495186758/as-our-jobs-are-automated-some-say-well-need-a-guaranteed-basic-income</a:t>
            </a:r>
          </a:p>
          <a:p>
            <a:pPr algn="l"/>
            <a:endParaRPr lang="en-US" b="1" dirty="0">
              <a:solidFill>
                <a:srgbClr val="0070C0"/>
              </a:solidFill>
            </a:endParaRPr>
          </a:p>
        </p:txBody>
      </p:sp>
      <p:sp>
        <p:nvSpPr>
          <p:cNvPr id="5" name="Title 1"/>
          <p:cNvSpPr>
            <a:spLocks noGrp="1"/>
          </p:cNvSpPr>
          <p:nvPr>
            <p:ph type="ctrTitle"/>
          </p:nvPr>
        </p:nvSpPr>
        <p:spPr>
          <a:xfrm>
            <a:off x="457200" y="6400800"/>
            <a:ext cx="8077200" cy="380999"/>
          </a:xfrm>
          <a:ln w="38100">
            <a:solidFill>
              <a:srgbClr val="00B0F0"/>
            </a:solidFill>
          </a:ln>
        </p:spPr>
        <p:txBody>
          <a:bodyPr>
            <a:normAutofit fontScale="90000"/>
          </a:bodyPr>
          <a:lstStyle/>
          <a:p>
            <a:r>
              <a:rPr lang="en-US" sz="2800" b="1" dirty="0" smtClean="0"/>
              <a:t>20a – Income Inequality</a:t>
            </a:r>
            <a:endParaRPr lang="en-US" sz="2800" b="1" dirty="0"/>
          </a:p>
        </p:txBody>
      </p:sp>
      <p:sp>
        <p:nvSpPr>
          <p:cNvPr id="2" name="TextBox 1"/>
          <p:cNvSpPr txBox="1"/>
          <p:nvPr/>
        </p:nvSpPr>
        <p:spPr>
          <a:xfrm>
            <a:off x="381000" y="114038"/>
            <a:ext cx="8305800" cy="707886"/>
          </a:xfrm>
          <a:prstGeom prst="rect">
            <a:avLst/>
          </a:prstGeom>
          <a:noFill/>
          <a:ln w="38100">
            <a:noFill/>
          </a:ln>
        </p:spPr>
        <p:txBody>
          <a:bodyPr wrap="square" rtlCol="0">
            <a:spAutoFit/>
          </a:bodyPr>
          <a:lstStyle/>
          <a:p>
            <a:pPr algn="ctr"/>
            <a:r>
              <a:rPr lang="en-US" sz="4000" dirty="0" smtClean="0"/>
              <a:t>Guaranteed Basic Income</a:t>
            </a:r>
            <a:endParaRPr lang="en-US" sz="4000" dirty="0"/>
          </a:p>
        </p:txBody>
      </p:sp>
    </p:spTree>
    <p:custDataLst>
      <p:tags r:id="rId1"/>
    </p:custDataLst>
    <p:extLst>
      <p:ext uri="{BB962C8B-B14F-4D97-AF65-F5344CB8AC3E}">
        <p14:creationId xmlns:p14="http://schemas.microsoft.com/office/powerpoint/2010/main" val="3566139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Lesson 20a – Something Interesting</a:t>
            </a:r>
            <a:endParaRPr lang="en-US" sz="2800" b="1" dirty="0"/>
          </a:p>
        </p:txBody>
      </p:sp>
      <p:sp>
        <p:nvSpPr>
          <p:cNvPr id="3" name="Subtitle 2"/>
          <p:cNvSpPr>
            <a:spLocks noGrp="1"/>
          </p:cNvSpPr>
          <p:nvPr>
            <p:ph type="subTitle" idx="1"/>
          </p:nvPr>
        </p:nvSpPr>
        <p:spPr>
          <a:xfrm>
            <a:off x="152400" y="685800"/>
            <a:ext cx="8839200" cy="5257800"/>
          </a:xfrm>
        </p:spPr>
        <p:txBody>
          <a:bodyPr>
            <a:noAutofit/>
          </a:bodyPr>
          <a:lstStyle/>
          <a:p>
            <a:pPr algn="l"/>
            <a:r>
              <a:rPr lang="en-US" sz="3600" dirty="0">
                <a:solidFill>
                  <a:schemeClr val="tx1"/>
                </a:solidFill>
              </a:rPr>
              <a:t>Jan. 2018: According to an Oxfam </a:t>
            </a:r>
            <a:r>
              <a:rPr lang="en-US" sz="3600" dirty="0" smtClean="0">
                <a:solidFill>
                  <a:schemeClr val="tx1"/>
                </a:solidFill>
              </a:rPr>
              <a:t>report, </a:t>
            </a:r>
            <a:r>
              <a:rPr lang="en-US" sz="3600" dirty="0">
                <a:solidFill>
                  <a:schemeClr val="tx1"/>
                </a:solidFill>
              </a:rPr>
              <a:t>just </a:t>
            </a:r>
            <a:r>
              <a:rPr lang="en-US" sz="3600" dirty="0" smtClean="0">
                <a:solidFill>
                  <a:schemeClr val="tx1"/>
                </a:solidFill>
              </a:rPr>
              <a:t>26 </a:t>
            </a:r>
            <a:r>
              <a:rPr lang="en-US" sz="3600" dirty="0">
                <a:solidFill>
                  <a:schemeClr val="tx1"/>
                </a:solidFill>
              </a:rPr>
              <a:t>people </a:t>
            </a:r>
            <a:r>
              <a:rPr lang="en-US" sz="3600" dirty="0" smtClean="0">
                <a:solidFill>
                  <a:schemeClr val="tx1"/>
                </a:solidFill>
              </a:rPr>
              <a:t>had as </a:t>
            </a:r>
            <a:r>
              <a:rPr lang="en-US" sz="3600" dirty="0">
                <a:solidFill>
                  <a:schemeClr val="tx1"/>
                </a:solidFill>
              </a:rPr>
              <a:t>much wealth as the poorest </a:t>
            </a:r>
            <a:r>
              <a:rPr lang="en-US" sz="3600" dirty="0" smtClean="0">
                <a:solidFill>
                  <a:schemeClr val="tx1"/>
                </a:solidFill>
              </a:rPr>
              <a:t>3.8 billion – half of the world’s population.</a:t>
            </a:r>
          </a:p>
          <a:p>
            <a:r>
              <a:rPr lang="en-US" sz="800" dirty="0">
                <a:solidFill>
                  <a:schemeClr val="tx1"/>
                </a:solidFill>
                <a:hlinkClick r:id="rId3"/>
              </a:rPr>
              <a:t>https://www.vox.com/future-perfect/2019/1/22/18192774/oxfam-inequality-report-2019-davos-wealth</a:t>
            </a:r>
            <a:endParaRPr lang="en-US" sz="800" dirty="0">
              <a:solidFill>
                <a:schemeClr val="tx1"/>
              </a:solidFill>
            </a:endParaRPr>
          </a:p>
          <a:p>
            <a:pPr algn="l"/>
            <a:r>
              <a:rPr lang="en-US" sz="2400" dirty="0">
                <a:solidFill>
                  <a:schemeClr val="tx1"/>
                </a:solidFill>
              </a:rPr>
              <a:t>In Jan. </a:t>
            </a:r>
            <a:r>
              <a:rPr lang="en-US" sz="2400" dirty="0" smtClean="0">
                <a:solidFill>
                  <a:schemeClr val="tx1"/>
                </a:solidFill>
              </a:rPr>
              <a:t>2017 </a:t>
            </a:r>
            <a:r>
              <a:rPr lang="en-US" sz="2400" dirty="0">
                <a:solidFill>
                  <a:schemeClr val="tx1"/>
                </a:solidFill>
              </a:rPr>
              <a:t>the number was </a:t>
            </a:r>
            <a:r>
              <a:rPr lang="en-US" sz="2400" dirty="0" smtClean="0">
                <a:solidFill>
                  <a:schemeClr val="tx1"/>
                </a:solidFill>
              </a:rPr>
              <a:t>42. In </a:t>
            </a:r>
            <a:r>
              <a:rPr lang="en-US" sz="2400" dirty="0">
                <a:solidFill>
                  <a:schemeClr val="tx1"/>
                </a:solidFill>
              </a:rPr>
              <a:t>Jan. </a:t>
            </a:r>
            <a:r>
              <a:rPr lang="en-US" sz="2400" dirty="0" smtClean="0">
                <a:solidFill>
                  <a:schemeClr val="tx1"/>
                </a:solidFill>
              </a:rPr>
              <a:t>2016 </a:t>
            </a:r>
            <a:r>
              <a:rPr lang="en-US" sz="2400" dirty="0">
                <a:solidFill>
                  <a:schemeClr val="tx1"/>
                </a:solidFill>
              </a:rPr>
              <a:t>it was </a:t>
            </a:r>
            <a:r>
              <a:rPr lang="en-US" sz="2400" dirty="0" smtClean="0">
                <a:solidFill>
                  <a:schemeClr val="tx1"/>
                </a:solidFill>
              </a:rPr>
              <a:t>62 </a:t>
            </a:r>
            <a:r>
              <a:rPr lang="en-US" sz="2400" dirty="0">
                <a:solidFill>
                  <a:schemeClr val="tx1"/>
                </a:solidFill>
              </a:rPr>
              <a:t>people</a:t>
            </a:r>
            <a:r>
              <a:rPr lang="en-US" sz="2400" dirty="0" smtClean="0">
                <a:solidFill>
                  <a:schemeClr val="tx1"/>
                </a:solidFill>
              </a:rPr>
              <a:t>. And, in 2015 it was 85.  </a:t>
            </a:r>
            <a:r>
              <a:rPr lang="en-US" sz="2400" dirty="0">
                <a:solidFill>
                  <a:schemeClr val="tx1"/>
                </a:solidFill>
              </a:rPr>
              <a:t>T</a:t>
            </a:r>
            <a:r>
              <a:rPr lang="en-US" sz="2400" dirty="0" smtClean="0">
                <a:solidFill>
                  <a:schemeClr val="tx1"/>
                </a:solidFill>
              </a:rPr>
              <a:t>he </a:t>
            </a:r>
            <a:r>
              <a:rPr lang="en-US" sz="2400" dirty="0">
                <a:solidFill>
                  <a:schemeClr val="tx1"/>
                </a:solidFill>
              </a:rPr>
              <a:t>gap between the rich and the poor is widening</a:t>
            </a:r>
            <a:r>
              <a:rPr lang="en-US" sz="2400" dirty="0" smtClean="0">
                <a:solidFill>
                  <a:schemeClr val="tx1"/>
                </a:solidFill>
              </a:rPr>
              <a:t>.</a:t>
            </a:r>
          </a:p>
          <a:p>
            <a:pPr algn="l"/>
            <a:r>
              <a:rPr lang="en-US" sz="1200" dirty="0" smtClean="0">
                <a:solidFill>
                  <a:schemeClr val="tx1"/>
                </a:solidFill>
              </a:rPr>
              <a:t>  </a:t>
            </a:r>
          </a:p>
          <a:p>
            <a:pPr marL="0" lvl="1" algn="l"/>
            <a:r>
              <a:rPr lang="en-US" b="1" dirty="0">
                <a:solidFill>
                  <a:schemeClr val="tx1"/>
                </a:solidFill>
              </a:rPr>
              <a:t>Think about it. The wealth of the 26 richest people = the wealth of the 3.8 billion poorest.  </a:t>
            </a:r>
          </a:p>
          <a:p>
            <a:pPr algn="l"/>
            <a:r>
              <a:rPr lang="en-US" sz="1200" dirty="0" smtClean="0">
                <a:solidFill>
                  <a:schemeClr val="tx1"/>
                </a:solidFill>
              </a:rPr>
              <a:t>    </a:t>
            </a:r>
            <a:endParaRPr lang="en-US" sz="1200" dirty="0">
              <a:solidFill>
                <a:schemeClr val="tx1"/>
              </a:solidFill>
            </a:endParaRPr>
          </a:p>
          <a:p>
            <a:pPr algn="l"/>
            <a:r>
              <a:rPr lang="en-US" sz="2800" dirty="0">
                <a:solidFill>
                  <a:schemeClr val="tx1"/>
                </a:solidFill>
              </a:rPr>
              <a:t>In the U.S., the country’s 3 richest people have the same wealth as the poorest half of the American population.</a:t>
            </a:r>
          </a:p>
        </p:txBody>
      </p:sp>
      <p:sp>
        <p:nvSpPr>
          <p:cNvPr id="5" name="Title 1"/>
          <p:cNvSpPr txBox="1">
            <a:spLocks/>
          </p:cNvSpPr>
          <p:nvPr/>
        </p:nvSpPr>
        <p:spPr>
          <a:xfrm>
            <a:off x="507521"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1236598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Wealth vs. Income</a:t>
            </a:r>
            <a:endParaRPr lang="en-US" sz="2800" b="1" dirty="0"/>
          </a:p>
        </p:txBody>
      </p:sp>
      <p:sp>
        <p:nvSpPr>
          <p:cNvPr id="3" name="Subtitle 2"/>
          <p:cNvSpPr>
            <a:spLocks noGrp="1"/>
          </p:cNvSpPr>
          <p:nvPr>
            <p:ph type="subTitle" idx="1"/>
          </p:nvPr>
        </p:nvSpPr>
        <p:spPr>
          <a:xfrm>
            <a:off x="152400" y="685800"/>
            <a:ext cx="8839200" cy="5257800"/>
          </a:xfrm>
        </p:spPr>
        <p:txBody>
          <a:bodyPr>
            <a:noAutofit/>
          </a:bodyPr>
          <a:lstStyle/>
          <a:p>
            <a:pPr algn="l"/>
            <a:r>
              <a:rPr lang="en-US" sz="3600" dirty="0" smtClean="0">
                <a:solidFill>
                  <a:schemeClr val="tx1"/>
                </a:solidFill>
              </a:rPr>
              <a:t>Wealth and income are not the same.</a:t>
            </a:r>
          </a:p>
          <a:p>
            <a:pPr algn="l"/>
            <a:r>
              <a:rPr lang="en-US" sz="3600" dirty="0" smtClean="0">
                <a:solidFill>
                  <a:schemeClr val="tx1"/>
                </a:solidFill>
              </a:rPr>
              <a:t>Wealth is a STOCK concept – what do you have NOW?</a:t>
            </a:r>
          </a:p>
          <a:p>
            <a:pPr algn="l"/>
            <a:r>
              <a:rPr lang="en-US" sz="3600" dirty="0" smtClean="0">
                <a:solidFill>
                  <a:schemeClr val="tx1"/>
                </a:solidFill>
              </a:rPr>
              <a:t>Income is a FLOW concept – what do you make OVER TIME?</a:t>
            </a:r>
          </a:p>
          <a:p>
            <a:pPr algn="l"/>
            <a:r>
              <a:rPr lang="en-US" sz="3600" dirty="0" smtClean="0">
                <a:solidFill>
                  <a:schemeClr val="tx1"/>
                </a:solidFill>
              </a:rPr>
              <a:t>Wealth is more unequally distributed than Income, but the distribution of both is very unequal.</a:t>
            </a:r>
            <a:endParaRPr lang="en-US" sz="2800" dirty="0">
              <a:solidFill>
                <a:schemeClr val="tx1"/>
              </a:solidFill>
            </a:endParaRPr>
          </a:p>
        </p:txBody>
      </p:sp>
      <p:sp>
        <p:nvSpPr>
          <p:cNvPr id="5" name="Title 1"/>
          <p:cNvSpPr txBox="1">
            <a:spLocks/>
          </p:cNvSpPr>
          <p:nvPr/>
        </p:nvSpPr>
        <p:spPr>
          <a:xfrm>
            <a:off x="507521"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20a – Income Inequality</a:t>
            </a:r>
            <a:endParaRPr lang="en-US" b="1" dirty="0"/>
          </a:p>
        </p:txBody>
      </p:sp>
    </p:spTree>
    <p:custDataLst>
      <p:tags r:id="rId1"/>
    </p:custDataLst>
    <p:extLst>
      <p:ext uri="{BB962C8B-B14F-4D97-AF65-F5344CB8AC3E}">
        <p14:creationId xmlns:p14="http://schemas.microsoft.com/office/powerpoint/2010/main" val="846703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609600"/>
          </a:xfrm>
        </p:spPr>
        <p:txBody>
          <a:bodyPr>
            <a:normAutofit fontScale="90000"/>
          </a:bodyPr>
          <a:lstStyle/>
          <a:p>
            <a:r>
              <a:rPr lang="en-US" b="1" dirty="0" smtClean="0"/>
              <a:t>20a – Income Inequality</a:t>
            </a:r>
            <a:r>
              <a:rPr lang="en-US" dirty="0" smtClean="0"/>
              <a:t/>
            </a:r>
            <a:br>
              <a:rPr lang="en-US" dirty="0" smtClean="0"/>
            </a:br>
            <a:endParaRPr lang="en-US" b="1" dirty="0"/>
          </a:p>
        </p:txBody>
      </p:sp>
      <p:sp>
        <p:nvSpPr>
          <p:cNvPr id="3" name="Subtitle 2"/>
          <p:cNvSpPr>
            <a:spLocks noGrp="1"/>
          </p:cNvSpPr>
          <p:nvPr>
            <p:ph type="subTitle" idx="1"/>
          </p:nvPr>
        </p:nvSpPr>
        <p:spPr>
          <a:xfrm>
            <a:off x="152400" y="990600"/>
            <a:ext cx="8991600" cy="5638800"/>
          </a:xfrm>
        </p:spPr>
        <p:txBody>
          <a:bodyPr>
            <a:normAutofit fontScale="92500" lnSpcReduction="20000"/>
          </a:bodyPr>
          <a:lstStyle/>
          <a:p>
            <a:pPr marL="342900" indent="-342900" algn="l">
              <a:buFont typeface="Arial" panose="020B0604020202020204" pitchFamily="34" charset="0"/>
              <a:buChar char="•"/>
            </a:pPr>
            <a:r>
              <a:rPr lang="en-US" sz="2400" dirty="0">
                <a:solidFill>
                  <a:schemeClr val="tx1"/>
                </a:solidFill>
              </a:rPr>
              <a:t>Describe the distribution of income in the United States by quintile distribution by households.</a:t>
            </a:r>
          </a:p>
          <a:p>
            <a:pPr marL="342900" indent="-342900" algn="l">
              <a:buFont typeface="Arial" panose="020B0604020202020204" pitchFamily="34" charset="0"/>
              <a:buChar char="•"/>
            </a:pPr>
            <a:r>
              <a:rPr lang="en-US" sz="2400" dirty="0">
                <a:solidFill>
                  <a:schemeClr val="tx1"/>
                </a:solidFill>
              </a:rPr>
              <a:t>Explain how Lorenz curves and </a:t>
            </a:r>
            <a:r>
              <a:rPr lang="en-US" sz="2400" dirty="0" err="1">
                <a:solidFill>
                  <a:schemeClr val="tx1"/>
                </a:solidFill>
              </a:rPr>
              <a:t>Gini</a:t>
            </a:r>
            <a:r>
              <a:rPr lang="en-US" sz="2400" dirty="0">
                <a:solidFill>
                  <a:schemeClr val="tx1"/>
                </a:solidFill>
              </a:rPr>
              <a:t> ratios are used to describe income inequality.</a:t>
            </a:r>
          </a:p>
          <a:p>
            <a:pPr marL="342900" indent="-342900" algn="l">
              <a:buFont typeface="Arial" panose="020B0604020202020204" pitchFamily="34" charset="0"/>
              <a:buChar char="•"/>
            </a:pPr>
            <a:r>
              <a:rPr lang="en-US" sz="2400" dirty="0">
                <a:solidFill>
                  <a:schemeClr val="tx1"/>
                </a:solidFill>
              </a:rPr>
              <a:t>Discuss the impact of income mobility on income distribution data.</a:t>
            </a:r>
          </a:p>
          <a:p>
            <a:pPr marL="342900" indent="-342900" algn="l">
              <a:buFont typeface="Arial" panose="020B0604020202020204" pitchFamily="34" charset="0"/>
              <a:buChar char="•"/>
            </a:pPr>
            <a:r>
              <a:rPr lang="en-US" sz="2400" dirty="0">
                <a:solidFill>
                  <a:schemeClr val="tx1"/>
                </a:solidFill>
              </a:rPr>
              <a:t>Explain the broadened concept of income, which includes the effects of taxes and transfer payments, and how this affects the extent of inequality of income and poverty in the U.S.</a:t>
            </a:r>
          </a:p>
          <a:p>
            <a:pPr marL="342900" indent="-342900" algn="l">
              <a:buFont typeface="Arial" panose="020B0604020202020204" pitchFamily="34" charset="0"/>
              <a:buChar char="•"/>
            </a:pPr>
            <a:r>
              <a:rPr lang="en-US" sz="2400" dirty="0">
                <a:solidFill>
                  <a:schemeClr val="tx1"/>
                </a:solidFill>
              </a:rPr>
              <a:t>List causes of an unequal income distribution.</a:t>
            </a:r>
          </a:p>
          <a:p>
            <a:pPr marL="342900" indent="-342900" algn="l">
              <a:buFont typeface="Arial" panose="020B0604020202020204" pitchFamily="34" charset="0"/>
              <a:buChar char="•"/>
            </a:pPr>
            <a:r>
              <a:rPr lang="en-US" sz="2400" dirty="0">
                <a:solidFill>
                  <a:schemeClr val="tx1"/>
                </a:solidFill>
              </a:rPr>
              <a:t>Describe changes and causes for the changes in inequality since 1970.</a:t>
            </a:r>
          </a:p>
          <a:p>
            <a:pPr marL="342900" indent="-342900" algn="l">
              <a:buFont typeface="Arial" panose="020B0604020202020204" pitchFamily="34" charset="0"/>
              <a:buChar char="•"/>
            </a:pPr>
            <a:r>
              <a:rPr lang="en-US" sz="2400" dirty="0">
                <a:solidFill>
                  <a:schemeClr val="tx1"/>
                </a:solidFill>
              </a:rPr>
              <a:t>The "Case for Equality Model" - Understand the connection between the Pres. Trump example of equity and the lesson 20a "Case for Equality Model" and what is the problem with this reasoning (the equality vs. efficiency argument)</a:t>
            </a:r>
          </a:p>
          <a:p>
            <a:pPr marL="342900" indent="-342900" algn="l">
              <a:buFont typeface="Arial" panose="020B0604020202020204" pitchFamily="34" charset="0"/>
              <a:buChar char="•"/>
            </a:pPr>
            <a:r>
              <a:rPr lang="en-US" sz="2400" dirty="0">
                <a:solidFill>
                  <a:schemeClr val="tx1"/>
                </a:solidFill>
              </a:rPr>
              <a:t>Occupational Discrimination - "The Crowding Model"</a:t>
            </a:r>
          </a:p>
          <a:p>
            <a:pPr marL="342900" indent="-342900" algn="l">
              <a:buFont typeface="Arial" panose="020B0604020202020204" pitchFamily="34" charset="0"/>
              <a:buChar char="•"/>
            </a:pPr>
            <a:r>
              <a:rPr lang="en-US" sz="2400" dirty="0">
                <a:solidFill>
                  <a:schemeClr val="tx1"/>
                </a:solidFill>
              </a:rPr>
              <a:t>Guaranteed basic income (also called "universal basic income" and "unconditional basic income")</a:t>
            </a:r>
          </a:p>
          <a:p>
            <a:pPr algn="l">
              <a:buFont typeface="Arial" pitchFamily="34" charset="0"/>
              <a:buChar char="•"/>
            </a:pPr>
            <a:endParaRPr lang="en-US" sz="2200" dirty="0">
              <a:solidFill>
                <a:schemeClr val="tx1"/>
              </a:solidFill>
            </a:endParaRPr>
          </a:p>
        </p:txBody>
      </p:sp>
    </p:spTree>
    <p:custDataLst>
      <p:tags r:id="rId1"/>
    </p:custDataLst>
    <p:extLst>
      <p:ext uri="{BB962C8B-B14F-4D97-AF65-F5344CB8AC3E}">
        <p14:creationId xmlns:p14="http://schemas.microsoft.com/office/powerpoint/2010/main" val="14929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a555fe1b-ab90-47e8-a89d-d6f88139f077"/>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DELIMITERS" val="3.1"/>
</p:tagLst>
</file>

<file path=ppt/tags/tag101.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3;3;3;3;4;3;3;3;2;3;2;3;"/>
  <p:tag name="CHARTSTRINGSTD" val="0 2 10 1"/>
  <p:tag name="CHARTSTRINGREV" val="1 10 2 0"/>
  <p:tag name="CHARTSTRINGSTDPER" val="0 0.153846153846154 0.769230769230769 0.0769230769230769"/>
  <p:tag name="CHARTSTRINGREVPER" val="0.0769230769230769 0.769230769230769 0.153846153846154 0"/>
  <p:tag name="RESPONSESGATHERED" val="False"/>
  <p:tag name="ANONYMOUSTEMP" val="False"/>
  <p:tag name="QUESTIONALIAS" val="11. Why is the concept of a guaranteed basic income beginning to get a more serious consideration now?"/>
  <p:tag name="ANSWERSALIAS" val="A much larger percentage of the population is poor now than  the past|smicln|Increased immigration will require radical changes to our welfare system|smicln|In the next few decades new technologies will be able to produce much more output with far fewer workers "/>
  <p:tag name="SLIDEORDER" val="5"/>
  <p:tag name="SLIDEGUID" val="7B8D9B63D15C4722828682116F20145D"/>
  <p:tag name="CORRECTPOINTVALUE" val="0"/>
  <p:tag name="VALUES" val="No Value|smicln|No Value|smicln|No Value"/>
</p:tagLst>
</file>

<file path=ppt/tags/tag102.xml><?xml version="1.0" encoding="utf-8"?>
<p:tagLst xmlns:a="http://schemas.openxmlformats.org/drawingml/2006/main" xmlns:r="http://schemas.openxmlformats.org/officeDocument/2006/relationships" xmlns:p="http://schemas.openxmlformats.org/presentationml/2006/main">
  <p:tag name="ANSWERBULLETS" val="3"/>
  <p:tag name="TEXTLENGTH" val="248"/>
  <p:tag name="FONTSIZE" val="30"/>
  <p:tag name="BULLETTYPE" val="ppBulletArabicPeriod"/>
  <p:tag name="ANSWERTEXT" val="A much larger percentage of the population is poor now than  the past&#10;Increased immigration will require radical changes to our welfare system&#10;In the next few decades new technologies will be able to produce much more output with far fewer workers "/>
  <p:tag name="OLDNUMANSWERS" val="3"/>
</p:tagLst>
</file>

<file path=ppt/tags/tag103.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3;3;3;3;4;3;3;3;2;3;2;3;"/>
  <p:tag name="CHARTSTRINGSTD" val="0 2 10 1"/>
  <p:tag name="CHARTSTRINGREV" val="1 10 2 0"/>
  <p:tag name="CHARTSTRINGSTDPER" val="0 0.153846153846154 0.769230769230769 0.0769230769230769"/>
  <p:tag name="CHARTSTRINGREVPER" val="0.0769230769230769 0.769230769230769 0.153846153846154 0"/>
  <p:tag name="RESPONSESGATHERED" val="False"/>
  <p:tag name="ANONYMOUSTEMP" val="False"/>
  <p:tag name="ANSWERSALIAS" val="A much larger percentage of the population is poor now than  the past|smicln|Increased immigration will require radical changes to our welfare system|smicln|In the next few decades new technologies will be able to produce much more output with far fewer workers "/>
  <p:tag name="CORRECTPOINTVALUE" val="1"/>
  <p:tag name="SLIDEORDER" val="6"/>
  <p:tag name="SLIDEGUID" val="8D11AACB0AE0411593B0B8AEB3B99879"/>
  <p:tag name="QUESTIONALIAS" val="12. Why is the concept of a guaranteed basic income beginning to get a more serious consideration now?"/>
  <p:tag name="VALUES" val="Incorrect|smicln|Incorrect|smicln|Correct"/>
</p:tagLst>
</file>

<file path=ppt/tags/tag104.xml><?xml version="1.0" encoding="utf-8"?>
<p:tagLst xmlns:a="http://schemas.openxmlformats.org/drawingml/2006/main" xmlns:r="http://schemas.openxmlformats.org/officeDocument/2006/relationships" xmlns:p="http://schemas.openxmlformats.org/presentationml/2006/main">
  <p:tag name="ANSWERBULLETS" val="3"/>
  <p:tag name="TEXTLENGTH" val="248"/>
  <p:tag name="FONTSIZE" val="30"/>
  <p:tag name="BULLETTYPE" val="ppBulletArabicPeriod"/>
  <p:tag name="ANSWERTEXT" val="A much larger percentage of the population is poor now than  the past&#10;Increased immigration will require radical changes to our welfare system&#10;In the next few decades new technologies will be able to produce much more output with far fewer workers "/>
  <p:tag name="OLDNUMANSWERS" val="3"/>
</p:tagLst>
</file>

<file path=ppt/tags/tag10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6.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GUID" val="AA1E3F8EDF7E4BD0A01C91DE8D9840C2"/>
  <p:tag name="SLIDEID" val="AA1E3F8EDF7E4BD0A01C91DE8D9840C2"/>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1. Which best describes the U.S.?"/>
  <p:tag name="ANSWERSALIAS" val="A|smicln|B|smicln|C|smicln|D"/>
  <p:tag name="TOTALRESPONSES" val="13"/>
  <p:tag name="RESPONSECOUNT" val="13"/>
  <p:tag name="SLICED" val="False"/>
  <p:tag name="RESPONSES" val="3;3;3;3;3;4;3;3;3;3;3;3;3;"/>
  <p:tag name="CHARTSTRINGSTD" val="0 0 12 1"/>
  <p:tag name="CHARTSTRINGREV" val="1 12 0 0"/>
  <p:tag name="CHARTSTRINGSTDPER" val="0 0 0.923076923076923 0.0769230769230769"/>
  <p:tag name="CHARTSTRINGREVPER" val="0.0769230769230769 0.923076923076923 0 0"/>
  <p:tag name="RESPONSESGATHERED" val="False"/>
  <p:tag name="ANONYMOUSTEMP" val="False"/>
  <p:tag name="CORRECTPOINTVALUE" val="0"/>
  <p:tag name="VALUES" val="No Value|smicln|No Value|smicln|No Value|smicln|No Value"/>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1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Which best describes the U.S.?"/>
  <p:tag name="ANSWERSALIAS" val="A|smicln|B|smicln|C|smicln|D"/>
  <p:tag name="TOTALRESPONSES" val="13"/>
  <p:tag name="RESPONSECOUNT" val="13"/>
  <p:tag name="SLICED" val="False"/>
  <p:tag name="RESPONSES" val="3;3;3;3;3;4;3;3;3;3;3;3;3;"/>
  <p:tag name="CHARTSTRINGSTD" val="0 0 12 1"/>
  <p:tag name="CHARTSTRINGREV" val="1 12 0 0"/>
  <p:tag name="CHARTSTRINGSTDPER" val="0 0 0.923076923076923 0.0769230769230769"/>
  <p:tag name="CHARTSTRINGREVPER" val="0.0769230769230769 0.923076923076923 0 0"/>
  <p:tag name="RESPONSESGATHERED" val="False"/>
  <p:tag name="ANONYMOUSTEMP" val="False"/>
  <p:tag name="SLIDEORDER" val="2"/>
  <p:tag name="SLIDEGUID" val="E9401E9A3F74412CAA371D9757278018"/>
  <p:tag name="CORRECTPOINTVALUE" val="1"/>
  <p:tag name="VALUES" val="Incorrect|smicln|Incorrect|smicln|Correct|smicln|Incorrect"/>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1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SLIDEGUID" val="59D7855427E848BA8597AB56B0989843"/>
  <p:tag name="SLIDEID" val="59D7855427E848BA8597AB56B0989843"/>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2. curves (a) through (e) are for five different countries. Of the countries listed below, income is most unequally distributed in country"/>
  <p:tag name="ANSWERSALIAS" val="a|smicln|b|smicln|c|smicln|d"/>
  <p:tag name="TOTALRESPONSES" val="13"/>
  <p:tag name="RESPONSECOUNT" val="13"/>
  <p:tag name="SLICED" val="False"/>
  <p:tag name="RESPONSES" val="4;4;4;4;4;4;4;4;4;4;4;4;4;"/>
  <p:tag name="CHARTSTRINGSTD" val="0 0 0 13"/>
  <p:tag name="CHARTSTRINGREV" val="13 0 0 0"/>
  <p:tag name="CHARTSTRINGSTDPER" val="0 0 0 1"/>
  <p:tag name="CHARTSTRINGREVPER" val="1 0 0 0"/>
  <p:tag name="RESPONSESGATHERED" val="False"/>
  <p:tag name="ANONYMOUSTEMP" val="False"/>
  <p:tag name="CORRECTPOINTVALUE" val="0"/>
  <p:tag name="VALUES" val="No Value|smicln|No Value|smicln|No Value|smicln|No Value"/>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23.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curves (a) through (e) are for five different countries. Of the countries listed below, income is most unequally distributed in country"/>
  <p:tag name="ANSWERSALIAS" val="a|smicln|b|smicln|c|smicln|d"/>
  <p:tag name="TOTALRESPONSES" val="13"/>
  <p:tag name="RESPONSECOUNT" val="13"/>
  <p:tag name="SLICED" val="False"/>
  <p:tag name="RESPONSES" val="4;4;4;4;4;4;4;4;4;4;4;4;4;"/>
  <p:tag name="CHARTSTRINGSTD" val="0 0 0 13"/>
  <p:tag name="CHARTSTRINGREV" val="13 0 0 0"/>
  <p:tag name="CHARTSTRINGSTDPER" val="0 0 0 1"/>
  <p:tag name="CHARTSTRINGREVPER" val="1 0 0 0"/>
  <p:tag name="RESPONSESGATHERED" val="False"/>
  <p:tag name="ANONYMOUSTEMP" val="False"/>
  <p:tag name="SLIDEORDER" val="2"/>
  <p:tag name="SLIDEGUID" val="7E3A05EA1D4240B4BA8850B408AAE1EA"/>
  <p:tag name="CORRECTPOINTVALUE" val="1"/>
  <p:tag name="VALUES" val="Incorrect|smicln|Incorrect|smicln|Incorrect|smicln|Correct"/>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2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xml><?xml version="1.0" encoding="utf-8"?>
<p:tagLst xmlns:a="http://schemas.openxmlformats.org/drawingml/2006/main" xmlns:r="http://schemas.openxmlformats.org/officeDocument/2006/relationships" xmlns:p="http://schemas.openxmlformats.org/presentationml/2006/main">
  <p:tag name="SLIDEGUID" val="519BFF3EE7814C40A75E652EE23FC473"/>
  <p:tag name="SLIDEID" val="519BFF3EE7814C40A75E652EE23FC473"/>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3. The greater the area between the Lorenz curve and the diagonal in the Lorenz Curve diagram shows: "/>
  <p:tag name="ANSWERSALIAS" val="Smaller Gini ratio and greater inequality.|smicln|Smaller Gini ratio and less inequality. |smicln|Larger Gini ratio and greater inequality. |smicln|Larger Gini ratio and less inequality. "/>
  <p:tag name="TOTALRESPONSES" val="13"/>
  <p:tag name="RESPONSECOUNT" val="13"/>
  <p:tag name="SLICED" val="False"/>
  <p:tag name="RESPONSES" val="3;3;3;3;3;3;2;3;3;3;4;3;3;"/>
  <p:tag name="CHARTSTRINGSTD" val="0 1 11 1"/>
  <p:tag name="CHARTSTRINGREV" val="1 11 1 0"/>
  <p:tag name="CHARTSTRINGSTDPER" val="0 0.0769230769230769 0.846153846153846 0.0769230769230769"/>
  <p:tag name="CHARTSTRINGREVPER" val="0.0769230769230769 0.846153846153846 0.0769230769230769 0"/>
  <p:tag name="RESPONSESGATHERED" val="False"/>
  <p:tag name="ANONYMOUSTEMP" val="False"/>
  <p:tag name="CORRECTPOINTVALUE" val="0"/>
  <p:tag name="VALUES" val="No Value|smicln|No Value|smicln|No Value|smicln|No Value"/>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166"/>
  <p:tag name="FONTSIZE" val="32"/>
  <p:tag name="BULLETTYPE" val="ppBulletArabicPeriod"/>
  <p:tag name="ANSWERTEXT" val="Smaller Gini ratio and greater inequality.&#10;Smaller Gini ratio and less inequality. &#10;Larger Gini ratio and greater inequality. &#10;Larger Gini ratio and less inequality. "/>
  <p:tag name="OLDNUMANSWERS" val="4"/>
</p:tagLst>
</file>

<file path=ppt/tags/tag28.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3. The greater the area between the Lorenz curve and the diagonal in the Lorenz Curve diagram shows: "/>
  <p:tag name="ANSWERSALIAS" val="Smaller Gini ratio and greater inequality.|smicln|Smaller Gini ratio and less inequality. |smicln|Larger Gini ratio and greater inequality. |smicln|Larger Gini ratio and less inequality. "/>
  <p:tag name="TOTALRESPONSES" val="13"/>
  <p:tag name="RESPONSECOUNT" val="13"/>
  <p:tag name="SLICED" val="False"/>
  <p:tag name="RESPONSES" val="3;3;3;3;3;3;2;3;3;3;4;3;3;"/>
  <p:tag name="CHARTSTRINGSTD" val="0 1 11 1"/>
  <p:tag name="CHARTSTRINGREV" val="1 11 1 0"/>
  <p:tag name="CHARTSTRINGSTDPER" val="0 0.0769230769230769 0.846153846153846 0.0769230769230769"/>
  <p:tag name="CHARTSTRINGREVPER" val="0.0769230769230769 0.846153846153846 0.0769230769230769 0"/>
  <p:tag name="RESPONSESGATHERED" val="False"/>
  <p:tag name="ANONYMOUSTEMP" val="False"/>
  <p:tag name="SLIDEORDER" val="2"/>
  <p:tag name="SLIDEGUID" val="735118D82EC646FB8446B35A3FD0BCAE"/>
  <p:tag name="CORRECTPOINTVALUE" val="1"/>
  <p:tag name="VALUES" val="Incorrect|smicln|Incorrect|smicln|Correct|smicln|Incorrect"/>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166"/>
  <p:tag name="FONTSIZE" val="32"/>
  <p:tag name="BULLETTYPE" val="ppBulletArabicPeriod"/>
  <p:tag name="ANSWERTEXT" val="Smaller Gini ratio and greater inequality.&#10;Smaller Gini ratio and less inequality. &#10;Larger Gini ratio and greater inequality. &#10;Larger Gini ratio and less inequality. "/>
  <p:tag name="OLDNUMANSWERS" val="4"/>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1.xml><?xml version="1.0" encoding="utf-8"?>
<p:tagLst xmlns:a="http://schemas.openxmlformats.org/drawingml/2006/main" xmlns:r="http://schemas.openxmlformats.org/officeDocument/2006/relationships" xmlns:p="http://schemas.openxmlformats.org/presentationml/2006/main">
  <p:tag name="SLIDEID" val="519BFF3EE7814C40A75E652EE23FC473"/>
  <p:tag name="DEMOGRAPHIC" val="False"/>
  <p:tag name="TEAMASSIGN" val="False"/>
  <p:tag name="SPEEDSCORING" val="False"/>
  <p:tag name="CORRECTPOINTVALUE" val="100"/>
  <p:tag name="INCORRECTPOINTVALUE" val="0"/>
  <p:tag name="ZEROBASED" val="False"/>
  <p:tag name="DELIMITERS" val="3.1"/>
  <p:tag name="VALUEFORMAT" val="0%"/>
  <p:tag name="SLIDEORDER" val="2"/>
  <p:tag name="QUESTIONALIAS" val="    Equality: Gini = 0.0               1 person gets all: Gini = 1"/>
  <p:tag name="ANSWERSALIAS" val="    Close to Equal &lt;-------------------------------- &gt; Very Unequal|smicln|       Gini = 0.20                                                        Gini = .75                                                          "/>
  <p:tag name="VALUES" val="No Value|smicln|No Value"/>
</p:tagLst>
</file>

<file path=ppt/tags/tag32.xml><?xml version="1.0" encoding="utf-8"?>
<p:tagLst xmlns:a="http://schemas.openxmlformats.org/drawingml/2006/main" xmlns:r="http://schemas.openxmlformats.org/officeDocument/2006/relationships" xmlns:p="http://schemas.openxmlformats.org/presentationml/2006/main">
  <p:tag name="SLIDEID" val="519BFF3EE7814C40A75E652EE23FC473"/>
  <p:tag name="DEMOGRAPHIC" val="False"/>
  <p:tag name="TEAMASSIGN" val="False"/>
  <p:tag name="SPEEDSCORING" val="False"/>
  <p:tag name="CORRECTPOINTVALUE" val="100"/>
  <p:tag name="INCORRECTPOINTVALUE" val="0"/>
  <p:tag name="ZEROBASED" val="False"/>
  <p:tag name="QUESTIONALIAS" val="Please make your selection..."/>
  <p:tag name="ANSWERSALIAS" val="Choice One|smicln|Choice Two|smicln|Choice Three|smicln|Choice Four"/>
  <p:tag name="DELIMITERS" val="3.1"/>
  <p:tag name="VALUEFORMAT" val="0%"/>
  <p:tag name="SLIDEORDER" val="2"/>
  <p:tag name="VALUES" val="No Value|smicln|No Value"/>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6"/>
  <p:tag name="FONTSIZE" val="25"/>
  <p:tag name="BULLETTYPE" val="ppBulletArabicPeriod"/>
  <p:tag name="ANSWERTEXT" val="Choice One&#10;Choice Two&#10;Choice Three&#10;Choice Four"/>
</p:tagLst>
</file>

<file path=ppt/tags/tag34.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6"/>
  <p:tag name="RESPONSECOUNT" val="6"/>
  <p:tag name="SLICED" val="False"/>
  <p:tag name="RESPONSES" val="3;3;2;-;3;4;4;"/>
  <p:tag name="CHARTSTRINGSTD" val="0 1 3 2"/>
  <p:tag name="CHARTSTRINGREV" val="2 3 1 0"/>
  <p:tag name="CHARTSTRINGSTDPER" val="0 0.166666666666667 0.5 0.333333333333333"/>
  <p:tag name="CHARTSTRINGREVPER" val="0.333333333333333 0.5 0.166666666666667 0"/>
  <p:tag name="RESPONSESGATHERED" val="False"/>
  <p:tag name="ANONYMOUSTEMP" val="False"/>
  <p:tag name="ANSWERSALIAS" val="A|smicln|B|smicln|C|smicln|D"/>
  <p:tag name="QUESTIONALIAS" val="4. Which diagram below best explains how the Gini ratio is calculated?"/>
  <p:tag name="SLIDEORDER" val="4"/>
  <p:tag name="SLIDEGUID" val="6C4A018F28174F2590935628F179AC06"/>
  <p:tag name="CORRECTPOINTVALUE" val="0"/>
  <p:tag name="VALUES" val="No Value|smicln|No Value|smicln|No Value|smicln|No Value"/>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6"/>
  <p:tag name="RESPONSECOUNT" val="6"/>
  <p:tag name="SLICED" val="False"/>
  <p:tag name="RESPONSES" val="3;3;2;-;3;4;4;"/>
  <p:tag name="CHARTSTRINGSTD" val="0 1 3 2"/>
  <p:tag name="CHARTSTRINGREV" val="2 3 1 0"/>
  <p:tag name="CHARTSTRINGSTDPER" val="0 0.166666666666667 0.5 0.333333333333333"/>
  <p:tag name="CHARTSTRINGREVPER" val="0.333333333333333 0.5 0.166666666666667 0"/>
  <p:tag name="RESPONSESGATHERED" val="False"/>
  <p:tag name="ANONYMOUSTEMP" val="False"/>
  <p:tag name="ANSWERSALIAS" val="A|smicln|B|smicln|C|smicln|D"/>
  <p:tag name="QUESTIONALIAS" val="4. Which diagram below best explains how the Gini ratio is calculated?"/>
  <p:tag name="SLIDEORDER" val="5"/>
  <p:tag name="SLIDEGUID" val="585244CD663D4BF5ADE50E529B04D271"/>
  <p:tag name="VALUES" val="Incorrect|smicln|Correct|smicln|Incorrect|smicln|Incorrect"/>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9.xml><?xml version="1.0" encoding="utf-8"?>
<p:tagLst xmlns:a="http://schemas.openxmlformats.org/drawingml/2006/main" xmlns:r="http://schemas.openxmlformats.org/officeDocument/2006/relationships" xmlns:p="http://schemas.openxmlformats.org/presentationml/2006/main">
  <p:tag name="SLIDEID" val="519BFF3EE7814C40A75E652EE23FC473"/>
  <p:tag name="DEMOGRAPHIC" val="False"/>
  <p:tag name="TEAMASSIGN" val="False"/>
  <p:tag name="SPEEDSCORING" val="False"/>
  <p:tag name="CORRECTPOINTVALUE" val="100"/>
  <p:tag name="INCORRECTPOINTVALUE" val="0"/>
  <p:tag name="ZEROBASED" val="False"/>
  <p:tag name="DELIMITERS" val="3.1"/>
  <p:tag name="VALUEFORMAT" val="0%"/>
  <p:tag name="SLIDEORDER" val="2"/>
  <p:tag name="QUESTIONALIAS" val="    Equality: Gini = 0.0               1 person gets all: Gini = 1"/>
  <p:tag name="ANSWERSALIAS" val="    Close to Equal &lt;-------------------------------- &gt; Very Unequal|smicln|       Gini = 0.20                                                        Gini = .75                                                          "/>
  <p:tag name="VALUES" val="No Value|smicln|No Value|smicln|No Value|smicln|No Value"/>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6"/>
  <p:tag name="FONTSIZE" val="25"/>
  <p:tag name="BULLETTYPE" val="ppBulletArabicPeriod"/>
  <p:tag name="ANSWERTEXT" val="Choice One&#10;Choice Two&#10;Choice Three&#10;Choice Four"/>
</p:tagLst>
</file>

<file path=ppt/tags/tag41.xml><?xml version="1.0" encoding="utf-8"?>
<p:tagLst xmlns:a="http://schemas.openxmlformats.org/drawingml/2006/main" xmlns:r="http://schemas.openxmlformats.org/officeDocument/2006/relationships" xmlns:p="http://schemas.openxmlformats.org/presentationml/2006/main">
  <p:tag name="SLIDEGUID" val="5945E7A62CBC47768EBDE38FFCD1322B"/>
  <p:tag name="SLIDEID" val="5945E7A62CBC47768EBDE38FFCD1322B"/>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4. People’s incomes are relatively low when they are young, reach a peak at middle age, and then decline. This fact helps explain:"/>
  <p:tag name="ANSWERSALIAS" val="The wide variations of Gini ratios among nations|smicln|The equality-efficiency tradeoff|smicln|Why the lifetime distribution of income is more equal than the annual distribution|smicln|Why the lifetime distribution of income is less equal than the annual distribution"/>
  <p:tag name="TOTALRESPONSES" val="13"/>
  <p:tag name="RESPONSECOUNT" val="13"/>
  <p:tag name="SLICED" val="False"/>
  <p:tag name="RESPONSES" val="3;3;3;3;3;4;3;3;3;3;3;3;3;"/>
  <p:tag name="CHARTSTRINGSTD" val="0 0 12 1"/>
  <p:tag name="CHARTSTRINGREV" val="1 12 0 0"/>
  <p:tag name="CHARTSTRINGSTDPER" val="0 0 0.923076923076923 0.0769230769230769"/>
  <p:tag name="CHARTSTRINGREVPER" val="0.0769230769230769 0.923076923076923 0 0"/>
  <p:tag name="RESPONSESGATHERED" val="False"/>
  <p:tag name="ANONYMOUSTEMP" val="False"/>
  <p:tag name="CORRECTPOINTVALUE" val="0"/>
  <p:tag name="VALUES" val="No Value|smicln|No Value|smicln|No Value|smicln|No Value"/>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TEXTLENGTH" val="247"/>
  <p:tag name="FONTSIZE" val="32"/>
  <p:tag name="BULLETTYPE" val="ppBulletArabicPeriod"/>
  <p:tag name="ANSWERTEXT" val="The wide variations of Gini ratios among nations&#10;The equality-efficiency tradeoff&#10;Why the lifetime distribution of income is more equal than the annual distribution&#10;Why the lifetime distribution of income is less equal than the annual distribution"/>
  <p:tag name="OLDNUMANSWERS" val="4"/>
</p:tagLst>
</file>

<file path=ppt/tags/tag43.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QUESTIONALIAS" val="4. People’s incomes are relatively low when they are young, reach a peak at middle age, and then decline. This fact helps explain:"/>
  <p:tag name="ANSWERSALIAS" val="The wide variations of Gini ratios among nations|smicln|The equality-efficiency tradeoff|smicln|Why the lifetime distribution of income is more equal than the annual distribution|smicln|Why the lifetime distribution of income is less equal than the annual distribution"/>
  <p:tag name="TOTALRESPONSES" val="13"/>
  <p:tag name="RESPONSECOUNT" val="13"/>
  <p:tag name="SLICED" val="False"/>
  <p:tag name="RESPONSES" val="3;3;3;3;3;4;3;3;3;3;3;3;3;"/>
  <p:tag name="CHARTSTRINGSTD" val="0 0 12 1"/>
  <p:tag name="CHARTSTRINGREV" val="1 12 0 0"/>
  <p:tag name="CHARTSTRINGSTDPER" val="0 0 0.923076923076923 0.0769230769230769"/>
  <p:tag name="CHARTSTRINGREVPER" val="0.0769230769230769 0.923076923076923 0 0"/>
  <p:tag name="RESPONSESGATHERED" val="False"/>
  <p:tag name="ANONYMOUSTEMP" val="False"/>
  <p:tag name="SLIDEORDER" val="2"/>
  <p:tag name="SLIDEGUID" val="D187D11D84D74596B9DB569A9C6003AF"/>
  <p:tag name="CORRECTPOINTVALUE" val="1"/>
  <p:tag name="VALUES" val="Incorrect|smicln|Incorrect|smicln|Correct|smicln|Incorrect"/>
</p:tagLst>
</file>

<file path=ppt/tags/tag44.xml><?xml version="1.0" encoding="utf-8"?>
<p:tagLst xmlns:a="http://schemas.openxmlformats.org/drawingml/2006/main" xmlns:r="http://schemas.openxmlformats.org/officeDocument/2006/relationships" xmlns:p="http://schemas.openxmlformats.org/presentationml/2006/main">
  <p:tag name="ANSWERBULLETS" val="3"/>
  <p:tag name="TEXTLENGTH" val="247"/>
  <p:tag name="FONTSIZE" val="32"/>
  <p:tag name="BULLETTYPE" val="ppBulletArabicPeriod"/>
  <p:tag name="ANSWERTEXT" val="The wide variations of Gini ratios among nations&#10;The equality-efficiency tradeoff&#10;Why the lifetime distribution of income is more equal than the annual distribution&#10;Why the lifetime distribution of income is less equal than the annual distribution"/>
  <p:tag name="OLDNUMANSWERS" val="4"/>
</p:tagLst>
</file>

<file path=ppt/tags/tag4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ANSWERSALIAS" val="b|smicln|c|smicln|d"/>
  <p:tag name="TOTALRESPONSES" val="13"/>
  <p:tag name="RESPONSECOUNT" val="13"/>
  <p:tag name="SLICED" val="False"/>
  <p:tag name="RESPONSES" val="1;1;1;1;1;1;1;1;1;3;1;3;1;"/>
  <p:tag name="CHARTSTRINGSTD" val="11 0 2"/>
  <p:tag name="CHARTSTRINGREV" val="2 0 11"/>
  <p:tag name="CHARTSTRINGSTDPER" val="0.846153846153846 0 0.153846153846154"/>
  <p:tag name="CHARTSTRINGREVPER" val="0.153846153846154 0 0.846153846153846"/>
  <p:tag name="RESPONSESGATHERED" val="False"/>
  <p:tag name="ANONYMOUSTEMP" val="False"/>
  <p:tag name="SLIDEORDER" val="2"/>
  <p:tag name="SLIDEGUID" val="645319ABE7AE4CBA80668C1961F94544"/>
  <p:tag name="CORRECTPOINTVALUE" val="0"/>
  <p:tag name="QUESTIONALIAS" val="6. If line c represents the pretax and pre-transfer distribution of income in the United States, we would expect the post-tax and post-transfer distribution to be:"/>
  <p:tag name="VALUES" val="No Value|smicln|No Value|smicln|No Value"/>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b&#10;c&#10;d"/>
  <p:tag name="OLDNUMANSWERS" val="3"/>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SLIDEGUID" val="387755D6CCD24FAA9E39AF86C2116800"/>
  <p:tag name="SLIDEID" val="387755D6CCD24FAA9E39AF86C2116800"/>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1;1;1;1;1;1;1;1;1;3;1;3;1;"/>
  <p:tag name="CHARTSTRINGSTD" val="11 0 2"/>
  <p:tag name="CHARTSTRINGREV" val="2 0 11"/>
  <p:tag name="CHARTSTRINGSTDPER" val="0.846153846153846 0 0.153846153846154"/>
  <p:tag name="CHARTSTRINGREVPER" val="0.153846153846154 0 0.846153846153846"/>
  <p:tag name="RESPONSESGATHERED" val="False"/>
  <p:tag name="ANONYMOUSTEMP" val="False"/>
  <p:tag name="ANSWERSALIAS" val="b|smicln|c|smicln|d"/>
  <p:tag name="CORRECTPOINTVALUE" val="1"/>
  <p:tag name="QUESTIONALIAS" val="6. If line c represents the pretax and pre-transfer distribution of income in the United States, we would expect the post-tax and post-transfer distribution to be:"/>
  <p:tag name="VALUES" val="Correct|smicln|Incorrect|smicln|Incorrect"/>
</p:tagLst>
</file>

<file path=ppt/tags/tag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b&#10;c&#10;d"/>
  <p:tag name="OLDNUMANSWERS" val="3"/>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SLIDEID" val="13C7D09B03074090A6E4548D54FC3BD3"/>
  <p:tag name="DEMOGRAPHIC" val="False"/>
  <p:tag name="TEAMASSIGN" val="False"/>
  <p:tag name="SPEEDSCORING" val="False"/>
  <p:tag name="CORRECTPOINTVALUE" val="100"/>
  <p:tag name="INCORRECTPOINTVALUE" val="0"/>
  <p:tag name="ZEROBASED" val="False"/>
  <p:tag name="DELIMITERS" val="3.1"/>
  <p:tag name="VALUEFORMAT" val="0%"/>
  <p:tag name="SLIDEORDER" val="2"/>
  <p:tag name="ANSWERSALIAS" val="a|smicln|a + b|smicln|a + b + c + d|smicln|Cannot be calculated"/>
  <p:tag name="VALUES" val="No Value|smicln|No Value|smicln|No Value|smicln|No Value"/>
  <p:tag name="QUESTIONALIAS" val="6. Singer’s total  utility is _____."/>
</p:tagLst>
</file>

<file path=ppt/tags/tag65.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SLIDEORDER" val="3"/>
  <p:tag name="SLIDEGUID" val="256F976A787A4546AD24DD823F7E5039"/>
  <p:tag name="TOTALRESPONSES" val="13"/>
  <p:tag name="RESPONSECOUNT" val="13"/>
  <p:tag name="SLICED" val="False"/>
  <p:tag name="RESPONSES" val="3;3;3;3;3;3;3;3;3;2;1;3;3;"/>
  <p:tag name="CHARTSTRINGSTD" val="1 1 11 0"/>
  <p:tag name="CHARTSTRINGREV" val="0 11 1 1"/>
  <p:tag name="CHARTSTRINGSTDPER" val="0.0769230769230769 0.0769230769230769 0.846153846153846 0"/>
  <p:tag name="CHARTSTRINGREVPER" val="0 0.846153846153846 0.0769230769230769 0.0769230769230769"/>
  <p:tag name="RESPONSESGATHERED" val="False"/>
  <p:tag name="ANONYMOUSTEMP" val="False"/>
  <p:tag name="CORRECTPOINTVALUE" val="0"/>
  <p:tag name="QUESTIONALIAS" val="7. Singer’s total  utility is _____."/>
  <p:tag name="ANSWERSALIAS" val="A|smicln|A + B|smicln|A + B + C + D|smicln|E + F + G + H + I"/>
  <p:tag name="VALUES" val="No Value|smicln|No Value|smicln|No Value|smicln|No Value"/>
</p:tagLst>
</file>

<file path=ppt/tags/tag66.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a&#10;a + b&#10;a + b + c + d&#10;e + f + g + h + i"/>
  <p:tag name="OLDNUMANSWERS" val="4"/>
</p:tagLst>
</file>

<file path=ppt/tags/tag67.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3;3;3;3;3;3;3;3;2;1;3;3;"/>
  <p:tag name="CHARTSTRINGSTD" val="1 1 11 0"/>
  <p:tag name="CHARTSTRINGREV" val="0 11 1 1"/>
  <p:tag name="CHARTSTRINGSTDPER" val="0.0769230769230769 0.0769230769230769 0.846153846153846 0"/>
  <p:tag name="CHARTSTRINGREVPER" val="0 0.846153846153846 0.0769230769230769 0.0769230769230769"/>
  <p:tag name="RESPONSESGATHERED" val="False"/>
  <p:tag name="ANONYMOUSTEMP" val="False"/>
  <p:tag name="SLIDEORDER" val="4"/>
  <p:tag name="SLIDEGUID" val="166D1E231A5F43EC82B7C9745F1EEFE7"/>
  <p:tag name="CORRECTPOINTVALUE" val="1"/>
  <p:tag name="QUESTIONALIAS" val="7. Catalano’s total  utility is _____."/>
  <p:tag name="ANSWERSALIAS" val="A|smicln|A + B|smicln|A + B + C + D|smicln|E + F + G + H + I"/>
  <p:tag name="VALUES" val="Incorrect|smicln|Incorrect|smicln|Correct|smicln|Incorrect"/>
</p:tagLst>
</file>

<file path=ppt/tags/tag6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9.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a&#10;a + b&#10;a + b + c + d&#10;e + f + g + h + i"/>
  <p:tag name="OLDNUMANSWERS" val="4"/>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SLIDEORDER" val="3"/>
  <p:tag name="SLIDEGUID" val="F16F9DB5887649D28C8990C5BD330EE4"/>
  <p:tag name="TOTALRESPONSES" val="13"/>
  <p:tag name="RESPONSECOUNT" val="13"/>
  <p:tag name="SLICED" val="False"/>
  <p:tag name="RESPONSES" val="3;3;3;3;3;3;3;3;3;3;3;3;3;"/>
  <p:tag name="CHARTSTRINGSTD" val="0 0 13 0"/>
  <p:tag name="CHARTSTRINGREV" val="0 13 0 0"/>
  <p:tag name="CHARTSTRINGSTDPER" val="0 0 1 0"/>
  <p:tag name="CHARTSTRINGREVPER" val="0 1 0 0"/>
  <p:tag name="RESPONSESGATHERED" val="False"/>
  <p:tag name="ANONYMOUSTEMP" val="False"/>
  <p:tag name="CORRECTPOINTVALUE" val="0"/>
  <p:tag name="QUESTIONALIAS" val="8. The utility lost  by Singer is _____  and gained by Catalano is:"/>
  <p:tag name="ANSWERSALIAS" val="Lost: e+f+g  ; Gain: E+F+G|smicln|Lost : h+i ; Gain: A+B+E|smicln|Lost : h+i  ; Gain: E+F+G|smicln|Lost : a+b+e  ; Gain: E+F+G"/>
  <p:tag name="VALUES" val="No Value|smicln|No Value|smicln|No Value|smicln|No Value"/>
</p:tagLst>
</file>

<file path=ppt/tags/tag72.xml><?xml version="1.0" encoding="utf-8"?>
<p:tagLst xmlns:a="http://schemas.openxmlformats.org/drawingml/2006/main" xmlns:r="http://schemas.openxmlformats.org/officeDocument/2006/relationships" xmlns:p="http://schemas.openxmlformats.org/presentationml/2006/main">
  <p:tag name="ANSWERBULLETS" val="3"/>
  <p:tag name="TEXTLENGTH" val="103"/>
  <p:tag name="FONTSIZE" val="32"/>
  <p:tag name="BULLETTYPE" val="ppBulletArabicPeriod"/>
  <p:tag name="ANSWERTEXT" val="Gain: e+f+g  ; lost: E+F+G&#10;Gain: a+b+e  ; lost: H+I&#10;Gain: e+f+g  ; lost: H+I&#10;Gain: a+b+e  ; lost: E+F+G"/>
  <p:tag name="OLDNUMANSWERS" val="4"/>
</p:tagLst>
</file>

<file path=ppt/tags/tag73.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3;3;3;3;3;3;3;3;3;3;3;3;"/>
  <p:tag name="CHARTSTRINGSTD" val="0 0 13 0"/>
  <p:tag name="CHARTSTRINGREV" val="0 13 0 0"/>
  <p:tag name="CHARTSTRINGSTDPER" val="0 0 1 0"/>
  <p:tag name="CHARTSTRINGREVPER" val="0 1 0 0"/>
  <p:tag name="RESPONSESGATHERED" val="False"/>
  <p:tag name="ANONYMOUSTEMP" val="False"/>
  <p:tag name="SLIDEORDER" val="4"/>
  <p:tag name="SLIDEGUID" val="A5071493FBE94D6797B39BE7045E8CA3"/>
  <p:tag name="CORRECTPOINTVALUE" val="1"/>
  <p:tag name="QUESTIONALIAS" val="8. The utility lost  by Singer is _____  and gained by Catalano is:"/>
  <p:tag name="ANSWERSALIAS" val="Lost: e+f+g  ; Gain: E+F+G|smicln|Lost : h+i ; Gain: A+B+E|smicln|Lost : h+i  ; Gain: E+F+G|smicln|Lost : a+b+e  ; Gain: E+F+G"/>
  <p:tag name="VALUES" val="Incorrect|smicln|Incorrect|smicln|Correct|smicln|Incorrect"/>
</p:tagLst>
</file>

<file path=ppt/tags/tag7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5.xml><?xml version="1.0" encoding="utf-8"?>
<p:tagLst xmlns:a="http://schemas.openxmlformats.org/drawingml/2006/main" xmlns:r="http://schemas.openxmlformats.org/officeDocument/2006/relationships" xmlns:p="http://schemas.openxmlformats.org/presentationml/2006/main">
  <p:tag name="ANSWERBULLETS" val="3"/>
  <p:tag name="TEXTLENGTH" val="103"/>
  <p:tag name="FONTSIZE" val="32"/>
  <p:tag name="BULLETTYPE" val="ppBulletArabicPeriod"/>
  <p:tag name="ANSWERTEXT" val="Gain: e+f+g  ; lost: E+F+G&#10;Gain: a+b+e  ; lost: H+I&#10;Gain: e+f+g  ; lost: H+I&#10;Gain: a+b+e  ; lost: E+F+G"/>
  <p:tag name="OLDNUMANSWERS" val="4"/>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SLIDEGUID" val="13A7EEA095B24F5B94666BBB3ABBAC6A"/>
  <p:tag name="SLIDEID" val="13A7EEA095B24F5B94666BBB3ABBAC6A"/>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8. One problem with the “Case for Equality” (Pres. Obama example) is that:"/>
  <p:tag name="ANSWERSALIAS" val="Utility cannot be measured|smicln|How income is distributed may affect how much income is available|smicln|Equality is not the same as equity|smicln|It does not account for government redistribution"/>
  <p:tag name="TOTALRESPONSES" val="13"/>
  <p:tag name="RESPONSECOUNT" val="13"/>
  <p:tag name="SLICED" val="False"/>
  <p:tag name="RESPONSES" val="2;2;3;2;2;2;2;2;2;2;2;1;2;"/>
  <p:tag name="CHARTSTRINGSTD" val="1 11 1 0"/>
  <p:tag name="CHARTSTRINGREV" val="0 1 11 1"/>
  <p:tag name="CHARTSTRINGSTDPER" val="0.0769230769230769 0.846153846153846 0.0769230769230769 0"/>
  <p:tag name="CHARTSTRINGREVPER" val="0 0.0769230769230769 0.846153846153846 0.0769230769230769"/>
  <p:tag name="RESPONSESGATHERED" val="False"/>
  <p:tag name="ANONYMOUSTEMP" val="False"/>
  <p:tag name="CORRECTPOINTVALUE" val="0"/>
  <p:tag name="VALUES" val="No Value|smicln|No Value|smicln|No Value|smicln|No Value"/>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32"/>
  <p:tag name="BULLETTYPE" val="ppBulletArabicPeriod"/>
  <p:tag name="ANSWERTEXT" val="Utility cannot be measured&#10;How income is distributed may affect how much income is available&#10;Equality is not the same as equity&#10;It does not account for government redistribution"/>
  <p:tag name="OLDNUMANSWERS" val="4"/>
</p:tagLst>
</file>

<file path=ppt/tags/tag79.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2;3;2;2;2;2;2;2;2;2;1;2;"/>
  <p:tag name="CHARTSTRINGSTD" val="1 11 1 0"/>
  <p:tag name="CHARTSTRINGREV" val="0 1 11 1"/>
  <p:tag name="CHARTSTRINGSTDPER" val="0.0769230769230769 0.846153846153846 0.0769230769230769 0"/>
  <p:tag name="CHARTSTRINGREVPER" val="0 0.0769230769230769 0.846153846153846 0.0769230769230769"/>
  <p:tag name="RESPONSESGATHERED" val="False"/>
  <p:tag name="ANONYMOUSTEMP" val="False"/>
  <p:tag name="SLIDEORDER" val="2"/>
  <p:tag name="SLIDEGUID" val="72B235374C6842828CB788E8C6391318"/>
  <p:tag name="CORRECTPOINTVALUE" val="1"/>
  <p:tag name="QUESTIONALIAS" val="9. One problem with the “Case for Equality” (Pres. Trump example) is that (YP 59 or 100):"/>
  <p:tag name="ANSWERSALIAS" val="Utility cannot be measured|smicln|How income is distributed may affect how much income is available (Equality-Efficiency Trade-off)|smicln|Equality is not the same as equity|smicln|It does not account for government redistribution"/>
  <p:tag name="VALUES" val="Incorrect|smicln|Correct|smicln|Incorrect|smicln|Incorrect"/>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1.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32"/>
  <p:tag name="BULLETTYPE" val="ppBulletArabicPeriod"/>
  <p:tag name="ANSWERTEXT" val="Utility cannot be measured&#10;How income is distributed may affect how much income is available&#10;Equality is not the same as equity&#10;It does not account for government redistribution"/>
  <p:tag name="OLDNUMANSWERS" val="4"/>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SLIDEGUID" val="B854C85F964F4DBBB1CA015ACCA0E2C5"/>
  <p:tag name="SLIDEID" val="B854C85F964F4DBBB1CA015ACCA0E2C5"/>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3;3;3;3;3;3;2;3;2;3;2;3;"/>
  <p:tag name="CHARTSTRINGSTD" val="0 3 10 0"/>
  <p:tag name="CHARTSTRINGREV" val="0 10 3 0"/>
  <p:tag name="CHARTSTRINGSTDPER" val="0 0.230769230769231 0.769230769230769 0"/>
  <p:tag name="CHARTSTRINGREVPER" val="0 0.769230769230769 0.230769230769231 0"/>
  <p:tag name="RESPONSESGATHERED" val="False"/>
  <p:tag name="ANONYMOUSTEMP" val="False"/>
  <p:tag name="CORRECTPOINTVALUE" val="0"/>
  <p:tag name="QUESTIONALIAS" val="9. With 9 women only in Z and 9 men in X and Y, men will be paid: ___ and women ____: (YP 45 #3)"/>
  <p:tag name="ANSWERSALIAS" val="men $5;  women $5|smicln|men $5;  women $4|smicln|men $6.50;  women $3|smicln|men $6.50;  women $6.50"/>
  <p:tag name="VALUES" val="No Value|smicln|No Value|smicln|No Value|smicln|No Value"/>
</p:tagLst>
</file>

<file path=ppt/tags/tag86.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0"/>
  <p:tag name="BULLETTYPE" val="ppBulletArabicPeriod"/>
  <p:tag name="ANSWERTEXT" val="men $5;  women $5&#10;men $5;  women $4&#10;men $6.50;  women $3&#10;men $6.50;  women $6.50"/>
  <p:tag name="OLDNUMANSWERS" val="4"/>
</p:tagLst>
</file>

<file path=ppt/tags/tag87.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3;3;3;3;3;3;2;3;2;3;2;3;"/>
  <p:tag name="CHARTSTRINGSTD" val="0 3 10 0"/>
  <p:tag name="CHARTSTRINGREV" val="0 10 3 0"/>
  <p:tag name="CHARTSTRINGSTDPER" val="0 0.230769230769231 0.769230769230769 0"/>
  <p:tag name="CHARTSTRINGREVPER" val="0 0.769230769230769 0.230769230769231 0"/>
  <p:tag name="RESPONSESGATHERED" val="False"/>
  <p:tag name="ANONYMOUSTEMP" val="False"/>
  <p:tag name="SLIDEORDER" val="2"/>
  <p:tag name="SLIDEGUID" val="7285954764354A1689F3F194040A3947"/>
  <p:tag name="CORRECTPOINTVALUE" val="1"/>
  <p:tag name="QUESTIONALIAS" val="9. With 9 women only in Z and 9 men in X and Y, men will be paid: ___ and women ____: (YP 45 #3)"/>
  <p:tag name="ANSWERSALIAS" val="men $5;  women $5|smicln|men $5;  women $4|smicln|men $6.50;  women $3|smicln|men $6.50;  women $6.50"/>
  <p:tag name="VALUES" val="Incorrect|smicln|Incorrect|smicln|Correct|smicln|Incorrect"/>
</p:tagLst>
</file>

<file path=ppt/tags/tag8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9.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0"/>
  <p:tag name="BULLETTYPE" val="ppBulletArabicPeriod"/>
  <p:tag name="ANSWERTEXT" val="men $5;  women $5&#10;men $5;  women $4&#10;men $6.50;  women $3&#10;men $6.50;  women $6.50"/>
  <p:tag name="OLDNUMANSWERS" val="4"/>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SLIDEORDER" val="2"/>
  <p:tag name="SLIDEGUID" val="0020543E3A1C4E62BD37A4143BEB0398"/>
  <p:tag name="TOTALRESPONSES" val="13"/>
  <p:tag name="RESPONSECOUNT" val="13"/>
  <p:tag name="SLICED" val="False"/>
  <p:tag name="RESPONSES" val="3;3;3;3;3;4;3;3;3;2;3;2;3;"/>
  <p:tag name="CHARTSTRINGSTD" val="0 2 10 1"/>
  <p:tag name="CHARTSTRINGREV" val="1 10 2 0"/>
  <p:tag name="CHARTSTRINGSTDPER" val="0 0.153846153846154 0.769230769230769 0.0769230769230769"/>
  <p:tag name="CHARTSTRINGREVPER" val="0.0769230769230769 0.769230769230769 0.153846153846154 0"/>
  <p:tag name="RESPONSESGATHERED" val="False"/>
  <p:tag name="ANONYMOUSTEMP" val="False"/>
  <p:tag name="QUESTIONALIAS" val="10. If discrimination ended: (YP 45, #4)"/>
  <p:tag name="ANSWERSALIAS" val="men will leave X and Y and enter Z.|smicln|4 women will leave Z, with 2 entering X and 2 entering Y.|smicln|3 women will leave Z, with 1.5 entering X and 1.5 entering Y.|smicln|3 women will leave Z, all of whom will enter X."/>
  <p:tag name="CORRECTPOINTVALUE" val="0"/>
  <p:tag name="VALUES" val="No Value|smicln|No Value|smicln|No Value|smicln|No Value"/>
</p:tagLst>
</file>

<file path=ppt/tags/tag92.xml><?xml version="1.0" encoding="utf-8"?>
<p:tagLst xmlns:a="http://schemas.openxmlformats.org/drawingml/2006/main" xmlns:r="http://schemas.openxmlformats.org/officeDocument/2006/relationships" xmlns:p="http://schemas.openxmlformats.org/presentationml/2006/main">
  <p:tag name="ANSWERBULLETS" val="3"/>
  <p:tag name="TEXTLENGTH" val="203"/>
  <p:tag name="FONTSIZE" val="32"/>
  <p:tag name="BULLETTYPE" val="ppBulletArabicPeriod"/>
  <p:tag name="ANSWERTEXT" val="men will leave X and Y and enter Z.&#10;4 women will leave Z, with 2 entering X and 2 entering Y.&#10;3 women will leave Z, with 1.5 entering X and 1.5 entering Y.&#10;3 women will leave Z, all of whom will enter X."/>
  <p:tag name="OLDNUMANSWERS" val="4"/>
</p:tagLst>
</file>

<file path=ppt/tags/tag93.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3;3;3;3;4;3;3;3;2;3;2;3;"/>
  <p:tag name="CHARTSTRINGSTD" val="0 2 10 1"/>
  <p:tag name="CHARTSTRINGREV" val="1 10 2 0"/>
  <p:tag name="CHARTSTRINGSTDPER" val="0 0.153846153846154 0.769230769230769 0.0769230769230769"/>
  <p:tag name="CHARTSTRINGREVPER" val="0.0769230769230769 0.769230769230769 0.153846153846154 0"/>
  <p:tag name="RESPONSESGATHERED" val="False"/>
  <p:tag name="ANONYMOUSTEMP" val="False"/>
  <p:tag name="SLIDEORDER" val="3"/>
  <p:tag name="SLIDEGUID" val="B27569FD53454FAE930A3019C1D5AA51"/>
  <p:tag name="QUESTIONALIAS" val="10. If discrimination ended: (YP 45, #4)"/>
  <p:tag name="ANSWERSALIAS" val="men will leave X and Y and enter Z.|smicln|4 women will leave Z, with 2 entering X and 2 entering Y.|smicln|3 women will leave Z, with 1.5 entering X and 1.5 entering Y.|smicln|3 women will leave Z, all of whom will enter X."/>
  <p:tag name="CORRECTPOINTVALUE" val="1"/>
  <p:tag name="VALUES" val="Incorrect|smicln|Incorrect|smicln|Correct|smicln|Incorrect"/>
</p:tagLst>
</file>

<file path=ppt/tags/tag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5.xml><?xml version="1.0" encoding="utf-8"?>
<p:tagLst xmlns:a="http://schemas.openxmlformats.org/drawingml/2006/main" xmlns:r="http://schemas.openxmlformats.org/officeDocument/2006/relationships" xmlns:p="http://schemas.openxmlformats.org/presentationml/2006/main">
  <p:tag name="ANSWERBULLETS" val="3"/>
  <p:tag name="TEXTLENGTH" val="203"/>
  <p:tag name="FONTSIZE" val="32"/>
  <p:tag name="BULLETTYPE" val="ppBulletArabicPeriod"/>
  <p:tag name="ANSWERTEXT" val="men will leave X and Y and enter Z.&#10;4 women will leave Z, with 2 entering X and 2 entering Y.&#10;3 women will leave Z, with 1.5 entering X and 1.5 entering Y.&#10;3 women will leave Z, all of whom will enter X."/>
  <p:tag name="OLDNUMANSWERS" val="4"/>
</p:tagLst>
</file>

<file path=ppt/tags/tag96.xml><?xml version="1.0" encoding="utf-8"?>
<p:tagLst xmlns:a="http://schemas.openxmlformats.org/drawingml/2006/main" xmlns:r="http://schemas.openxmlformats.org/officeDocument/2006/relationships" xmlns:p="http://schemas.openxmlformats.org/presentationml/2006/main">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DELIMITERS" val="3.1"/>
</p:tagLst>
</file>

<file path=ppt/tags/tag98.xml><?xml version="1.0" encoding="utf-8"?>
<p:tagLst xmlns:a="http://schemas.openxmlformats.org/drawingml/2006/main" xmlns:r="http://schemas.openxmlformats.org/officeDocument/2006/relationships" xmlns:p="http://schemas.openxmlformats.org/presentationml/2006/main">
  <p:tag name="DELIMITERS" val="3.1"/>
</p:tagLst>
</file>

<file path=ppt/tags/tag99.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ORDER" val="1"/>
  <p:tag name="DEMOGRAPHIC" val="False"/>
  <p:tag name="TEAMASSIGN" val="False"/>
  <p:tag name="SPEEDSCORING" val="False"/>
  <p:tag name="CORRECTPOINTVALUE" val="100"/>
  <p:tag name="INCORRECTPOINTVALUE" val="0"/>
  <p:tag name="ZEROBASED" val="False"/>
  <p:tag name="DELIMITERS" val="3.1"/>
  <p:tag name="VALUEFORMAT" val="0%"/>
  <p:tag name="ANSWERSALIAS" val="A|smicln|B|smicln|C|smicln|D|smicln|E"/>
  <p:tag name="VALUES" val="No Value|smicln|No Value|smicln|No Value|smicln|No Value|smicln|No Value"/>
  <p:tag name="QUESTIONALIAS" val="FROM CHAPTER 1:  Economic discrimination is best represented by point: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TotalTime>
  <Words>2857</Words>
  <Application>Microsoft Office PowerPoint</Application>
  <PresentationFormat>On-screen Show (4:3)</PresentationFormat>
  <Paragraphs>371</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20a – Income Inequality</vt:lpstr>
      <vt:lpstr>20a – Income Inequality</vt:lpstr>
      <vt:lpstr>Review Lesson 13a – Labor Market Models</vt:lpstr>
      <vt:lpstr>PowerPoint Presentation</vt:lpstr>
      <vt:lpstr>Lesson 20a – Introduction</vt:lpstr>
      <vt:lpstr>20a – Income Inequality</vt:lpstr>
      <vt:lpstr>Lesson 20a – Something Interesting</vt:lpstr>
      <vt:lpstr>Wealth vs. Income</vt:lpstr>
      <vt:lpstr>20a – Income Inequality </vt:lpstr>
      <vt:lpstr>20a – Income Inequality</vt:lpstr>
      <vt:lpstr>20a – Income Inequality</vt:lpstr>
      <vt:lpstr>1. Which best describes the U.S.?</vt:lpstr>
      <vt:lpstr>1. Which best describes the U.S.?</vt:lpstr>
      <vt:lpstr>PowerPoint Presentation</vt:lpstr>
      <vt:lpstr>PowerPoint Presentation</vt:lpstr>
      <vt:lpstr>PowerPoint Presentation</vt:lpstr>
      <vt:lpstr>2. Lorenz curves (a) through (d) are for four different countries. Income is most unequally distributed in country:</vt:lpstr>
      <vt:lpstr>2. Lorenz curves (a) through (d) are for four different countries. Income is most unequally distributed in country:</vt:lpstr>
      <vt:lpstr>3. The greater the area between the Lorenz curve and the diagonal shows a: </vt:lpstr>
      <vt:lpstr>3. The greater the area between the Lorenz curve and the diagonal shows a: </vt:lpstr>
      <vt:lpstr>Gini Ratio: A measure of inequality</vt:lpstr>
      <vt:lpstr>    Equality: Gini = 0.0               1 person gets all: Gini = 1</vt:lpstr>
      <vt:lpstr>4. Which diagram below best explains how the Gini ratio is calculated?  YP 61 #5 </vt:lpstr>
      <vt:lpstr>4. Which diagram below best explains how the Gini ratio is calculated?  YP 61 #5 </vt:lpstr>
      <vt:lpstr>PowerPoint Presentation</vt:lpstr>
      <vt:lpstr>5. People’s incomes are relatively low when they are young, reach a peak at middle age, and then decline. This fact helps explain:</vt:lpstr>
      <vt:lpstr>5. People’s incomes are relatively low when they are young, reach a peak at middle age, and then decline. This fact helps explain:</vt:lpstr>
      <vt:lpstr>Income mobility is the extent to which income receivers move from one part of the income distribution to another over some period of time.    It explains why the lifetime distribution of income is more equal than the annual distribution.     The longer the period of time considered, the more equal the distribution of income becomes.</vt:lpstr>
      <vt:lpstr>20a – Income Inequality</vt:lpstr>
      <vt:lpstr>6. If line c represents the pretax and pre-transfer distribution of income in the United States, we would expect the post-tax and post-transfer distribution to be:</vt:lpstr>
      <vt:lpstr>6. If line c represents the pretax and pre-transfer distribution of income in the United States, we would expect the post-tax and post-transfer distribution to be:</vt:lpstr>
      <vt:lpstr>PowerPoint Presentation</vt:lpstr>
      <vt:lpstr>PowerPoint Presentation</vt:lpstr>
      <vt:lpstr>PowerPoint Presentation</vt:lpstr>
      <vt:lpstr>20a – Income Inequality</vt:lpstr>
      <vt:lpstr>7 Causes of an Unequal Income Distribution</vt:lpstr>
      <vt:lpstr>7 Causes of an Unequal Income Distribution</vt:lpstr>
      <vt:lpstr>US Income Inequality is Increasing</vt:lpstr>
      <vt:lpstr>PowerPoint Presentation</vt:lpstr>
      <vt:lpstr>Why is Inequality Increasing?</vt:lpstr>
      <vt:lpstr>20a – Income Inequality</vt:lpstr>
      <vt:lpstr>PowerPoint Presentation</vt:lpstr>
      <vt:lpstr>7. Singer’s total  utility is _____.</vt:lpstr>
      <vt:lpstr>7. Catalano’s total  utility is _____.</vt:lpstr>
      <vt:lpstr>20a – Income Inequality</vt:lpstr>
      <vt:lpstr>8. The utility lost  by Singer is _____  and gained by Catalano is:</vt:lpstr>
      <vt:lpstr>8. The utility lost  by Singer is _____  and gained by Catalano is:</vt:lpstr>
      <vt:lpstr>PowerPoint Presentation</vt:lpstr>
      <vt:lpstr>9. One problem with the “Case for Equality” (Pres. Trump example) is that (YP 59 or 100):</vt:lpstr>
      <vt:lpstr>9. One problem with the “Case for Equality” (Pres. Trump example) is that (YP 59 or 100):</vt:lpstr>
      <vt:lpstr>The Equality – Efficiency Trade-off</vt:lpstr>
      <vt:lpstr>20a – Income Inequality</vt:lpstr>
      <vt:lpstr>PowerPoint Presentation</vt:lpstr>
      <vt:lpstr>10. With 9 women only in Z and 9 men in X and Y, men will be paid: ___ and women ____: (YP 68 #3)</vt:lpstr>
      <vt:lpstr>10. With 9 women only in Z and 9 men in X and Y, men will be paid: ___ and women ____: (YP 68 #3)</vt:lpstr>
      <vt:lpstr>PowerPoint Presentation</vt:lpstr>
      <vt:lpstr>11. If discrimination ended: (YP 69, #4)</vt:lpstr>
      <vt:lpstr>11. If discrimination ended: (YP 69, #4)</vt:lpstr>
      <vt:lpstr>PowerPoint Presentation</vt:lpstr>
      <vt:lpstr>20a – Income Inequality</vt:lpstr>
      <vt:lpstr>PowerPoint Presentation</vt:lpstr>
      <vt:lpstr>FROM CHAPTER 1: Economic discrimination is best represented by point “A”. </vt:lpstr>
      <vt:lpstr>20a – Income Inequality</vt:lpstr>
      <vt:lpstr>12. Why is the concept of a guaranteed basic income beginning to get a more serious consideration now?</vt:lpstr>
      <vt:lpstr>12. Why is the concept of a guaranteed basic income beginning to get a more serious consideration now?</vt:lpstr>
      <vt:lpstr>20a – Income Inequality</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Mark Healy</cp:lastModifiedBy>
  <cp:revision>258</cp:revision>
  <dcterms:created xsi:type="dcterms:W3CDTF">2013-02-04T18:55:14Z</dcterms:created>
  <dcterms:modified xsi:type="dcterms:W3CDTF">2020-04-30T12:10:34Z</dcterms:modified>
</cp:coreProperties>
</file>