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9"/>
  </p:handoutMasterIdLst>
  <p:sldIdLst>
    <p:sldId id="301" r:id="rId2"/>
    <p:sldId id="314" r:id="rId3"/>
    <p:sldId id="315" r:id="rId4"/>
    <p:sldId id="316" r:id="rId5"/>
    <p:sldId id="317" r:id="rId6"/>
    <p:sldId id="270" r:id="rId7"/>
    <p:sldId id="284" r:id="rId8"/>
    <p:sldId id="318" r:id="rId9"/>
    <p:sldId id="319" r:id="rId10"/>
    <p:sldId id="257" r:id="rId11"/>
    <p:sldId id="285" r:id="rId12"/>
    <p:sldId id="320" r:id="rId13"/>
    <p:sldId id="321" r:id="rId14"/>
    <p:sldId id="258" r:id="rId15"/>
    <p:sldId id="286" r:id="rId16"/>
    <p:sldId id="260" r:id="rId17"/>
    <p:sldId id="287" r:id="rId18"/>
    <p:sldId id="280" r:id="rId19"/>
    <p:sldId id="272" r:id="rId20"/>
    <p:sldId id="288" r:id="rId21"/>
    <p:sldId id="273" r:id="rId22"/>
    <p:sldId id="289" r:id="rId23"/>
    <p:sldId id="281" r:id="rId24"/>
    <p:sldId id="274" r:id="rId25"/>
    <p:sldId id="290" r:id="rId26"/>
    <p:sldId id="322" r:id="rId27"/>
    <p:sldId id="323" r:id="rId28"/>
    <p:sldId id="259" r:id="rId29"/>
    <p:sldId id="291" r:id="rId30"/>
    <p:sldId id="261" r:id="rId31"/>
    <p:sldId id="292" r:id="rId32"/>
    <p:sldId id="303" r:id="rId33"/>
    <p:sldId id="305" r:id="rId34"/>
    <p:sldId id="306" r:id="rId35"/>
    <p:sldId id="271" r:id="rId36"/>
    <p:sldId id="293" r:id="rId37"/>
    <p:sldId id="262" r:id="rId38"/>
    <p:sldId id="294" r:id="rId39"/>
    <p:sldId id="307" r:id="rId40"/>
    <p:sldId id="308" r:id="rId41"/>
    <p:sldId id="313" r:id="rId42"/>
    <p:sldId id="278" r:id="rId43"/>
    <p:sldId id="296" r:id="rId44"/>
    <p:sldId id="279" r:id="rId45"/>
    <p:sldId id="297" r:id="rId46"/>
    <p:sldId id="282" r:id="rId47"/>
    <p:sldId id="298" r:id="rId48"/>
  </p:sldIdLst>
  <p:sldSz cx="9144000" cy="6858000" type="screen4x3"/>
  <p:notesSz cx="7010400" cy="9296400"/>
  <p:custDataLst>
    <p:tags r:id="rId5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83" d="100"/>
          <a:sy n="83" d="100"/>
        </p:scale>
        <p:origin x="-754"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ags" Target="tags/tag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6F493343-3A7B-4F1E-A855-5F0DC29DA21A}" type="datetimeFigureOut">
              <a:rPr lang="en-US" smtClean="0"/>
              <a:t>1/27/2020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4105DC54-9E12-42A4-A478-BCF9ECE0D661}" type="slidenum">
              <a:rPr lang="en-US" smtClean="0"/>
              <a:t>‹#›</a:t>
            </a:fld>
            <a:endParaRPr lang="en-US"/>
          </a:p>
        </p:txBody>
      </p:sp>
    </p:spTree>
    <p:extLst>
      <p:ext uri="{BB962C8B-B14F-4D97-AF65-F5344CB8AC3E}">
        <p14:creationId xmlns:p14="http://schemas.microsoft.com/office/powerpoint/2010/main" val="23318022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EEC8D8-EFFD-46F8-BA2E-E3938F607E66}" type="datetimeFigureOut">
              <a:rPr lang="en-US" smtClean="0"/>
              <a:pPr/>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8DED1D-019A-465C-8AA6-E0AB2081882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EEC8D8-EFFD-46F8-BA2E-E3938F607E66}" type="datetimeFigureOut">
              <a:rPr lang="en-US" smtClean="0"/>
              <a:pPr/>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8DED1D-019A-465C-8AA6-E0AB2081882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EEC8D8-EFFD-46F8-BA2E-E3938F607E66}" type="datetimeFigureOut">
              <a:rPr lang="en-US" smtClean="0"/>
              <a:pPr/>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8DED1D-019A-465C-8AA6-E0AB2081882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EEC8D8-EFFD-46F8-BA2E-E3938F607E66}" type="datetimeFigureOut">
              <a:rPr lang="en-US" smtClean="0"/>
              <a:pPr/>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8DED1D-019A-465C-8AA6-E0AB2081882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EEC8D8-EFFD-46F8-BA2E-E3938F607E66}" type="datetimeFigureOut">
              <a:rPr lang="en-US" smtClean="0"/>
              <a:pPr/>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8DED1D-019A-465C-8AA6-E0AB2081882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EEC8D8-EFFD-46F8-BA2E-E3938F607E66}" type="datetimeFigureOut">
              <a:rPr lang="en-US" smtClean="0"/>
              <a:pPr/>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8DED1D-019A-465C-8AA6-E0AB2081882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EEC8D8-EFFD-46F8-BA2E-E3938F607E66}" type="datetimeFigureOut">
              <a:rPr lang="en-US" smtClean="0"/>
              <a:pPr/>
              <a:t>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8DED1D-019A-465C-8AA6-E0AB2081882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EEC8D8-EFFD-46F8-BA2E-E3938F607E66}" type="datetimeFigureOut">
              <a:rPr lang="en-US" smtClean="0"/>
              <a:pPr/>
              <a:t>1/27/2020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8DED1D-019A-465C-8AA6-E0AB2081882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EEC8D8-EFFD-46F8-BA2E-E3938F607E66}" type="datetimeFigureOut">
              <a:rPr lang="en-US" smtClean="0"/>
              <a:pPr/>
              <a:t>1/27/2020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8DED1D-019A-465C-8AA6-E0AB2081882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EEC8D8-EFFD-46F8-BA2E-E3938F607E66}" type="datetimeFigureOut">
              <a:rPr lang="en-US" smtClean="0"/>
              <a:pPr/>
              <a:t>1/27/2020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8DED1D-019A-465C-8AA6-E0AB2081882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EEC8D8-EFFD-46F8-BA2E-E3938F607E66}" type="datetimeFigureOut">
              <a:rPr lang="en-US" smtClean="0"/>
              <a:pPr/>
              <a:t>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8DED1D-019A-465C-8AA6-E0AB2081882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EEC8D8-EFFD-46F8-BA2E-E3938F607E66}" type="datetimeFigureOut">
              <a:rPr lang="en-US" smtClean="0"/>
              <a:pPr/>
              <a:t>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8DED1D-019A-465C-8AA6-E0AB2081882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EEC8D8-EFFD-46F8-BA2E-E3938F607E66}" type="datetimeFigureOut">
              <a:rPr lang="en-US" smtClean="0"/>
              <a:pPr/>
              <a:t>1/27/2020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8DED1D-019A-465C-8AA6-E0AB2081882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3.jp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5.xml"/><Relationship Id="rId1" Type="http://schemas.openxmlformats.org/officeDocument/2006/relationships/tags" Target="../tags/tag14.xml"/></Relationships>
</file>

<file path=ppt/slides/_rels/slide11.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9.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0.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2.xml"/><Relationship Id="rId1" Type="http://schemas.openxmlformats.org/officeDocument/2006/relationships/tags" Target="../tags/tag21.xml"/></Relationships>
</file>

<file path=ppt/slides/_rels/slide15.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5" Type="http://schemas.openxmlformats.org/officeDocument/2006/relationships/image" Target="../media/image4.jpeg"/><Relationship Id="rId4"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12.xml"/><Relationship Id="rId1" Type="http://schemas.openxmlformats.org/officeDocument/2006/relationships/tags" Target="../tags/tag31.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33.xml"/><Relationship Id="rId1" Type="http://schemas.openxmlformats.org/officeDocument/2006/relationships/tags" Target="../tags/tag32.xml"/><Relationship Id="rId4" Type="http://schemas.openxmlformats.org/officeDocument/2006/relationships/image" Target="../media/image5.wmf"/></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5" Type="http://schemas.openxmlformats.org/officeDocument/2006/relationships/image" Target="../media/image5.wmf"/><Relationship Id="rId4"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38.xml"/><Relationship Id="rId1" Type="http://schemas.openxmlformats.org/officeDocument/2006/relationships/tags" Target="../tags/tag37.xml"/><Relationship Id="rId4" Type="http://schemas.openxmlformats.org/officeDocument/2006/relationships/image" Target="../media/image6.wmf"/></Relationships>
</file>

<file path=ppt/slides/_rels/slide22.xml.rels><?xml version="1.0" encoding="UTF-8" standalone="yes"?>
<Relationships xmlns="http://schemas.openxmlformats.org/package/2006/relationships"><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 Id="rId5" Type="http://schemas.openxmlformats.org/officeDocument/2006/relationships/image" Target="../media/image6.wmf"/><Relationship Id="rId4"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slideLayout" Target="../slideLayouts/slideLayout12.xml"/><Relationship Id="rId1" Type="http://schemas.openxmlformats.org/officeDocument/2006/relationships/tags" Target="../tags/tag42.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44.xml"/><Relationship Id="rId1" Type="http://schemas.openxmlformats.org/officeDocument/2006/relationships/tags" Target="../tags/tag43.xml"/></Relationships>
</file>

<file path=ppt/slides/_rels/slide25.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4"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12.xml"/><Relationship Id="rId1" Type="http://schemas.openxmlformats.org/officeDocument/2006/relationships/tags" Target="../tags/tag48.xml"/><Relationship Id="rId4" Type="http://schemas.openxmlformats.org/officeDocument/2006/relationships/image" Target="../media/image8.gif"/></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9.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51.xml"/><Relationship Id="rId1" Type="http://schemas.openxmlformats.org/officeDocument/2006/relationships/tags" Target="../tags/tag50.xml"/></Relationships>
</file>

<file path=ppt/slides/_rels/slide29.xml.rels><?xml version="1.0" encoding="UTF-8" standalone="yes"?>
<Relationships xmlns="http://schemas.openxmlformats.org/package/2006/relationships"><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tags" Target="../tags/tag52.xml"/><Relationship Id="rId4"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56.xml"/><Relationship Id="rId1" Type="http://schemas.openxmlformats.org/officeDocument/2006/relationships/tags" Target="../tags/tag55.xml"/><Relationship Id="rId4" Type="http://schemas.openxmlformats.org/officeDocument/2006/relationships/image" Target="../media/image9.jpeg"/></Relationships>
</file>

<file path=ppt/slides/_rels/slide31.xml.rels><?xml version="1.0" encoding="UTF-8" standalone="yes"?>
<Relationships xmlns="http://schemas.openxmlformats.org/package/2006/relationships"><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tags" Target="../tags/tag57.xml"/><Relationship Id="rId5" Type="http://schemas.openxmlformats.org/officeDocument/2006/relationships/image" Target="../media/image9.jpeg"/><Relationship Id="rId4"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12.xml"/><Relationship Id="rId1" Type="http://schemas.openxmlformats.org/officeDocument/2006/relationships/tags" Target="../tags/tag60.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62.xml"/><Relationship Id="rId1" Type="http://schemas.openxmlformats.org/officeDocument/2006/relationships/tags" Target="../tags/tag61.xml"/><Relationship Id="rId4" Type="http://schemas.openxmlformats.org/officeDocument/2006/relationships/image" Target="../media/image10.gif"/></Relationships>
</file>

<file path=ppt/slides/_rels/slide34.xml.rels><?xml version="1.0" encoding="UTF-8" standalone="yes"?>
<Relationships xmlns="http://schemas.openxmlformats.org/package/2006/relationships"><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 Id="rId5" Type="http://schemas.openxmlformats.org/officeDocument/2006/relationships/image" Target="../media/image10.gif"/><Relationship Id="rId4"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67.xml"/><Relationship Id="rId1" Type="http://schemas.openxmlformats.org/officeDocument/2006/relationships/tags" Target="../tags/tag66.xml"/></Relationships>
</file>

<file path=ppt/slides/_rels/slide36.xml.rels><?xml version="1.0" encoding="UTF-8" standalone="yes"?>
<Relationships xmlns="http://schemas.openxmlformats.org/package/2006/relationships"><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 Id="rId4"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72.xml"/><Relationship Id="rId1" Type="http://schemas.openxmlformats.org/officeDocument/2006/relationships/tags" Target="../tags/tag71.xml"/><Relationship Id="rId4" Type="http://schemas.openxmlformats.org/officeDocument/2006/relationships/image" Target="../media/image9.jpeg"/></Relationships>
</file>

<file path=ppt/slides/_rels/slide38.xml.rels><?xml version="1.0" encoding="UTF-8" standalone="yes"?>
<Relationships xmlns="http://schemas.openxmlformats.org/package/2006/relationships"><Relationship Id="rId3" Type="http://schemas.openxmlformats.org/officeDocument/2006/relationships/tags" Target="../tags/tag75.xml"/><Relationship Id="rId2" Type="http://schemas.openxmlformats.org/officeDocument/2006/relationships/tags" Target="../tags/tag74.xml"/><Relationship Id="rId1" Type="http://schemas.openxmlformats.org/officeDocument/2006/relationships/tags" Target="../tags/tag73.xml"/><Relationship Id="rId5" Type="http://schemas.openxmlformats.org/officeDocument/2006/relationships/image" Target="../media/image9.jpeg"/><Relationship Id="rId4"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77.xml"/><Relationship Id="rId1" Type="http://schemas.openxmlformats.org/officeDocument/2006/relationships/tags" Target="../tags/tag76.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5.xml"/></Relationships>
</file>

<file path=ppt/slides/_rels/slide40.xml.rels><?xml version="1.0" encoding="UTF-8" standalone="yes"?>
<Relationships xmlns="http://schemas.openxmlformats.org/package/2006/relationships"><Relationship Id="rId3" Type="http://schemas.openxmlformats.org/officeDocument/2006/relationships/tags" Target="../tags/tag80.xml"/><Relationship Id="rId2" Type="http://schemas.openxmlformats.org/officeDocument/2006/relationships/tags" Target="../tags/tag79.xml"/><Relationship Id="rId1" Type="http://schemas.openxmlformats.org/officeDocument/2006/relationships/tags" Target="../tags/tag78.xml"/><Relationship Id="rId4"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slideLayout" Target="../slideLayouts/slideLayout12.xml"/><Relationship Id="rId1" Type="http://schemas.openxmlformats.org/officeDocument/2006/relationships/tags" Target="../tags/tag81.xml"/><Relationship Id="rId4" Type="http://schemas.openxmlformats.org/officeDocument/2006/relationships/image" Target="../media/image7.jpeg"/></Relationships>
</file>

<file path=ppt/slides/_rels/slide4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83.xml"/><Relationship Id="rId1" Type="http://schemas.openxmlformats.org/officeDocument/2006/relationships/tags" Target="../tags/tag82.xml"/><Relationship Id="rId4" Type="http://schemas.openxmlformats.org/officeDocument/2006/relationships/image" Target="../media/image6.wmf"/></Relationships>
</file>

<file path=ppt/slides/_rels/slide43.xml.rels><?xml version="1.0" encoding="UTF-8" standalone="yes"?>
<Relationships xmlns="http://schemas.openxmlformats.org/package/2006/relationships"><Relationship Id="rId3" Type="http://schemas.openxmlformats.org/officeDocument/2006/relationships/tags" Target="../tags/tag86.xml"/><Relationship Id="rId2" Type="http://schemas.openxmlformats.org/officeDocument/2006/relationships/tags" Target="../tags/tag85.xml"/><Relationship Id="rId1" Type="http://schemas.openxmlformats.org/officeDocument/2006/relationships/tags" Target="../tags/tag84.xml"/><Relationship Id="rId5" Type="http://schemas.openxmlformats.org/officeDocument/2006/relationships/image" Target="../media/image6.wmf"/><Relationship Id="rId4"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88.xml"/><Relationship Id="rId1" Type="http://schemas.openxmlformats.org/officeDocument/2006/relationships/tags" Target="../tags/tag87.xml"/><Relationship Id="rId4" Type="http://schemas.openxmlformats.org/officeDocument/2006/relationships/image" Target="../media/image11.wmf"/></Relationships>
</file>

<file path=ppt/slides/_rels/slide45.xml.rels><?xml version="1.0" encoding="UTF-8" standalone="yes"?>
<Relationships xmlns="http://schemas.openxmlformats.org/package/2006/relationships"><Relationship Id="rId3" Type="http://schemas.openxmlformats.org/officeDocument/2006/relationships/tags" Target="../tags/tag91.xml"/><Relationship Id="rId2" Type="http://schemas.openxmlformats.org/officeDocument/2006/relationships/tags" Target="../tags/tag90.xml"/><Relationship Id="rId1" Type="http://schemas.openxmlformats.org/officeDocument/2006/relationships/tags" Target="../tags/tag89.xml"/><Relationship Id="rId5" Type="http://schemas.openxmlformats.org/officeDocument/2006/relationships/image" Target="../media/image11.wmf"/><Relationship Id="rId4"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93.xml"/><Relationship Id="rId1" Type="http://schemas.openxmlformats.org/officeDocument/2006/relationships/tags" Target="../tags/tag92.xml"/><Relationship Id="rId4" Type="http://schemas.openxmlformats.org/officeDocument/2006/relationships/image" Target="../media/image11.wmf"/></Relationships>
</file>

<file path=ppt/slides/_rels/slide47.xml.rels><?xml version="1.0" encoding="UTF-8" standalone="yes"?>
<Relationships xmlns="http://schemas.openxmlformats.org/package/2006/relationships"><Relationship Id="rId3" Type="http://schemas.openxmlformats.org/officeDocument/2006/relationships/tags" Target="../tags/tag96.xml"/><Relationship Id="rId2" Type="http://schemas.openxmlformats.org/officeDocument/2006/relationships/tags" Target="../tags/tag95.xml"/><Relationship Id="rId1" Type="http://schemas.openxmlformats.org/officeDocument/2006/relationships/tags" Target="../tags/tag94.xml"/><Relationship Id="rId5" Type="http://schemas.openxmlformats.org/officeDocument/2006/relationships/image" Target="../media/image11.wmf"/><Relationship Id="rId4"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8.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905000"/>
            <a:ext cx="7772400" cy="685799"/>
          </a:xfrm>
        </p:spPr>
        <p:txBody>
          <a:bodyPr>
            <a:normAutofit fontScale="90000"/>
          </a:bodyPr>
          <a:lstStyle/>
          <a:p>
            <a:r>
              <a:rPr lang="en-US" b="1" dirty="0" smtClean="0"/>
              <a:t>1d – Production Possibilities</a:t>
            </a:r>
            <a:endParaRPr lang="en-US" b="1" dirty="0"/>
          </a:p>
        </p:txBody>
      </p:sp>
      <p:sp>
        <p:nvSpPr>
          <p:cNvPr id="3" name="Subtitle 2"/>
          <p:cNvSpPr>
            <a:spLocks noGrp="1"/>
          </p:cNvSpPr>
          <p:nvPr>
            <p:ph type="subTitle" idx="1"/>
          </p:nvPr>
        </p:nvSpPr>
        <p:spPr>
          <a:xfrm>
            <a:off x="703217" y="2743200"/>
            <a:ext cx="7772400" cy="3276600"/>
          </a:xfrm>
        </p:spPr>
        <p:txBody>
          <a:bodyPr/>
          <a:lstStyle/>
          <a:p>
            <a:pPr algn="l"/>
            <a:r>
              <a:rPr lang="en-US" b="1" dirty="0" smtClean="0">
                <a:solidFill>
                  <a:schemeClr val="tx1"/>
                </a:solidFill>
              </a:rPr>
              <a:t>This web quiz may appear as two pages on tablets and laptops.</a:t>
            </a:r>
          </a:p>
          <a:p>
            <a:pPr algn="l"/>
            <a:endParaRPr lang="en-US" b="1" dirty="0">
              <a:solidFill>
                <a:schemeClr val="tx1"/>
              </a:solidFill>
            </a:endParaRPr>
          </a:p>
          <a:p>
            <a:pPr algn="l"/>
            <a:r>
              <a:rPr lang="en-US" b="1" dirty="0" smtClean="0">
                <a:solidFill>
                  <a:schemeClr val="tx1"/>
                </a:solidFill>
              </a:rPr>
              <a:t>I recommend that you view it as one page by clicking on the open book icon        at the bottom of the page.</a:t>
            </a:r>
          </a:p>
          <a:p>
            <a:endParaRPr lang="en-US"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35629" y="4953000"/>
            <a:ext cx="616272" cy="530679"/>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52400"/>
            <a:ext cx="9144000" cy="1679119"/>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6439771"/>
            <a:ext cx="9144000" cy="418229"/>
          </a:xfrm>
          <a:prstGeom prst="rect">
            <a:avLst/>
          </a:prstGeom>
        </p:spPr>
      </p:pic>
    </p:spTree>
    <p:custDataLst>
      <p:tags r:id="rId1"/>
    </p:custDataLst>
    <p:extLst>
      <p:ext uri="{BB962C8B-B14F-4D97-AF65-F5344CB8AC3E}">
        <p14:creationId xmlns:p14="http://schemas.microsoft.com/office/powerpoint/2010/main" val="193224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28600"/>
            <a:ext cx="8229600" cy="685800"/>
          </a:xfrm>
        </p:spPr>
        <p:txBody>
          <a:bodyPr>
            <a:normAutofit fontScale="90000"/>
          </a:bodyPr>
          <a:lstStyle/>
          <a:p>
            <a:pPr algn="l"/>
            <a:r>
              <a:rPr lang="en-US" b="1" dirty="0" smtClean="0"/>
              <a:t>2. The PPC shows:</a:t>
            </a:r>
            <a:endParaRPr lang="en-US" b="1" dirty="0"/>
          </a:p>
        </p:txBody>
      </p:sp>
      <p:sp>
        <p:nvSpPr>
          <p:cNvPr id="3" name="TPAnswers"/>
          <p:cNvSpPr>
            <a:spLocks noGrp="1"/>
          </p:cNvSpPr>
          <p:nvPr>
            <p:ph type="body" idx="1"/>
            <p:custDataLst>
              <p:tags r:id="rId2"/>
            </p:custDataLst>
          </p:nvPr>
        </p:nvSpPr>
        <p:spPr>
          <a:xfrm>
            <a:off x="527409" y="1066800"/>
            <a:ext cx="6400800" cy="4525963"/>
          </a:xfrm>
        </p:spPr>
        <p:txBody>
          <a:bodyPr>
            <a:normAutofit/>
          </a:bodyPr>
          <a:lstStyle/>
          <a:p>
            <a:pPr marL="514350" indent="-514350">
              <a:buFont typeface="Arial" pitchFamily="34" charset="0"/>
              <a:buAutoNum type="arabicPeriod"/>
            </a:pPr>
            <a:r>
              <a:rPr lang="en-US" dirty="0" smtClean="0"/>
              <a:t>The minimum amount that should be produced</a:t>
            </a:r>
          </a:p>
          <a:p>
            <a:pPr marL="514350" indent="-514350">
              <a:buFont typeface="Arial" pitchFamily="34" charset="0"/>
              <a:buAutoNum type="arabicPeriod"/>
            </a:pPr>
            <a:r>
              <a:rPr lang="en-US" dirty="0" smtClean="0"/>
              <a:t>The minimum amount that can be produced</a:t>
            </a:r>
          </a:p>
          <a:p>
            <a:pPr marL="514350" indent="-514350">
              <a:buFont typeface="Arial" pitchFamily="34" charset="0"/>
              <a:buAutoNum type="arabicPeriod"/>
            </a:pPr>
            <a:r>
              <a:rPr lang="en-US" dirty="0" smtClean="0"/>
              <a:t>The maximum amount that should be produced</a:t>
            </a:r>
          </a:p>
          <a:p>
            <a:pPr marL="514350" indent="-514350">
              <a:buFont typeface="Arial" pitchFamily="34" charset="0"/>
              <a:buAutoNum type="arabicPeriod"/>
            </a:pPr>
            <a:r>
              <a:rPr lang="en-US" dirty="0" smtClean="0"/>
              <a:t>The maximum amount that can be produced</a:t>
            </a: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28600"/>
            <a:ext cx="8229600" cy="685800"/>
          </a:xfrm>
        </p:spPr>
        <p:txBody>
          <a:bodyPr>
            <a:normAutofit fontScale="90000"/>
          </a:bodyPr>
          <a:lstStyle/>
          <a:p>
            <a:pPr algn="l"/>
            <a:r>
              <a:rPr lang="en-US" b="1" dirty="0" smtClean="0">
                <a:solidFill>
                  <a:srgbClr val="0070C0"/>
                </a:solidFill>
              </a:rPr>
              <a:t>2. The PPC shows:</a:t>
            </a:r>
            <a:endParaRPr lang="en-US" b="1" dirty="0">
              <a:solidFill>
                <a:srgbClr val="0070C0"/>
              </a:solidFill>
            </a:endParaRPr>
          </a:p>
        </p:txBody>
      </p:sp>
      <p:sp>
        <p:nvSpPr>
          <p:cNvPr id="6" name="CorShape1"/>
          <p:cNvSpPr/>
          <p:nvPr>
            <p:custDataLst>
              <p:tags r:id="rId2"/>
            </p:custDataLst>
          </p:nvPr>
        </p:nvSpPr>
        <p:spPr>
          <a:xfrm rot="10800000">
            <a:off x="152400" y="4343400"/>
            <a:ext cx="495300" cy="4953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527409" y="1066800"/>
            <a:ext cx="6400800" cy="4525963"/>
          </a:xfrm>
        </p:spPr>
        <p:txBody>
          <a:bodyPr>
            <a:normAutofit/>
          </a:bodyPr>
          <a:lstStyle/>
          <a:p>
            <a:pPr marL="514350" indent="-514350">
              <a:buFont typeface="Arial" pitchFamily="34" charset="0"/>
              <a:buAutoNum type="arabicPeriod"/>
            </a:pPr>
            <a:r>
              <a:rPr lang="en-US" dirty="0" smtClean="0"/>
              <a:t>The minimum amount that should be produced</a:t>
            </a:r>
          </a:p>
          <a:p>
            <a:pPr marL="514350" indent="-514350">
              <a:buFont typeface="Arial" pitchFamily="34" charset="0"/>
              <a:buAutoNum type="arabicPeriod"/>
            </a:pPr>
            <a:r>
              <a:rPr lang="en-US" dirty="0" smtClean="0"/>
              <a:t>The minimum amount that can be produced</a:t>
            </a:r>
          </a:p>
          <a:p>
            <a:pPr marL="514350" indent="-514350">
              <a:buFont typeface="Arial" pitchFamily="34" charset="0"/>
              <a:buAutoNum type="arabicPeriod"/>
            </a:pPr>
            <a:r>
              <a:rPr lang="en-US" dirty="0" smtClean="0"/>
              <a:t>The maximum amount that should be produced</a:t>
            </a:r>
          </a:p>
          <a:p>
            <a:pPr marL="514350" indent="-514350">
              <a:buFont typeface="Arial" pitchFamily="34" charset="0"/>
              <a:buAutoNum type="arabicPeriod"/>
            </a:pPr>
            <a:r>
              <a:rPr lang="en-US" dirty="0" smtClean="0"/>
              <a:t>The maximum amount that can be produced</a:t>
            </a:r>
          </a:p>
        </p:txBody>
      </p:sp>
    </p:spTree>
    <p:custDataLst>
      <p:tags r:id="rId1"/>
    </p:custDataLst>
    <p:extLst>
      <p:ext uri="{BB962C8B-B14F-4D97-AF65-F5344CB8AC3E}">
        <p14:creationId xmlns:p14="http://schemas.microsoft.com/office/powerpoint/2010/main" val="1983869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172200"/>
            <a:ext cx="7772400" cy="603504"/>
          </a:xfrm>
          <a:ln w="38100">
            <a:solidFill>
              <a:srgbClr val="00B0F0"/>
            </a:solidFill>
          </a:ln>
        </p:spPr>
        <p:txBody>
          <a:bodyPr>
            <a:noAutofit/>
          </a:bodyPr>
          <a:lstStyle/>
          <a:p>
            <a:r>
              <a:rPr lang="en-US" sz="4000" b="1" dirty="0" smtClean="0"/>
              <a:t>1d – Making Choices: PPC</a:t>
            </a:r>
            <a:endParaRPr lang="en-US" sz="4000" b="1" dirty="0"/>
          </a:p>
        </p:txBody>
      </p:sp>
      <p:sp>
        <p:nvSpPr>
          <p:cNvPr id="3" name="Subtitle 2"/>
          <p:cNvSpPr>
            <a:spLocks noGrp="1"/>
          </p:cNvSpPr>
          <p:nvPr>
            <p:ph type="subTitle" idx="1"/>
          </p:nvPr>
        </p:nvSpPr>
        <p:spPr>
          <a:xfrm>
            <a:off x="228600" y="76200"/>
            <a:ext cx="8839200" cy="6096000"/>
          </a:xfrm>
        </p:spPr>
        <p:txBody>
          <a:bodyPr>
            <a:normAutofit fontScale="62500" lnSpcReduction="20000"/>
          </a:bodyPr>
          <a:lstStyle/>
          <a:p>
            <a:pPr algn="l"/>
            <a:r>
              <a:rPr lang="en-US" b="1" dirty="0">
                <a:solidFill>
                  <a:schemeClr val="tx1"/>
                </a:solidFill>
              </a:rPr>
              <a:t>The Production Possibilities Curve (PPC) shows the maximum possible quantities that can be produced given certain assumptions. </a:t>
            </a:r>
            <a:endParaRPr lang="en-US" b="1" dirty="0" smtClean="0">
              <a:solidFill>
                <a:schemeClr val="tx1"/>
              </a:solidFill>
            </a:endParaRPr>
          </a:p>
          <a:p>
            <a:pPr algn="l"/>
            <a:r>
              <a:rPr lang="en-US" sz="1300" dirty="0" smtClean="0">
                <a:solidFill>
                  <a:schemeClr val="tx1"/>
                </a:solidFill>
              </a:rPr>
              <a:t> </a:t>
            </a:r>
            <a:endParaRPr lang="en-US" sz="1300" dirty="0">
              <a:solidFill>
                <a:schemeClr val="tx1"/>
              </a:solidFill>
            </a:endParaRPr>
          </a:p>
          <a:p>
            <a:pPr algn="l"/>
            <a:r>
              <a:rPr lang="en-US" b="1" dirty="0">
                <a:solidFill>
                  <a:schemeClr val="tx1"/>
                </a:solidFill>
              </a:rPr>
              <a:t>Assumptions behind the Production Possibilities Curve (PPC):</a:t>
            </a:r>
          </a:p>
          <a:p>
            <a:pPr algn="l"/>
            <a:r>
              <a:rPr lang="en-US" sz="1300" b="1" dirty="0">
                <a:solidFill>
                  <a:schemeClr val="tx1"/>
                </a:solidFill>
              </a:rPr>
              <a:t> </a:t>
            </a:r>
            <a:endParaRPr lang="en-US" sz="1300" dirty="0">
              <a:solidFill>
                <a:schemeClr val="tx1"/>
              </a:solidFill>
            </a:endParaRPr>
          </a:p>
          <a:p>
            <a:pPr marL="914400" lvl="1" indent="-457200" algn="l">
              <a:buFont typeface="Arial" pitchFamily="34" charset="0"/>
              <a:buChar char="•"/>
            </a:pPr>
            <a:r>
              <a:rPr lang="en-US" b="1" dirty="0">
                <a:solidFill>
                  <a:schemeClr val="tx1"/>
                </a:solidFill>
              </a:rPr>
              <a:t>Fixed resources</a:t>
            </a:r>
            <a:endParaRPr lang="en-US" dirty="0">
              <a:solidFill>
                <a:schemeClr val="tx1"/>
              </a:solidFill>
            </a:endParaRPr>
          </a:p>
          <a:p>
            <a:pPr marL="914400" lvl="1" indent="-457200" algn="l">
              <a:buFont typeface="Arial" pitchFamily="34" charset="0"/>
              <a:buChar char="•"/>
            </a:pPr>
            <a:r>
              <a:rPr lang="en-US" b="1" dirty="0">
                <a:solidFill>
                  <a:schemeClr val="tx1"/>
                </a:solidFill>
              </a:rPr>
              <a:t>Fixed technology</a:t>
            </a:r>
            <a:endParaRPr lang="en-US" dirty="0">
              <a:solidFill>
                <a:schemeClr val="tx1"/>
              </a:solidFill>
            </a:endParaRPr>
          </a:p>
          <a:p>
            <a:pPr marL="914400" lvl="1" indent="-457200" algn="l">
              <a:buFont typeface="Arial" pitchFamily="34" charset="0"/>
              <a:buChar char="•"/>
            </a:pPr>
            <a:r>
              <a:rPr lang="en-US" b="1" dirty="0">
                <a:solidFill>
                  <a:schemeClr val="tx1"/>
                </a:solidFill>
              </a:rPr>
              <a:t>Full employment</a:t>
            </a:r>
            <a:endParaRPr lang="en-US" dirty="0">
              <a:solidFill>
                <a:schemeClr val="tx1"/>
              </a:solidFill>
            </a:endParaRPr>
          </a:p>
          <a:p>
            <a:pPr marL="914400" lvl="1" indent="-457200" algn="l">
              <a:buFont typeface="Arial" pitchFamily="34" charset="0"/>
              <a:buChar char="•"/>
            </a:pPr>
            <a:r>
              <a:rPr lang="en-US" b="1" dirty="0">
                <a:solidFill>
                  <a:schemeClr val="tx1"/>
                </a:solidFill>
              </a:rPr>
              <a:t>Productive efficiency</a:t>
            </a:r>
            <a:endParaRPr lang="en-US" dirty="0">
              <a:solidFill>
                <a:schemeClr val="tx1"/>
              </a:solidFill>
            </a:endParaRPr>
          </a:p>
          <a:p>
            <a:pPr marL="914400" lvl="1" indent="-457200" algn="l">
              <a:buFont typeface="Arial" pitchFamily="34" charset="0"/>
              <a:buChar char="•"/>
            </a:pPr>
            <a:r>
              <a:rPr lang="en-US" b="1" dirty="0">
                <a:solidFill>
                  <a:schemeClr val="tx1"/>
                </a:solidFill>
              </a:rPr>
              <a:t>Only two goods being produced</a:t>
            </a:r>
            <a:endParaRPr lang="en-US" dirty="0">
              <a:solidFill>
                <a:schemeClr val="tx1"/>
              </a:solidFill>
            </a:endParaRPr>
          </a:p>
          <a:p>
            <a:pPr algn="l"/>
            <a:endParaRPr lang="en-US" b="1" dirty="0" smtClean="0">
              <a:solidFill>
                <a:schemeClr val="tx1"/>
              </a:solidFill>
            </a:endParaRPr>
          </a:p>
          <a:p>
            <a:pPr algn="l"/>
            <a:r>
              <a:rPr lang="en-US" b="1" dirty="0" smtClean="0">
                <a:solidFill>
                  <a:schemeClr val="tx1"/>
                </a:solidFill>
              </a:rPr>
              <a:t>The </a:t>
            </a:r>
            <a:r>
              <a:rPr lang="en-US" b="1" dirty="0">
                <a:solidFill>
                  <a:schemeClr val="tx1"/>
                </a:solidFill>
              </a:rPr>
              <a:t>Production Possibilities Curve (PPC) can be used to illustrate several important economic concepts</a:t>
            </a:r>
            <a:r>
              <a:rPr lang="en-US" b="1" dirty="0" smtClean="0">
                <a:solidFill>
                  <a:schemeClr val="tx1"/>
                </a:solidFill>
              </a:rPr>
              <a:t>:</a:t>
            </a:r>
            <a:endParaRPr lang="en-US" dirty="0">
              <a:solidFill>
                <a:schemeClr val="tx1"/>
              </a:solidFill>
            </a:endParaRPr>
          </a:p>
          <a:p>
            <a:pPr marL="914400" lvl="1" indent="-457200" algn="l">
              <a:buFont typeface="Arial" pitchFamily="34" charset="0"/>
              <a:buChar char="•"/>
            </a:pPr>
            <a:r>
              <a:rPr lang="en-US" b="1" dirty="0">
                <a:solidFill>
                  <a:schemeClr val="tx1"/>
                </a:solidFill>
              </a:rPr>
              <a:t>we must make choices</a:t>
            </a:r>
            <a:endParaRPr lang="en-US" dirty="0">
              <a:solidFill>
                <a:schemeClr val="tx1"/>
              </a:solidFill>
            </a:endParaRPr>
          </a:p>
          <a:p>
            <a:pPr marL="914400" lvl="1" indent="-457200" algn="l">
              <a:buFont typeface="Arial" pitchFamily="34" charset="0"/>
              <a:buChar char="•"/>
            </a:pPr>
            <a:r>
              <a:rPr lang="en-US" b="1" dirty="0">
                <a:solidFill>
                  <a:schemeClr val="tx1"/>
                </a:solidFill>
              </a:rPr>
              <a:t>choices have opportunity costs</a:t>
            </a:r>
            <a:endParaRPr lang="en-US" dirty="0">
              <a:solidFill>
                <a:schemeClr val="tx1"/>
              </a:solidFill>
            </a:endParaRPr>
          </a:p>
          <a:p>
            <a:pPr marL="914400" lvl="1" indent="-457200" algn="l">
              <a:buFont typeface="Arial" pitchFamily="34" charset="0"/>
              <a:buChar char="•"/>
            </a:pPr>
            <a:r>
              <a:rPr lang="en-US" b="1" dirty="0">
                <a:solidFill>
                  <a:schemeClr val="tx1"/>
                </a:solidFill>
              </a:rPr>
              <a:t>the law of increasing costs</a:t>
            </a:r>
            <a:endParaRPr lang="en-US" dirty="0">
              <a:solidFill>
                <a:schemeClr val="tx1"/>
              </a:solidFill>
            </a:endParaRPr>
          </a:p>
          <a:p>
            <a:pPr marL="914400" lvl="1" indent="-457200" algn="l">
              <a:buFont typeface="Arial" pitchFamily="34" charset="0"/>
              <a:buChar char="•"/>
            </a:pPr>
            <a:r>
              <a:rPr lang="en-US" b="1" dirty="0">
                <a:solidFill>
                  <a:schemeClr val="tx1"/>
                </a:solidFill>
              </a:rPr>
              <a:t>the effect of unemployment</a:t>
            </a:r>
            <a:endParaRPr lang="en-US" dirty="0">
              <a:solidFill>
                <a:schemeClr val="tx1"/>
              </a:solidFill>
            </a:endParaRPr>
          </a:p>
          <a:p>
            <a:pPr marL="914400" lvl="1" indent="-457200" algn="l">
              <a:buFont typeface="Arial" pitchFamily="34" charset="0"/>
              <a:buChar char="•"/>
            </a:pPr>
            <a:r>
              <a:rPr lang="en-US" b="1" dirty="0">
                <a:solidFill>
                  <a:schemeClr val="tx1"/>
                </a:solidFill>
              </a:rPr>
              <a:t>the effect of productive inefficiency</a:t>
            </a:r>
            <a:endParaRPr lang="en-US" dirty="0">
              <a:solidFill>
                <a:schemeClr val="tx1"/>
              </a:solidFill>
            </a:endParaRPr>
          </a:p>
          <a:p>
            <a:pPr marL="914400" lvl="1" indent="-457200" algn="l">
              <a:buFont typeface="Arial" pitchFamily="34" charset="0"/>
              <a:buChar char="•"/>
            </a:pPr>
            <a:r>
              <a:rPr lang="en-US" b="1" dirty="0">
                <a:solidFill>
                  <a:schemeClr val="tx1"/>
                </a:solidFill>
              </a:rPr>
              <a:t>the effect of economic growth</a:t>
            </a:r>
            <a:endParaRPr lang="en-US" dirty="0">
              <a:solidFill>
                <a:schemeClr val="tx1"/>
              </a:solidFill>
            </a:endParaRPr>
          </a:p>
          <a:p>
            <a:pPr marL="914400" lvl="1" indent="-457200" algn="l">
              <a:buFont typeface="Arial" pitchFamily="34" charset="0"/>
              <a:buChar char="•"/>
            </a:pPr>
            <a:r>
              <a:rPr lang="en-US" b="1" dirty="0">
                <a:solidFill>
                  <a:schemeClr val="tx1"/>
                </a:solidFill>
              </a:rPr>
              <a:t>how present choices affect future possibilities</a:t>
            </a:r>
            <a:endParaRPr lang="en-US" dirty="0">
              <a:solidFill>
                <a:schemeClr val="tx1"/>
              </a:solidFill>
            </a:endParaRPr>
          </a:p>
          <a:p>
            <a:pPr marL="914400" lvl="1" indent="-457200" algn="l">
              <a:buFont typeface="Arial" pitchFamily="34" charset="0"/>
              <a:buChar char="•"/>
            </a:pPr>
            <a:r>
              <a:rPr lang="en-US" b="1" dirty="0">
                <a:solidFill>
                  <a:schemeClr val="tx1"/>
                </a:solidFill>
              </a:rPr>
              <a:t>the gains from trade</a:t>
            </a:r>
            <a:endParaRPr lang="en-US" dirty="0">
              <a:solidFill>
                <a:schemeClr val="tx1"/>
              </a:solidFill>
            </a:endParaRPr>
          </a:p>
          <a:p>
            <a:pPr marL="914400" lvl="1" indent="-457200" algn="l">
              <a:buFont typeface="Arial" pitchFamily="34" charset="0"/>
              <a:buChar char="•"/>
            </a:pPr>
            <a:r>
              <a:rPr lang="en-US" b="1" dirty="0">
                <a:solidFill>
                  <a:schemeClr val="tx1"/>
                </a:solidFill>
              </a:rPr>
              <a:t>it does NOT show the optimum product mix (</a:t>
            </a:r>
            <a:r>
              <a:rPr lang="en-US" b="1" dirty="0" err="1">
                <a:solidFill>
                  <a:schemeClr val="tx1"/>
                </a:solidFill>
              </a:rPr>
              <a:t>allocative</a:t>
            </a:r>
            <a:r>
              <a:rPr lang="en-US" b="1" dirty="0">
                <a:solidFill>
                  <a:schemeClr val="tx1"/>
                </a:solidFill>
              </a:rPr>
              <a:t> efficiency) </a:t>
            </a:r>
            <a:endParaRPr lang="en-US" dirty="0">
              <a:solidFill>
                <a:schemeClr val="tx1"/>
              </a:solidFill>
            </a:endParaRPr>
          </a:p>
          <a:p>
            <a:pPr lvl="2" algn="l"/>
            <a:r>
              <a:rPr lang="en-US" b="1" dirty="0" smtClean="0">
                <a:solidFill>
                  <a:schemeClr val="tx1"/>
                </a:solidFill>
              </a:rPr>
              <a:t>           later </a:t>
            </a:r>
            <a:r>
              <a:rPr lang="en-US" b="1" dirty="0">
                <a:solidFill>
                  <a:schemeClr val="tx1"/>
                </a:solidFill>
              </a:rPr>
              <a:t>we'll use benefit-cost analysis (MB=MC) to find the </a:t>
            </a:r>
            <a:r>
              <a:rPr lang="en-US" b="1" dirty="0" err="1">
                <a:solidFill>
                  <a:schemeClr val="tx1"/>
                </a:solidFill>
              </a:rPr>
              <a:t>allocatively</a:t>
            </a:r>
            <a:r>
              <a:rPr lang="en-US" b="1" dirty="0">
                <a:solidFill>
                  <a:schemeClr val="tx1"/>
                </a:solidFill>
              </a:rPr>
              <a:t> efficient quantity </a:t>
            </a:r>
            <a:endParaRPr lang="en-US" dirty="0">
              <a:solidFill>
                <a:schemeClr val="tx1"/>
              </a:solidFill>
            </a:endParaRPr>
          </a:p>
        </p:txBody>
      </p:sp>
    </p:spTree>
    <p:custDataLst>
      <p:tags r:id="rId1"/>
    </p:custDataLst>
    <p:extLst>
      <p:ext uri="{BB962C8B-B14F-4D97-AF65-F5344CB8AC3E}">
        <p14:creationId xmlns:p14="http://schemas.microsoft.com/office/powerpoint/2010/main" val="3839244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52400"/>
            <a:ext cx="7772400" cy="603504"/>
          </a:xfrm>
          <a:ln w="38100">
            <a:solidFill>
              <a:srgbClr val="00B0F0"/>
            </a:solidFill>
          </a:ln>
        </p:spPr>
        <p:txBody>
          <a:bodyPr>
            <a:noAutofit/>
          </a:bodyPr>
          <a:lstStyle/>
          <a:p>
            <a:r>
              <a:rPr lang="en-US" sz="4000" b="1" dirty="0" smtClean="0"/>
              <a:t>1d – Making Choices: PPC</a:t>
            </a:r>
            <a:endParaRPr lang="en-US" sz="4000" b="1" dirty="0"/>
          </a:p>
        </p:txBody>
      </p:sp>
      <p:sp>
        <p:nvSpPr>
          <p:cNvPr id="3" name="Subtitle 2"/>
          <p:cNvSpPr>
            <a:spLocks noGrp="1"/>
          </p:cNvSpPr>
          <p:nvPr>
            <p:ph type="subTitle" idx="1"/>
          </p:nvPr>
        </p:nvSpPr>
        <p:spPr>
          <a:xfrm>
            <a:off x="332232" y="1219200"/>
            <a:ext cx="8354568" cy="2895600"/>
          </a:xfrm>
        </p:spPr>
        <p:txBody>
          <a:bodyPr>
            <a:normAutofit/>
          </a:bodyPr>
          <a:lstStyle/>
          <a:p>
            <a:r>
              <a:rPr lang="en-US" b="1" dirty="0" smtClean="0">
                <a:solidFill>
                  <a:schemeClr val="tx1"/>
                </a:solidFill>
              </a:rPr>
              <a:t>DEFINE, </a:t>
            </a:r>
            <a:r>
              <a:rPr lang="en-US" sz="4800" b="1" dirty="0" smtClean="0">
                <a:solidFill>
                  <a:schemeClr val="tx1"/>
                </a:solidFill>
              </a:rPr>
              <a:t>DRAW</a:t>
            </a:r>
            <a:r>
              <a:rPr lang="en-US" b="1" dirty="0" smtClean="0">
                <a:solidFill>
                  <a:schemeClr val="tx1"/>
                </a:solidFill>
              </a:rPr>
              <a:t>, DESCRIBE </a:t>
            </a:r>
          </a:p>
          <a:p>
            <a:endParaRPr lang="en-US" b="1" dirty="0">
              <a:solidFill>
                <a:schemeClr val="tx1"/>
              </a:solidFill>
            </a:endParaRPr>
          </a:p>
          <a:p>
            <a:r>
              <a:rPr lang="en-US" dirty="0" smtClean="0">
                <a:solidFill>
                  <a:schemeClr val="tx1"/>
                </a:solidFill>
              </a:rPr>
              <a:t>YP 15 # 1-6</a:t>
            </a:r>
            <a:endParaRPr lang="en-US" dirty="0">
              <a:solidFill>
                <a:schemeClr val="tx1"/>
              </a:solidFill>
            </a:endParaRPr>
          </a:p>
        </p:txBody>
      </p:sp>
    </p:spTree>
    <p:custDataLst>
      <p:tags r:id="rId1"/>
    </p:custDataLst>
    <p:extLst>
      <p:ext uri="{BB962C8B-B14F-4D97-AF65-F5344CB8AC3E}">
        <p14:creationId xmlns:p14="http://schemas.microsoft.com/office/powerpoint/2010/main" val="13348639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350520" y="76200"/>
            <a:ext cx="8229600" cy="1066800"/>
          </a:xfrm>
        </p:spPr>
        <p:txBody>
          <a:bodyPr>
            <a:normAutofit fontScale="90000"/>
          </a:bodyPr>
          <a:lstStyle/>
          <a:p>
            <a:r>
              <a:rPr lang="en-US" b="1" dirty="0" smtClean="0"/>
              <a:t>3. Which of the following is </a:t>
            </a:r>
            <a:r>
              <a:rPr lang="en-US" b="1" u="sng" dirty="0" smtClean="0"/>
              <a:t>NOT</a:t>
            </a:r>
            <a:r>
              <a:rPr lang="en-US" b="1" dirty="0" smtClean="0"/>
              <a:t> one of the assumptions behind the PPC?</a:t>
            </a:r>
            <a:endParaRPr lang="en-US" b="1" dirty="0"/>
          </a:p>
        </p:txBody>
      </p:sp>
      <p:sp>
        <p:nvSpPr>
          <p:cNvPr id="3" name="TPAnswers"/>
          <p:cNvSpPr>
            <a:spLocks noGrp="1"/>
          </p:cNvSpPr>
          <p:nvPr>
            <p:ph type="body" idx="1"/>
            <p:custDataLst>
              <p:tags r:id="rId2"/>
            </p:custDataLst>
          </p:nvPr>
        </p:nvSpPr>
        <p:spPr>
          <a:xfrm>
            <a:off x="457200" y="1219200"/>
            <a:ext cx="6096000" cy="4144963"/>
          </a:xfrm>
        </p:spPr>
        <p:txBody>
          <a:bodyPr>
            <a:normAutofit/>
          </a:bodyPr>
          <a:lstStyle/>
          <a:p>
            <a:pPr marL="514350" indent="-514350">
              <a:buFont typeface="Arial" pitchFamily="34" charset="0"/>
              <a:buAutoNum type="arabicPeriod"/>
            </a:pPr>
            <a:r>
              <a:rPr lang="en-US" dirty="0" smtClean="0"/>
              <a:t>Fixed resources</a:t>
            </a:r>
          </a:p>
          <a:p>
            <a:pPr marL="514350" indent="-514350">
              <a:buFont typeface="Arial" pitchFamily="34" charset="0"/>
              <a:buAutoNum type="arabicPeriod"/>
            </a:pPr>
            <a:r>
              <a:rPr lang="en-US" dirty="0" smtClean="0"/>
              <a:t>Fixed technology</a:t>
            </a:r>
          </a:p>
          <a:p>
            <a:pPr marL="514350" indent="-514350">
              <a:buFont typeface="Arial" pitchFamily="34" charset="0"/>
              <a:buAutoNum type="arabicPeriod"/>
            </a:pPr>
            <a:r>
              <a:rPr lang="en-US" dirty="0" smtClean="0"/>
              <a:t>Productive efficiency</a:t>
            </a:r>
          </a:p>
          <a:p>
            <a:pPr marL="514350" indent="-514350">
              <a:buFont typeface="Arial" pitchFamily="34" charset="0"/>
              <a:buAutoNum type="arabicPeriod"/>
            </a:pPr>
            <a:r>
              <a:rPr lang="en-US" dirty="0" err="1" smtClean="0"/>
              <a:t>Allocative</a:t>
            </a:r>
            <a:r>
              <a:rPr lang="en-US" dirty="0" smtClean="0"/>
              <a:t> efficiency</a:t>
            </a:r>
          </a:p>
          <a:p>
            <a:pPr marL="514350" indent="-514350">
              <a:buFont typeface="Arial" pitchFamily="34" charset="0"/>
              <a:buAutoNum type="arabicPeriod"/>
            </a:pPr>
            <a:r>
              <a:rPr lang="en-US" dirty="0" smtClean="0"/>
              <a:t>Full employment</a:t>
            </a:r>
          </a:p>
          <a:p>
            <a:pPr marL="514350" indent="-514350">
              <a:buFont typeface="Arial" pitchFamily="34" charset="0"/>
              <a:buAutoNum type="arabicPeriod"/>
            </a:pPr>
            <a:r>
              <a:rPr lang="en-US" dirty="0" smtClean="0"/>
              <a:t>Only two goods</a:t>
            </a:r>
            <a:endParaRPr lang="en-US" dirty="0"/>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350520" y="76200"/>
            <a:ext cx="8229600" cy="1066800"/>
          </a:xfrm>
        </p:spPr>
        <p:txBody>
          <a:bodyPr>
            <a:normAutofit fontScale="90000"/>
          </a:bodyPr>
          <a:lstStyle/>
          <a:p>
            <a:r>
              <a:rPr lang="en-US" b="1" dirty="0" smtClean="0">
                <a:solidFill>
                  <a:srgbClr val="0070C0"/>
                </a:solidFill>
              </a:rPr>
              <a:t>3. Which of the following is </a:t>
            </a:r>
            <a:r>
              <a:rPr lang="en-US" b="1" u="sng" dirty="0" smtClean="0">
                <a:solidFill>
                  <a:srgbClr val="0070C0"/>
                </a:solidFill>
              </a:rPr>
              <a:t>NOT</a:t>
            </a:r>
            <a:r>
              <a:rPr lang="en-US" b="1" dirty="0" smtClean="0">
                <a:solidFill>
                  <a:srgbClr val="0070C0"/>
                </a:solidFill>
              </a:rPr>
              <a:t> one of the assumptions behind the PPC?</a:t>
            </a:r>
            <a:endParaRPr lang="en-US" b="1" dirty="0">
              <a:solidFill>
                <a:srgbClr val="0070C0"/>
              </a:solidFill>
            </a:endParaRPr>
          </a:p>
        </p:txBody>
      </p:sp>
      <p:sp>
        <p:nvSpPr>
          <p:cNvPr id="3" name="TPAnswers"/>
          <p:cNvSpPr>
            <a:spLocks noGrp="1"/>
          </p:cNvSpPr>
          <p:nvPr>
            <p:ph type="body" idx="1"/>
            <p:custDataLst>
              <p:tags r:id="rId2"/>
            </p:custDataLst>
          </p:nvPr>
        </p:nvSpPr>
        <p:spPr>
          <a:xfrm>
            <a:off x="457200" y="1219200"/>
            <a:ext cx="6096000" cy="4144963"/>
          </a:xfrm>
        </p:spPr>
        <p:txBody>
          <a:bodyPr>
            <a:normAutofit/>
          </a:bodyPr>
          <a:lstStyle/>
          <a:p>
            <a:pPr marL="514350" indent="-514350">
              <a:buFont typeface="Arial" pitchFamily="34" charset="0"/>
              <a:buAutoNum type="arabicPeriod"/>
            </a:pPr>
            <a:r>
              <a:rPr lang="en-US" dirty="0" smtClean="0"/>
              <a:t>Fixed resources</a:t>
            </a:r>
          </a:p>
          <a:p>
            <a:pPr marL="514350" indent="-514350">
              <a:buFont typeface="Arial" pitchFamily="34" charset="0"/>
              <a:buAutoNum type="arabicPeriod"/>
            </a:pPr>
            <a:r>
              <a:rPr lang="en-US" dirty="0" smtClean="0"/>
              <a:t>Fixed technology</a:t>
            </a:r>
          </a:p>
          <a:p>
            <a:pPr marL="514350" indent="-514350">
              <a:buFont typeface="Arial" pitchFamily="34" charset="0"/>
              <a:buAutoNum type="arabicPeriod"/>
            </a:pPr>
            <a:r>
              <a:rPr lang="en-US" dirty="0" smtClean="0"/>
              <a:t>Productive efficiency</a:t>
            </a:r>
          </a:p>
          <a:p>
            <a:pPr marL="514350" indent="-514350">
              <a:buFont typeface="Arial" pitchFamily="34" charset="0"/>
              <a:buAutoNum type="arabicPeriod"/>
            </a:pPr>
            <a:r>
              <a:rPr lang="en-US" dirty="0" err="1" smtClean="0"/>
              <a:t>Allocative</a:t>
            </a:r>
            <a:r>
              <a:rPr lang="en-US" dirty="0" smtClean="0"/>
              <a:t> efficiency</a:t>
            </a:r>
          </a:p>
          <a:p>
            <a:pPr marL="514350" indent="-514350">
              <a:buFont typeface="Arial" pitchFamily="34" charset="0"/>
              <a:buAutoNum type="arabicPeriod"/>
            </a:pPr>
            <a:r>
              <a:rPr lang="en-US" dirty="0" smtClean="0"/>
              <a:t>Full employment</a:t>
            </a:r>
          </a:p>
          <a:p>
            <a:pPr marL="514350" indent="-514350">
              <a:buFont typeface="Arial" pitchFamily="34" charset="0"/>
              <a:buAutoNum type="arabicPeriod"/>
            </a:pPr>
            <a:r>
              <a:rPr lang="en-US" dirty="0" smtClean="0"/>
              <a:t>Only two goods</a:t>
            </a:r>
            <a:endParaRPr lang="en-US" dirty="0"/>
          </a:p>
        </p:txBody>
      </p:sp>
      <p:sp>
        <p:nvSpPr>
          <p:cNvPr id="5" name="CorShape1"/>
          <p:cNvSpPr/>
          <p:nvPr>
            <p:custDataLst>
              <p:tags r:id="rId3"/>
            </p:custDataLst>
          </p:nvPr>
        </p:nvSpPr>
        <p:spPr>
          <a:xfrm rot="10800000">
            <a:off x="194766" y="3124200"/>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352802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76200"/>
            <a:ext cx="8229600" cy="762000"/>
          </a:xfrm>
        </p:spPr>
        <p:txBody>
          <a:bodyPr>
            <a:normAutofit/>
          </a:bodyPr>
          <a:lstStyle/>
          <a:p>
            <a:pPr algn="l"/>
            <a:r>
              <a:rPr lang="en-US" b="1" dirty="0" smtClean="0"/>
              <a:t>4. What does point S represent?</a:t>
            </a:r>
            <a:endParaRPr lang="en-US" b="1" dirty="0"/>
          </a:p>
        </p:txBody>
      </p:sp>
      <p:pic>
        <p:nvPicPr>
          <p:cNvPr id="5" name="Picture 4" descr="ppc2.JPG"/>
          <p:cNvPicPr>
            <a:picLocks noChangeAspect="1"/>
          </p:cNvPicPr>
          <p:nvPr/>
        </p:nvPicPr>
        <p:blipFill>
          <a:blip r:embed="rId4" cstate="print"/>
          <a:stretch>
            <a:fillRect/>
          </a:stretch>
        </p:blipFill>
        <p:spPr>
          <a:xfrm>
            <a:off x="4267199" y="685800"/>
            <a:ext cx="4326759" cy="3962400"/>
          </a:xfrm>
          <a:prstGeom prst="rect">
            <a:avLst/>
          </a:prstGeom>
        </p:spPr>
      </p:pic>
      <p:sp>
        <p:nvSpPr>
          <p:cNvPr id="3" name="TPAnswers"/>
          <p:cNvSpPr>
            <a:spLocks noGrp="1"/>
          </p:cNvSpPr>
          <p:nvPr>
            <p:ph type="body" idx="1"/>
            <p:custDataLst>
              <p:tags r:id="rId2"/>
            </p:custDataLst>
          </p:nvPr>
        </p:nvSpPr>
        <p:spPr>
          <a:xfrm>
            <a:off x="457200" y="838200"/>
            <a:ext cx="4114800" cy="2667001"/>
          </a:xfrm>
        </p:spPr>
        <p:txBody>
          <a:bodyPr>
            <a:normAutofit/>
          </a:bodyPr>
          <a:lstStyle/>
          <a:p>
            <a:pPr marL="514350" indent="-514350">
              <a:buFont typeface="Arial" pitchFamily="34" charset="0"/>
              <a:buAutoNum type="arabicPeriod"/>
            </a:pPr>
            <a:r>
              <a:rPr lang="en-US" dirty="0" smtClean="0"/>
              <a:t>unattainable</a:t>
            </a:r>
          </a:p>
          <a:p>
            <a:pPr marL="514350" indent="-514350">
              <a:buFont typeface="Arial" pitchFamily="34" charset="0"/>
              <a:buAutoNum type="arabicPeriod"/>
            </a:pPr>
            <a:r>
              <a:rPr lang="en-US" dirty="0" smtClean="0"/>
              <a:t>unemployment</a:t>
            </a:r>
          </a:p>
          <a:p>
            <a:pPr marL="514350" indent="-514350">
              <a:buFont typeface="Arial" pitchFamily="34" charset="0"/>
              <a:buAutoNum type="arabicPeriod"/>
            </a:pPr>
            <a:r>
              <a:rPr lang="en-US" dirty="0" smtClean="0"/>
              <a:t>economic growth</a:t>
            </a:r>
          </a:p>
          <a:p>
            <a:pPr marL="514350" indent="-514350">
              <a:buFont typeface="Arial" pitchFamily="34" charset="0"/>
              <a:buAutoNum type="arabicPeriod"/>
            </a:pPr>
            <a:r>
              <a:rPr lang="en-US" dirty="0" smtClean="0"/>
              <a:t>satisfaction</a:t>
            </a:r>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76200"/>
            <a:ext cx="8229600" cy="762000"/>
          </a:xfrm>
        </p:spPr>
        <p:txBody>
          <a:bodyPr>
            <a:normAutofit/>
          </a:bodyPr>
          <a:lstStyle/>
          <a:p>
            <a:pPr algn="l"/>
            <a:r>
              <a:rPr lang="en-US" b="1" dirty="0" smtClean="0">
                <a:solidFill>
                  <a:srgbClr val="0070C0"/>
                </a:solidFill>
              </a:rPr>
              <a:t>4. What does point S represent?</a:t>
            </a:r>
            <a:endParaRPr lang="en-US" b="1" dirty="0">
              <a:solidFill>
                <a:srgbClr val="0070C0"/>
              </a:solidFill>
            </a:endParaRPr>
          </a:p>
        </p:txBody>
      </p:sp>
      <p:pic>
        <p:nvPicPr>
          <p:cNvPr id="5" name="Picture 4" descr="ppc2.JPG"/>
          <p:cNvPicPr>
            <a:picLocks noChangeAspect="1"/>
          </p:cNvPicPr>
          <p:nvPr/>
        </p:nvPicPr>
        <p:blipFill>
          <a:blip r:embed="rId5" cstate="print"/>
          <a:stretch>
            <a:fillRect/>
          </a:stretch>
        </p:blipFill>
        <p:spPr>
          <a:xfrm>
            <a:off x="4267199" y="685800"/>
            <a:ext cx="4326759" cy="3962400"/>
          </a:xfrm>
          <a:prstGeom prst="rect">
            <a:avLst/>
          </a:prstGeom>
        </p:spPr>
      </p:pic>
      <p:sp>
        <p:nvSpPr>
          <p:cNvPr id="7" name="CorShape1"/>
          <p:cNvSpPr/>
          <p:nvPr>
            <p:custDataLst>
              <p:tags r:id="rId2"/>
            </p:custDataLst>
          </p:nvPr>
        </p:nvSpPr>
        <p:spPr>
          <a:xfrm rot="10800000">
            <a:off x="193435" y="990600"/>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838200"/>
            <a:ext cx="4114800" cy="2667001"/>
          </a:xfrm>
        </p:spPr>
        <p:txBody>
          <a:bodyPr>
            <a:normAutofit/>
          </a:bodyPr>
          <a:lstStyle/>
          <a:p>
            <a:pPr marL="514350" indent="-514350">
              <a:buFont typeface="Arial" pitchFamily="34" charset="0"/>
              <a:buAutoNum type="arabicPeriod"/>
            </a:pPr>
            <a:r>
              <a:rPr lang="en-US" dirty="0" smtClean="0"/>
              <a:t>unattainable</a:t>
            </a:r>
          </a:p>
          <a:p>
            <a:pPr marL="514350" indent="-514350">
              <a:buFont typeface="Arial" pitchFamily="34" charset="0"/>
              <a:buAutoNum type="arabicPeriod"/>
            </a:pPr>
            <a:r>
              <a:rPr lang="en-US" dirty="0" smtClean="0"/>
              <a:t>unemployment</a:t>
            </a:r>
          </a:p>
          <a:p>
            <a:pPr marL="514350" indent="-514350">
              <a:buFont typeface="Arial" pitchFamily="34" charset="0"/>
              <a:buAutoNum type="arabicPeriod"/>
            </a:pPr>
            <a:r>
              <a:rPr lang="en-US" dirty="0" smtClean="0"/>
              <a:t>economic growth</a:t>
            </a:r>
          </a:p>
          <a:p>
            <a:pPr marL="514350" indent="-514350">
              <a:buFont typeface="Arial" pitchFamily="34" charset="0"/>
              <a:buAutoNum type="arabicPeriod"/>
            </a:pPr>
            <a:r>
              <a:rPr lang="en-US" dirty="0" smtClean="0"/>
              <a:t>satisfaction</a:t>
            </a:r>
            <a:endParaRPr lang="en-US" dirty="0"/>
          </a:p>
        </p:txBody>
      </p:sp>
    </p:spTree>
    <p:custDataLst>
      <p:tags r:id="rId1"/>
    </p:custDataLst>
    <p:extLst>
      <p:ext uri="{BB962C8B-B14F-4D97-AF65-F5344CB8AC3E}">
        <p14:creationId xmlns:p14="http://schemas.microsoft.com/office/powerpoint/2010/main" val="60141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57594" cy="487362"/>
          </a:xfrm>
        </p:spPr>
        <p:txBody>
          <a:bodyPr>
            <a:normAutofit fontScale="90000"/>
          </a:bodyPr>
          <a:lstStyle/>
          <a:p>
            <a:r>
              <a:rPr lang="en-US" b="1" u="sng" dirty="0" smtClean="0"/>
              <a:t>With International Trade – “S” is possible</a:t>
            </a:r>
            <a:endParaRPr lang="en-US" b="1" u="sng" dirty="0"/>
          </a:p>
        </p:txBody>
      </p:sp>
      <p:sp>
        <p:nvSpPr>
          <p:cNvPr id="3" name="Text Placeholder 2"/>
          <p:cNvSpPr>
            <a:spLocks noGrp="1"/>
          </p:cNvSpPr>
          <p:nvPr>
            <p:ph type="body" idx="1"/>
          </p:nvPr>
        </p:nvSpPr>
        <p:spPr>
          <a:xfrm>
            <a:off x="457200" y="914400"/>
            <a:ext cx="3581400" cy="5211763"/>
          </a:xfrm>
        </p:spPr>
        <p:txBody>
          <a:bodyPr/>
          <a:lstStyle/>
          <a:p>
            <a:pPr marL="0" indent="0">
              <a:buNone/>
            </a:pPr>
            <a:r>
              <a:rPr lang="en-US" sz="2800" b="1" dirty="0" smtClean="0"/>
              <a:t>We will learn in lesson 2a that with international trade ALL countries can consume quantities like point “S”.</a:t>
            </a:r>
          </a:p>
          <a:p>
            <a:pPr marL="0" indent="0">
              <a:buNone/>
            </a:pPr>
            <a:endParaRPr lang="en-US" sz="2800" b="1" dirty="0"/>
          </a:p>
          <a:p>
            <a:pPr marL="0" indent="0">
              <a:buNone/>
            </a:pPr>
            <a:r>
              <a:rPr lang="en-US" sz="2800" b="1" dirty="0" smtClean="0"/>
              <a:t>With trade, ALL COUNTRIES can consume more than they can produce!</a:t>
            </a:r>
          </a:p>
          <a:p>
            <a:pPr marL="0" indent="0">
              <a:buNone/>
            </a:pPr>
            <a:endParaRPr lang="en-US" dirty="0"/>
          </a:p>
          <a:p>
            <a:pPr marL="0" indent="0">
              <a:buNone/>
            </a:pPr>
            <a:endParaRPr lang="en-US" dirty="0"/>
          </a:p>
        </p:txBody>
      </p:sp>
      <p:pic>
        <p:nvPicPr>
          <p:cNvPr id="4" name="Picture 3" descr="ppc2.JPG"/>
          <p:cNvPicPr>
            <a:picLocks noChangeAspect="1"/>
          </p:cNvPicPr>
          <p:nvPr/>
        </p:nvPicPr>
        <p:blipFill>
          <a:blip r:embed="rId3" cstate="print"/>
          <a:stretch>
            <a:fillRect/>
          </a:stretch>
        </p:blipFill>
        <p:spPr>
          <a:xfrm>
            <a:off x="4267200" y="914400"/>
            <a:ext cx="4742794" cy="4343400"/>
          </a:xfrm>
          <a:prstGeom prst="rect">
            <a:avLst/>
          </a:prstGeom>
        </p:spPr>
      </p:pic>
    </p:spTree>
    <p:custDataLst>
      <p:tags r:id="rId1"/>
    </p:custDataLst>
    <p:extLst>
      <p:ext uri="{BB962C8B-B14F-4D97-AF65-F5344CB8AC3E}">
        <p14:creationId xmlns:p14="http://schemas.microsoft.com/office/powerpoint/2010/main" val="4700729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52400" y="152400"/>
            <a:ext cx="5181600" cy="1295400"/>
          </a:xfrm>
        </p:spPr>
        <p:txBody>
          <a:bodyPr>
            <a:noAutofit/>
          </a:bodyPr>
          <a:lstStyle/>
          <a:p>
            <a:pPr algn="l"/>
            <a:r>
              <a:rPr lang="en-US" sz="2800" b="1" dirty="0" smtClean="0"/>
              <a:t>5. The combination of computers and bicycles shown by point </a:t>
            </a:r>
            <a:r>
              <a:rPr lang="en-US" sz="2800" b="1" i="1" dirty="0" smtClean="0"/>
              <a:t>F</a:t>
            </a:r>
            <a:r>
              <a:rPr lang="en-US" sz="2800" b="1" dirty="0" smtClean="0"/>
              <a:t>:</a:t>
            </a:r>
            <a:r>
              <a:rPr lang="en-US" sz="2800" dirty="0" smtClean="0"/>
              <a:t>  </a:t>
            </a:r>
            <a:endParaRPr lang="en-US" sz="2800" b="1" dirty="0"/>
          </a:p>
        </p:txBody>
      </p:sp>
      <p:pic>
        <p:nvPicPr>
          <p:cNvPr id="8195" name="Picture 14"/>
          <p:cNvPicPr>
            <a:picLocks noChangeAspect="1" noChangeArrowheads="1"/>
          </p:cNvPicPr>
          <p:nvPr/>
        </p:nvPicPr>
        <p:blipFill>
          <a:blip r:embed="rId4" cstate="print"/>
          <a:srcRect/>
          <a:stretch>
            <a:fillRect/>
          </a:stretch>
        </p:blipFill>
        <p:spPr bwMode="auto">
          <a:xfrm>
            <a:off x="5791200" y="-152401"/>
            <a:ext cx="3276600" cy="4275963"/>
          </a:xfrm>
          <a:prstGeom prst="rect">
            <a:avLst/>
          </a:prstGeom>
          <a:noFill/>
          <a:ln w="9525">
            <a:noFill/>
            <a:miter lim="800000"/>
            <a:headEnd/>
            <a:tailEnd/>
          </a:ln>
        </p:spPr>
      </p:pic>
      <p:sp>
        <p:nvSpPr>
          <p:cNvPr id="3" name="TPAnswers"/>
          <p:cNvSpPr>
            <a:spLocks noGrp="1"/>
          </p:cNvSpPr>
          <p:nvPr>
            <p:ph type="body" idx="1"/>
            <p:custDataLst>
              <p:tags r:id="rId2"/>
            </p:custDataLst>
          </p:nvPr>
        </p:nvSpPr>
        <p:spPr>
          <a:xfrm>
            <a:off x="457200" y="1445418"/>
            <a:ext cx="5410200" cy="3992563"/>
          </a:xfrm>
        </p:spPr>
        <p:txBody>
          <a:bodyPr>
            <a:normAutofit fontScale="92500" lnSpcReduction="20000"/>
          </a:bodyPr>
          <a:lstStyle/>
          <a:p>
            <a:pPr marL="514350" indent="-514350">
              <a:buFont typeface="Arial" pitchFamily="34" charset="0"/>
              <a:buAutoNum type="arabicPeriod"/>
            </a:pPr>
            <a:r>
              <a:rPr lang="en-US" dirty="0" smtClean="0"/>
              <a:t>is unattainable, given currently available resources and technology.</a:t>
            </a:r>
          </a:p>
          <a:p>
            <a:pPr marL="514350" indent="-514350">
              <a:buFont typeface="Arial" pitchFamily="34" charset="0"/>
              <a:buAutoNum type="arabicPeriod"/>
            </a:pPr>
            <a:r>
              <a:rPr lang="en-US" dirty="0" smtClean="0"/>
              <a:t>is attainable, but implies productive inefficiency</a:t>
            </a:r>
          </a:p>
          <a:p>
            <a:pPr marL="514350" indent="-514350">
              <a:buFont typeface="Arial" pitchFamily="34" charset="0"/>
              <a:buAutoNum type="arabicPeriod"/>
            </a:pPr>
            <a:r>
              <a:rPr lang="en-US" dirty="0" smtClean="0"/>
              <a:t>is attainable, but implies </a:t>
            </a:r>
            <a:r>
              <a:rPr lang="en-US" dirty="0" err="1" smtClean="0"/>
              <a:t>allocative</a:t>
            </a:r>
            <a:r>
              <a:rPr lang="en-US" dirty="0" smtClean="0"/>
              <a:t> inefficiency</a:t>
            </a:r>
          </a:p>
          <a:p>
            <a:pPr marL="514350" indent="-514350">
              <a:buFont typeface="Arial" pitchFamily="34" charset="0"/>
              <a:buAutoNum type="arabicPeriod"/>
            </a:pPr>
            <a:r>
              <a:rPr lang="en-US" dirty="0" smtClean="0"/>
              <a:t>is attainable, but implies full employment</a:t>
            </a:r>
          </a:p>
        </p:txBody>
      </p:sp>
      <p:sp>
        <p:nvSpPr>
          <p:cNvPr id="5" name="TextBox 4"/>
          <p:cNvSpPr txBox="1"/>
          <p:nvPr/>
        </p:nvSpPr>
        <p:spPr>
          <a:xfrm>
            <a:off x="590550" y="5852374"/>
            <a:ext cx="1914307" cy="584775"/>
          </a:xfrm>
          <a:prstGeom prst="rect">
            <a:avLst/>
          </a:prstGeom>
          <a:noFill/>
        </p:spPr>
        <p:txBody>
          <a:bodyPr wrap="none" rtlCol="0">
            <a:spAutoFit/>
          </a:bodyPr>
          <a:lstStyle/>
          <a:p>
            <a:r>
              <a:rPr lang="en-US" sz="3200" dirty="0" smtClean="0"/>
              <a:t>YP 21 # 14</a:t>
            </a:r>
            <a:endParaRPr lang="en-US" sz="3200" dirty="0"/>
          </a:p>
        </p:txBody>
      </p:sp>
    </p:spTree>
    <p:custDataLst>
      <p:tags r:id="rId1"/>
    </p:custDataLst>
    <p:extLst>
      <p:ext uri="{BB962C8B-B14F-4D97-AF65-F5344CB8AC3E}">
        <p14:creationId xmlns:p14="http://schemas.microsoft.com/office/powerpoint/2010/main" val="16731977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 y="228600"/>
            <a:ext cx="8686800" cy="5715000"/>
          </a:xfrm>
        </p:spPr>
        <p:txBody>
          <a:bodyPr>
            <a:normAutofit/>
          </a:bodyPr>
          <a:lstStyle/>
          <a:p>
            <a:pPr marL="0" indent="0">
              <a:buNone/>
            </a:pPr>
            <a:r>
              <a:rPr lang="en-US" sz="4600" b="1" dirty="0" smtClean="0"/>
              <a:t>Making Decisions:</a:t>
            </a:r>
            <a:endParaRPr lang="en-US" sz="4600" b="1" dirty="0" smtClean="0"/>
          </a:p>
          <a:p>
            <a:pPr marL="0" indent="0">
              <a:buNone/>
            </a:pPr>
            <a:r>
              <a:rPr lang="en-US" sz="1300" b="1" dirty="0"/>
              <a:t> </a:t>
            </a:r>
            <a:endParaRPr lang="en-US" sz="1300" b="1" dirty="0" smtClean="0"/>
          </a:p>
          <a:p>
            <a:pPr lvl="1"/>
            <a:r>
              <a:rPr lang="en-US" dirty="0" smtClean="0"/>
              <a:t>Lesson 1c – Individual Decisions: </a:t>
            </a:r>
            <a:br>
              <a:rPr lang="en-US" dirty="0" smtClean="0"/>
            </a:br>
            <a:r>
              <a:rPr lang="en-US" dirty="0" smtClean="0"/>
              <a:t>                      </a:t>
            </a:r>
            <a:r>
              <a:rPr lang="en-US" b="1" dirty="0" smtClean="0"/>
              <a:t>Budget Lines</a:t>
            </a:r>
            <a:br>
              <a:rPr lang="en-US" b="1" dirty="0" smtClean="0"/>
            </a:br>
            <a:endParaRPr lang="en-US" b="1" dirty="0" smtClean="0"/>
          </a:p>
          <a:p>
            <a:pPr lvl="1"/>
            <a:r>
              <a:rPr lang="en-US" dirty="0" smtClean="0"/>
              <a:t>Lesson 1d – Societal Decisions: </a:t>
            </a:r>
            <a:br>
              <a:rPr lang="en-US" dirty="0" smtClean="0"/>
            </a:br>
            <a:r>
              <a:rPr lang="en-US" dirty="0" smtClean="0"/>
              <a:t>                      </a:t>
            </a:r>
            <a:r>
              <a:rPr lang="en-US" b="1" dirty="0" smtClean="0"/>
              <a:t>Production Possibilities Curve</a:t>
            </a:r>
            <a:br>
              <a:rPr lang="en-US" b="1" dirty="0" smtClean="0"/>
            </a:br>
            <a:endParaRPr lang="en-US" b="1" dirty="0"/>
          </a:p>
          <a:p>
            <a:pPr lvl="1"/>
            <a:r>
              <a:rPr lang="en-US" dirty="0" smtClean="0"/>
              <a:t>Lesson 1d – How to make the best decisions: </a:t>
            </a:r>
            <a:br>
              <a:rPr lang="en-US" dirty="0" smtClean="0"/>
            </a:br>
            <a:r>
              <a:rPr lang="en-US" dirty="0" smtClean="0"/>
              <a:t>                      </a:t>
            </a:r>
            <a:r>
              <a:rPr lang="en-US" b="1" dirty="0" smtClean="0"/>
              <a:t>Benefit Cost Analysis</a:t>
            </a:r>
            <a:endParaRPr lang="en-US" b="1" dirty="0"/>
          </a:p>
        </p:txBody>
      </p:sp>
      <p:sp>
        <p:nvSpPr>
          <p:cNvPr id="6" name="Title 3"/>
          <p:cNvSpPr>
            <a:spLocks noGrp="1"/>
          </p:cNvSpPr>
          <p:nvPr>
            <p:ph type="title"/>
          </p:nvPr>
        </p:nvSpPr>
        <p:spPr>
          <a:xfrm>
            <a:off x="381000" y="6096000"/>
            <a:ext cx="8229600" cy="563562"/>
          </a:xfrm>
          <a:ln w="38100">
            <a:solidFill>
              <a:srgbClr val="0070C0"/>
            </a:solidFill>
          </a:ln>
        </p:spPr>
        <p:txBody>
          <a:bodyPr>
            <a:noAutofit/>
          </a:bodyPr>
          <a:lstStyle/>
          <a:p>
            <a:r>
              <a:rPr lang="en-US" sz="3600" b="1" dirty="0"/>
              <a:t>1d </a:t>
            </a:r>
            <a:r>
              <a:rPr lang="en-US" sz="3600" b="1" dirty="0" smtClean="0"/>
              <a:t>– Production Possibilities Curve – PPC</a:t>
            </a:r>
            <a:endParaRPr lang="en-US" sz="3600" dirty="0"/>
          </a:p>
        </p:txBody>
      </p:sp>
    </p:spTree>
    <p:custDataLst>
      <p:tags r:id="rId1"/>
    </p:custDataLst>
    <p:extLst>
      <p:ext uri="{BB962C8B-B14F-4D97-AF65-F5344CB8AC3E}">
        <p14:creationId xmlns:p14="http://schemas.microsoft.com/office/powerpoint/2010/main" val="33232413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52400" y="152400"/>
            <a:ext cx="5181600" cy="1295400"/>
          </a:xfrm>
        </p:spPr>
        <p:txBody>
          <a:bodyPr>
            <a:noAutofit/>
          </a:bodyPr>
          <a:lstStyle/>
          <a:p>
            <a:pPr algn="l"/>
            <a:r>
              <a:rPr lang="en-US" sz="2800" b="1" dirty="0" smtClean="0">
                <a:solidFill>
                  <a:srgbClr val="0070C0"/>
                </a:solidFill>
              </a:rPr>
              <a:t>5. The combination of computers and bicycles shown by point </a:t>
            </a:r>
            <a:r>
              <a:rPr lang="en-US" sz="2800" b="1" i="1" dirty="0" smtClean="0">
                <a:solidFill>
                  <a:srgbClr val="0070C0"/>
                </a:solidFill>
              </a:rPr>
              <a:t>F</a:t>
            </a:r>
            <a:r>
              <a:rPr lang="en-US" sz="2800" b="1" dirty="0" smtClean="0">
                <a:solidFill>
                  <a:srgbClr val="0070C0"/>
                </a:solidFill>
              </a:rPr>
              <a:t>:</a:t>
            </a:r>
            <a:r>
              <a:rPr lang="en-US" sz="2800" dirty="0" smtClean="0">
                <a:solidFill>
                  <a:srgbClr val="0070C0"/>
                </a:solidFill>
              </a:rPr>
              <a:t> </a:t>
            </a:r>
            <a:r>
              <a:rPr lang="en-US" sz="2800" dirty="0" smtClean="0"/>
              <a:t> </a:t>
            </a:r>
            <a:endParaRPr lang="en-US" sz="2800" b="1" dirty="0"/>
          </a:p>
        </p:txBody>
      </p:sp>
      <p:pic>
        <p:nvPicPr>
          <p:cNvPr id="8195" name="Picture 14"/>
          <p:cNvPicPr>
            <a:picLocks noChangeAspect="1" noChangeArrowheads="1"/>
          </p:cNvPicPr>
          <p:nvPr/>
        </p:nvPicPr>
        <p:blipFill>
          <a:blip r:embed="rId5" cstate="print"/>
          <a:srcRect/>
          <a:stretch>
            <a:fillRect/>
          </a:stretch>
        </p:blipFill>
        <p:spPr bwMode="auto">
          <a:xfrm>
            <a:off x="5791200" y="-152401"/>
            <a:ext cx="3276600" cy="4275963"/>
          </a:xfrm>
          <a:prstGeom prst="rect">
            <a:avLst/>
          </a:prstGeom>
          <a:noFill/>
          <a:ln w="9525">
            <a:noFill/>
            <a:miter lim="800000"/>
            <a:headEnd/>
            <a:tailEnd/>
          </a:ln>
        </p:spPr>
      </p:pic>
      <p:sp>
        <p:nvSpPr>
          <p:cNvPr id="3" name="TPAnswers"/>
          <p:cNvSpPr>
            <a:spLocks noGrp="1"/>
          </p:cNvSpPr>
          <p:nvPr>
            <p:ph type="body" idx="1"/>
            <p:custDataLst>
              <p:tags r:id="rId2"/>
            </p:custDataLst>
          </p:nvPr>
        </p:nvSpPr>
        <p:spPr>
          <a:xfrm>
            <a:off x="457200" y="1445418"/>
            <a:ext cx="5410200" cy="3992563"/>
          </a:xfrm>
        </p:spPr>
        <p:txBody>
          <a:bodyPr>
            <a:normAutofit fontScale="92500" lnSpcReduction="20000"/>
          </a:bodyPr>
          <a:lstStyle/>
          <a:p>
            <a:pPr marL="514350" indent="-514350">
              <a:buFont typeface="Arial" pitchFamily="34" charset="0"/>
              <a:buAutoNum type="arabicPeriod"/>
            </a:pPr>
            <a:r>
              <a:rPr lang="en-US" dirty="0" smtClean="0"/>
              <a:t>is unattainable, given currently available resources and technology.</a:t>
            </a:r>
          </a:p>
          <a:p>
            <a:pPr marL="514350" indent="-514350">
              <a:buFont typeface="Arial" pitchFamily="34" charset="0"/>
              <a:buAutoNum type="arabicPeriod"/>
            </a:pPr>
            <a:r>
              <a:rPr lang="en-US" dirty="0" smtClean="0"/>
              <a:t>is attainable, but implies productive inefficiency</a:t>
            </a:r>
          </a:p>
          <a:p>
            <a:pPr marL="514350" indent="-514350">
              <a:buFont typeface="Arial" pitchFamily="34" charset="0"/>
              <a:buAutoNum type="arabicPeriod"/>
            </a:pPr>
            <a:r>
              <a:rPr lang="en-US" dirty="0" smtClean="0"/>
              <a:t>is attainable, but implies </a:t>
            </a:r>
            <a:r>
              <a:rPr lang="en-US" dirty="0" err="1" smtClean="0"/>
              <a:t>allocative</a:t>
            </a:r>
            <a:r>
              <a:rPr lang="en-US" dirty="0" smtClean="0"/>
              <a:t> inefficiency</a:t>
            </a:r>
          </a:p>
          <a:p>
            <a:pPr marL="514350" indent="-514350">
              <a:buFont typeface="Arial" pitchFamily="34" charset="0"/>
              <a:buAutoNum type="arabicPeriod"/>
            </a:pPr>
            <a:r>
              <a:rPr lang="en-US" dirty="0" smtClean="0"/>
              <a:t>is attainable, but implies full employment</a:t>
            </a:r>
          </a:p>
        </p:txBody>
      </p:sp>
      <p:sp>
        <p:nvSpPr>
          <p:cNvPr id="7" name="CorShape1"/>
          <p:cNvSpPr/>
          <p:nvPr>
            <p:custDataLst>
              <p:tags r:id="rId3"/>
            </p:custDataLst>
          </p:nvPr>
        </p:nvSpPr>
        <p:spPr>
          <a:xfrm rot="10800000">
            <a:off x="152400" y="2590800"/>
            <a:ext cx="495300" cy="4953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TextBox 5"/>
          <p:cNvSpPr txBox="1"/>
          <p:nvPr/>
        </p:nvSpPr>
        <p:spPr>
          <a:xfrm>
            <a:off x="590550" y="5852374"/>
            <a:ext cx="1914307" cy="584775"/>
          </a:xfrm>
          <a:prstGeom prst="rect">
            <a:avLst/>
          </a:prstGeom>
          <a:noFill/>
        </p:spPr>
        <p:txBody>
          <a:bodyPr wrap="none" rtlCol="0">
            <a:spAutoFit/>
          </a:bodyPr>
          <a:lstStyle/>
          <a:p>
            <a:r>
              <a:rPr lang="en-US" sz="3200" dirty="0" smtClean="0"/>
              <a:t>YP 21 # 14</a:t>
            </a:r>
            <a:endParaRPr lang="en-US" sz="3200" dirty="0"/>
          </a:p>
        </p:txBody>
      </p:sp>
    </p:spTree>
    <p:custDataLst>
      <p:tags r:id="rId1"/>
    </p:custDataLst>
    <p:extLst>
      <p:ext uri="{BB962C8B-B14F-4D97-AF65-F5344CB8AC3E}">
        <p14:creationId xmlns:p14="http://schemas.microsoft.com/office/powerpoint/2010/main" val="3958781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72719" y="228600"/>
            <a:ext cx="4780281" cy="1219200"/>
          </a:xfrm>
        </p:spPr>
        <p:txBody>
          <a:bodyPr>
            <a:normAutofit fontScale="90000"/>
          </a:bodyPr>
          <a:lstStyle/>
          <a:p>
            <a:pPr algn="l"/>
            <a:r>
              <a:rPr lang="en-US" sz="3000" b="1" dirty="0" smtClean="0"/>
              <a:t>6. Refer to the diagram. This economy will experience unemployment if it produces at </a:t>
            </a:r>
            <a:endParaRPr lang="en-US" sz="3000" b="1" dirty="0"/>
          </a:p>
        </p:txBody>
      </p:sp>
      <p:pic>
        <p:nvPicPr>
          <p:cNvPr id="7171" name="Picture 11"/>
          <p:cNvPicPr>
            <a:picLocks noChangeAspect="1" noChangeArrowheads="1"/>
          </p:cNvPicPr>
          <p:nvPr/>
        </p:nvPicPr>
        <p:blipFill>
          <a:blip r:embed="rId4" cstate="print"/>
          <a:srcRect/>
          <a:stretch>
            <a:fillRect/>
          </a:stretch>
        </p:blipFill>
        <p:spPr bwMode="auto">
          <a:xfrm>
            <a:off x="4876800" y="304800"/>
            <a:ext cx="4038600" cy="4018306"/>
          </a:xfrm>
          <a:prstGeom prst="rect">
            <a:avLst/>
          </a:prstGeom>
          <a:noFill/>
          <a:ln w="9525">
            <a:noFill/>
            <a:miter lim="800000"/>
            <a:headEnd/>
            <a:tailEnd/>
          </a:ln>
        </p:spPr>
      </p:pic>
      <p:sp>
        <p:nvSpPr>
          <p:cNvPr id="3" name="TPAnswers"/>
          <p:cNvSpPr>
            <a:spLocks noGrp="1"/>
          </p:cNvSpPr>
          <p:nvPr>
            <p:ph type="body" idx="1"/>
            <p:custDataLst>
              <p:tags r:id="rId2"/>
            </p:custDataLst>
          </p:nvPr>
        </p:nvSpPr>
        <p:spPr>
          <a:xfrm>
            <a:off x="533400" y="1600200"/>
            <a:ext cx="1524000" cy="3611563"/>
          </a:xfrm>
        </p:spPr>
        <p:txBody>
          <a:bodyPr>
            <a:noAutofit/>
          </a:bodyPr>
          <a:lstStyle/>
          <a:p>
            <a:pPr marL="514350" indent="-514350">
              <a:buFont typeface="Arial" pitchFamily="34" charset="0"/>
              <a:buAutoNum type="arabicPeriod"/>
            </a:pPr>
            <a:r>
              <a:rPr lang="en-US" i="1" dirty="0" smtClean="0"/>
              <a:t>A</a:t>
            </a:r>
            <a:r>
              <a:rPr lang="en-US" dirty="0" smtClean="0"/>
              <a:t>.</a:t>
            </a:r>
          </a:p>
          <a:p>
            <a:pPr marL="514350" indent="-514350">
              <a:buFont typeface="Arial" pitchFamily="34" charset="0"/>
              <a:buAutoNum type="arabicPeriod"/>
            </a:pPr>
            <a:r>
              <a:rPr lang="en-US" i="1" dirty="0" smtClean="0"/>
              <a:t>B</a:t>
            </a:r>
            <a:r>
              <a:rPr lang="en-US" dirty="0" smtClean="0"/>
              <a:t>.</a:t>
            </a:r>
          </a:p>
          <a:p>
            <a:pPr marL="514350" indent="-514350">
              <a:buFont typeface="Arial" pitchFamily="34" charset="0"/>
              <a:buAutoNum type="arabicPeriod"/>
            </a:pPr>
            <a:r>
              <a:rPr lang="en-US" i="1" dirty="0" smtClean="0"/>
              <a:t>C</a:t>
            </a:r>
            <a:r>
              <a:rPr lang="en-US" dirty="0" smtClean="0"/>
              <a:t>.</a:t>
            </a:r>
          </a:p>
          <a:p>
            <a:pPr marL="514350" indent="-514350">
              <a:buFont typeface="Arial" pitchFamily="34" charset="0"/>
              <a:buAutoNum type="arabicPeriod"/>
            </a:pPr>
            <a:r>
              <a:rPr lang="en-US" i="1" dirty="0" smtClean="0"/>
              <a:t>D</a:t>
            </a:r>
            <a:r>
              <a:rPr lang="en-US" dirty="0" smtClean="0"/>
              <a:t>.</a:t>
            </a:r>
          </a:p>
          <a:p>
            <a:pPr marL="514350" indent="-514350">
              <a:buFont typeface="Arial" pitchFamily="34" charset="0"/>
              <a:buAutoNum type="arabicPeriod"/>
            </a:pPr>
            <a:r>
              <a:rPr lang="en-US" dirty="0" smtClean="0"/>
              <a:t>E.</a:t>
            </a:r>
            <a:endParaRPr lang="en-US" dirty="0"/>
          </a:p>
        </p:txBody>
      </p:sp>
      <p:sp>
        <p:nvSpPr>
          <p:cNvPr id="5" name="TextBox 4"/>
          <p:cNvSpPr txBox="1"/>
          <p:nvPr/>
        </p:nvSpPr>
        <p:spPr>
          <a:xfrm>
            <a:off x="590550" y="5852374"/>
            <a:ext cx="1705916" cy="584775"/>
          </a:xfrm>
          <a:prstGeom prst="rect">
            <a:avLst/>
          </a:prstGeom>
          <a:noFill/>
        </p:spPr>
        <p:txBody>
          <a:bodyPr wrap="none" rtlCol="0">
            <a:spAutoFit/>
          </a:bodyPr>
          <a:lstStyle/>
          <a:p>
            <a:r>
              <a:rPr lang="en-US" sz="3200" dirty="0" smtClean="0"/>
              <a:t>YP 19 # 8</a:t>
            </a:r>
            <a:endParaRPr lang="en-US" sz="3200" dirty="0"/>
          </a:p>
        </p:txBody>
      </p:sp>
    </p:spTree>
    <p:custDataLst>
      <p:tags r:id="rId1"/>
    </p:custDataLst>
    <p:extLst>
      <p:ext uri="{BB962C8B-B14F-4D97-AF65-F5344CB8AC3E}">
        <p14:creationId xmlns:p14="http://schemas.microsoft.com/office/powerpoint/2010/main" val="37663543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72719" y="228600"/>
            <a:ext cx="4780281" cy="1219200"/>
          </a:xfrm>
        </p:spPr>
        <p:txBody>
          <a:bodyPr>
            <a:normAutofit fontScale="90000"/>
          </a:bodyPr>
          <a:lstStyle/>
          <a:p>
            <a:pPr algn="l"/>
            <a:r>
              <a:rPr lang="en-US" sz="3000" b="1" dirty="0" smtClean="0">
                <a:solidFill>
                  <a:srgbClr val="0070C0"/>
                </a:solidFill>
              </a:rPr>
              <a:t>6. Refer to the diagram. This economy will experience unemployment if it produces at </a:t>
            </a:r>
            <a:endParaRPr lang="en-US" sz="3000" b="1" dirty="0">
              <a:solidFill>
                <a:srgbClr val="0070C0"/>
              </a:solidFill>
            </a:endParaRPr>
          </a:p>
        </p:txBody>
      </p:sp>
      <p:pic>
        <p:nvPicPr>
          <p:cNvPr id="7171" name="Picture 11"/>
          <p:cNvPicPr>
            <a:picLocks noChangeAspect="1" noChangeArrowheads="1"/>
          </p:cNvPicPr>
          <p:nvPr/>
        </p:nvPicPr>
        <p:blipFill>
          <a:blip r:embed="rId5" cstate="print"/>
          <a:srcRect/>
          <a:stretch>
            <a:fillRect/>
          </a:stretch>
        </p:blipFill>
        <p:spPr bwMode="auto">
          <a:xfrm>
            <a:off x="4876800" y="304800"/>
            <a:ext cx="4038600" cy="4018306"/>
          </a:xfrm>
          <a:prstGeom prst="rect">
            <a:avLst/>
          </a:prstGeom>
          <a:noFill/>
          <a:ln w="9525">
            <a:noFill/>
            <a:miter lim="800000"/>
            <a:headEnd/>
            <a:tailEnd/>
          </a:ln>
        </p:spPr>
      </p:pic>
      <p:sp>
        <p:nvSpPr>
          <p:cNvPr id="3" name="TPAnswers"/>
          <p:cNvSpPr>
            <a:spLocks noGrp="1"/>
          </p:cNvSpPr>
          <p:nvPr>
            <p:ph type="body" idx="1"/>
            <p:custDataLst>
              <p:tags r:id="rId2"/>
            </p:custDataLst>
          </p:nvPr>
        </p:nvSpPr>
        <p:spPr>
          <a:xfrm>
            <a:off x="533400" y="1600200"/>
            <a:ext cx="1524000" cy="3611563"/>
          </a:xfrm>
        </p:spPr>
        <p:txBody>
          <a:bodyPr>
            <a:noAutofit/>
          </a:bodyPr>
          <a:lstStyle/>
          <a:p>
            <a:pPr marL="514350" indent="-514350">
              <a:buFont typeface="Arial" pitchFamily="34" charset="0"/>
              <a:buAutoNum type="arabicPeriod"/>
            </a:pPr>
            <a:r>
              <a:rPr lang="en-US" i="1" dirty="0" smtClean="0"/>
              <a:t>A</a:t>
            </a:r>
            <a:r>
              <a:rPr lang="en-US" dirty="0" smtClean="0"/>
              <a:t>.</a:t>
            </a:r>
          </a:p>
          <a:p>
            <a:pPr marL="514350" indent="-514350">
              <a:buFont typeface="Arial" pitchFamily="34" charset="0"/>
              <a:buAutoNum type="arabicPeriod"/>
            </a:pPr>
            <a:r>
              <a:rPr lang="en-US" i="1" dirty="0" smtClean="0"/>
              <a:t>B</a:t>
            </a:r>
            <a:r>
              <a:rPr lang="en-US" dirty="0" smtClean="0"/>
              <a:t>.</a:t>
            </a:r>
          </a:p>
          <a:p>
            <a:pPr marL="514350" indent="-514350">
              <a:buFont typeface="Arial" pitchFamily="34" charset="0"/>
              <a:buAutoNum type="arabicPeriod"/>
            </a:pPr>
            <a:r>
              <a:rPr lang="en-US" i="1" dirty="0" smtClean="0"/>
              <a:t>C</a:t>
            </a:r>
            <a:r>
              <a:rPr lang="en-US" dirty="0" smtClean="0"/>
              <a:t>.</a:t>
            </a:r>
          </a:p>
          <a:p>
            <a:pPr marL="514350" indent="-514350">
              <a:buFont typeface="Arial" pitchFamily="34" charset="0"/>
              <a:buAutoNum type="arabicPeriod"/>
            </a:pPr>
            <a:r>
              <a:rPr lang="en-US" i="1" dirty="0" smtClean="0"/>
              <a:t>D</a:t>
            </a:r>
            <a:r>
              <a:rPr lang="en-US" dirty="0" smtClean="0"/>
              <a:t>.</a:t>
            </a:r>
          </a:p>
          <a:p>
            <a:pPr marL="514350" indent="-514350">
              <a:buFont typeface="Arial" pitchFamily="34" charset="0"/>
              <a:buAutoNum type="arabicPeriod"/>
            </a:pPr>
            <a:r>
              <a:rPr lang="en-US" dirty="0" smtClean="0"/>
              <a:t>E.</a:t>
            </a:r>
            <a:endParaRPr lang="en-US" dirty="0"/>
          </a:p>
        </p:txBody>
      </p:sp>
      <p:sp>
        <p:nvSpPr>
          <p:cNvPr id="5" name="CorShape1"/>
          <p:cNvSpPr/>
          <p:nvPr>
            <p:custDataLst>
              <p:tags r:id="rId3"/>
            </p:custDataLst>
          </p:nvPr>
        </p:nvSpPr>
        <p:spPr>
          <a:xfrm rot="10800000">
            <a:off x="248920" y="3422566"/>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590550" y="5852374"/>
            <a:ext cx="1705916" cy="584775"/>
          </a:xfrm>
          <a:prstGeom prst="rect">
            <a:avLst/>
          </a:prstGeom>
          <a:noFill/>
        </p:spPr>
        <p:txBody>
          <a:bodyPr wrap="none" rtlCol="0">
            <a:spAutoFit/>
          </a:bodyPr>
          <a:lstStyle/>
          <a:p>
            <a:r>
              <a:rPr lang="en-US" sz="3200" dirty="0" smtClean="0"/>
              <a:t>YP 19 # 8</a:t>
            </a:r>
            <a:endParaRPr lang="en-US" sz="3200" dirty="0"/>
          </a:p>
        </p:txBody>
      </p:sp>
    </p:spTree>
    <p:custDataLst>
      <p:tags r:id="rId1"/>
    </p:custDataLst>
    <p:extLst>
      <p:ext uri="{BB962C8B-B14F-4D97-AF65-F5344CB8AC3E}">
        <p14:creationId xmlns:p14="http://schemas.microsoft.com/office/powerpoint/2010/main" val="2839663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u="sng" dirty="0" smtClean="0"/>
              <a:t>A Point INSIDE the PPC:</a:t>
            </a:r>
            <a:endParaRPr lang="en-US" u="sng" dirty="0"/>
          </a:p>
        </p:txBody>
      </p:sp>
      <p:sp>
        <p:nvSpPr>
          <p:cNvPr id="3" name="Text Placeholder 2"/>
          <p:cNvSpPr>
            <a:spLocks noGrp="1"/>
          </p:cNvSpPr>
          <p:nvPr>
            <p:ph type="body" idx="1"/>
          </p:nvPr>
        </p:nvSpPr>
        <p:spPr>
          <a:xfrm>
            <a:off x="457200" y="1066800"/>
            <a:ext cx="5029200" cy="5059363"/>
          </a:xfrm>
        </p:spPr>
        <p:txBody>
          <a:bodyPr/>
          <a:lstStyle/>
          <a:p>
            <a:pPr marL="0" indent="0">
              <a:buNone/>
            </a:pPr>
            <a:r>
              <a:rPr lang="en-US" dirty="0" smtClean="0"/>
              <a:t>A point inside the PPC, like point “D”, represents what happens if there is UNEMPLOYMENT or PRODUCTIVE INEFFICIENCY.</a:t>
            </a:r>
          </a:p>
          <a:p>
            <a:pPr marL="0" indent="0">
              <a:buNone/>
            </a:pPr>
            <a:endParaRPr lang="en-US" dirty="0"/>
          </a:p>
          <a:p>
            <a:pPr marL="0" indent="0">
              <a:buNone/>
            </a:pPr>
            <a:r>
              <a:rPr lang="en-US" dirty="0" smtClean="0"/>
              <a:t>The economy is not producing the maximum possible (points A, B, and C)</a:t>
            </a:r>
            <a:endParaRPr lang="en-US" dirty="0"/>
          </a:p>
        </p:txBody>
      </p:sp>
      <p:pic>
        <p:nvPicPr>
          <p:cNvPr id="4" name="Picture 11"/>
          <p:cNvPicPr>
            <a:picLocks noChangeAspect="1" noChangeArrowheads="1"/>
          </p:cNvPicPr>
          <p:nvPr/>
        </p:nvPicPr>
        <p:blipFill>
          <a:blip r:embed="rId3" cstate="print"/>
          <a:srcRect/>
          <a:stretch>
            <a:fillRect/>
          </a:stretch>
        </p:blipFill>
        <p:spPr bwMode="auto">
          <a:xfrm>
            <a:off x="6019799" y="1066800"/>
            <a:ext cx="3599487" cy="3581400"/>
          </a:xfrm>
          <a:prstGeom prst="rect">
            <a:avLst/>
          </a:prstGeom>
          <a:noFill/>
          <a:ln w="9525">
            <a:noFill/>
            <a:miter lim="800000"/>
            <a:headEnd/>
            <a:tailEnd/>
          </a:ln>
        </p:spPr>
      </p:pic>
    </p:spTree>
    <p:custDataLst>
      <p:tags r:id="rId1"/>
    </p:custDataLst>
    <p:extLst>
      <p:ext uri="{BB962C8B-B14F-4D97-AF65-F5344CB8AC3E}">
        <p14:creationId xmlns:p14="http://schemas.microsoft.com/office/powerpoint/2010/main" val="33044429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934200" cy="2316162"/>
          </a:xfrm>
        </p:spPr>
        <p:txBody>
          <a:bodyPr>
            <a:normAutofit fontScale="90000"/>
          </a:bodyPr>
          <a:lstStyle/>
          <a:p>
            <a:pPr algn="l"/>
            <a:r>
              <a:rPr lang="en-US" b="1" dirty="0" smtClean="0"/>
              <a:t>7. If all discrimination in the United States were eliminated, the economy would</a:t>
            </a:r>
            <a:r>
              <a:rPr lang="en-US" dirty="0" smtClean="0"/>
              <a:t>: </a:t>
            </a:r>
            <a:endParaRPr lang="en-US" b="1" dirty="0"/>
          </a:p>
        </p:txBody>
      </p:sp>
      <p:sp>
        <p:nvSpPr>
          <p:cNvPr id="3" name="TPAnswers"/>
          <p:cNvSpPr>
            <a:spLocks noGrp="1"/>
          </p:cNvSpPr>
          <p:nvPr>
            <p:ph type="body" idx="1"/>
            <p:custDataLst>
              <p:tags r:id="rId2"/>
            </p:custDataLst>
          </p:nvPr>
        </p:nvSpPr>
        <p:spPr>
          <a:xfrm>
            <a:off x="457200" y="2514600"/>
            <a:ext cx="8382000" cy="3611563"/>
          </a:xfrm>
        </p:spPr>
        <p:txBody>
          <a:bodyPr>
            <a:normAutofit fontScale="92500"/>
          </a:bodyPr>
          <a:lstStyle/>
          <a:p>
            <a:pPr marL="514350" indent="-514350">
              <a:buFont typeface="Arial" pitchFamily="34" charset="0"/>
              <a:buAutoNum type="arabicPeriod"/>
            </a:pPr>
            <a:r>
              <a:rPr lang="en-US" dirty="0" smtClean="0"/>
              <a:t>have a less concave production possibilities curve.</a:t>
            </a:r>
          </a:p>
          <a:p>
            <a:pPr marL="514350" indent="-514350">
              <a:buFont typeface="Arial" pitchFamily="34" charset="0"/>
              <a:buAutoNum type="arabicPeriod"/>
            </a:pPr>
            <a:r>
              <a:rPr lang="en-US" dirty="0" smtClean="0"/>
              <a:t>produce at some point closer to its production possibilities curve.</a:t>
            </a:r>
          </a:p>
          <a:p>
            <a:pPr marL="514350" indent="-514350">
              <a:buFont typeface="Arial" pitchFamily="34" charset="0"/>
              <a:buAutoNum type="arabicPeriod"/>
            </a:pPr>
            <a:r>
              <a:rPr lang="en-US" dirty="0" smtClean="0"/>
              <a:t>be able to produce at some point outside of its production possibilities curve.</a:t>
            </a:r>
          </a:p>
          <a:p>
            <a:pPr marL="514350" indent="-514350">
              <a:buFont typeface="Arial" pitchFamily="34" charset="0"/>
              <a:buAutoNum type="arabicPeriod"/>
            </a:pPr>
            <a:r>
              <a:rPr lang="en-US" dirty="0" smtClean="0"/>
              <a:t>shift the production possibilities curve outward.</a:t>
            </a:r>
            <a:endParaRPr lang="en-US" dirty="0"/>
          </a:p>
        </p:txBody>
      </p:sp>
      <p:sp>
        <p:nvSpPr>
          <p:cNvPr id="4" name="TextBox 3"/>
          <p:cNvSpPr txBox="1"/>
          <p:nvPr/>
        </p:nvSpPr>
        <p:spPr>
          <a:xfrm>
            <a:off x="590550" y="6255151"/>
            <a:ext cx="1705916" cy="584775"/>
          </a:xfrm>
          <a:prstGeom prst="rect">
            <a:avLst/>
          </a:prstGeom>
          <a:noFill/>
        </p:spPr>
        <p:txBody>
          <a:bodyPr wrap="none" rtlCol="0">
            <a:spAutoFit/>
          </a:bodyPr>
          <a:lstStyle/>
          <a:p>
            <a:r>
              <a:rPr lang="en-US" sz="3200" dirty="0" smtClean="0"/>
              <a:t>YP 18 # 6</a:t>
            </a:r>
            <a:endParaRPr lang="en-US" sz="3200" dirty="0"/>
          </a:p>
        </p:txBody>
      </p:sp>
    </p:spTree>
    <p:custDataLst>
      <p:tags r:id="rId1"/>
    </p:custDataLst>
    <p:extLst>
      <p:ext uri="{BB962C8B-B14F-4D97-AF65-F5344CB8AC3E}">
        <p14:creationId xmlns:p14="http://schemas.microsoft.com/office/powerpoint/2010/main" val="15150331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934200" cy="2316162"/>
          </a:xfrm>
        </p:spPr>
        <p:txBody>
          <a:bodyPr>
            <a:normAutofit fontScale="90000"/>
          </a:bodyPr>
          <a:lstStyle/>
          <a:p>
            <a:pPr algn="l"/>
            <a:r>
              <a:rPr lang="en-US" b="1" dirty="0" smtClean="0">
                <a:solidFill>
                  <a:srgbClr val="0070C0"/>
                </a:solidFill>
              </a:rPr>
              <a:t>7. If all discrimination in the United States were eliminated, the economy would</a:t>
            </a:r>
            <a:r>
              <a:rPr lang="en-US" dirty="0" smtClean="0">
                <a:solidFill>
                  <a:srgbClr val="0070C0"/>
                </a:solidFill>
              </a:rPr>
              <a:t>: </a:t>
            </a:r>
            <a:endParaRPr lang="en-US" b="1" dirty="0">
              <a:solidFill>
                <a:srgbClr val="0070C0"/>
              </a:solidFill>
            </a:endParaRPr>
          </a:p>
        </p:txBody>
      </p:sp>
      <p:sp>
        <p:nvSpPr>
          <p:cNvPr id="3" name="TPAnswers"/>
          <p:cNvSpPr>
            <a:spLocks noGrp="1"/>
          </p:cNvSpPr>
          <p:nvPr>
            <p:ph type="body" idx="1"/>
            <p:custDataLst>
              <p:tags r:id="rId2"/>
            </p:custDataLst>
          </p:nvPr>
        </p:nvSpPr>
        <p:spPr>
          <a:xfrm>
            <a:off x="457200" y="2514600"/>
            <a:ext cx="8382000" cy="3611563"/>
          </a:xfrm>
        </p:spPr>
        <p:txBody>
          <a:bodyPr>
            <a:normAutofit fontScale="92500"/>
          </a:bodyPr>
          <a:lstStyle/>
          <a:p>
            <a:pPr marL="514350" indent="-514350">
              <a:buFont typeface="Arial" pitchFamily="34" charset="0"/>
              <a:buAutoNum type="arabicPeriod"/>
            </a:pPr>
            <a:r>
              <a:rPr lang="en-US" dirty="0" smtClean="0"/>
              <a:t>have a less concave production possibilities curve.</a:t>
            </a:r>
          </a:p>
          <a:p>
            <a:pPr marL="514350" indent="-514350">
              <a:buFont typeface="Arial" pitchFamily="34" charset="0"/>
              <a:buAutoNum type="arabicPeriod"/>
            </a:pPr>
            <a:r>
              <a:rPr lang="en-US" dirty="0" smtClean="0"/>
              <a:t>produce at some point closer to its production possibilities curve.</a:t>
            </a:r>
          </a:p>
          <a:p>
            <a:pPr marL="514350" indent="-514350">
              <a:buFont typeface="Arial" pitchFamily="34" charset="0"/>
              <a:buAutoNum type="arabicPeriod"/>
            </a:pPr>
            <a:r>
              <a:rPr lang="en-US" dirty="0" smtClean="0"/>
              <a:t>be able to produce at some point outside of its production possibilities curve.</a:t>
            </a:r>
          </a:p>
          <a:p>
            <a:pPr marL="514350" indent="-514350">
              <a:buFont typeface="Arial" pitchFamily="34" charset="0"/>
              <a:buAutoNum type="arabicPeriod"/>
            </a:pPr>
            <a:r>
              <a:rPr lang="en-US" dirty="0" smtClean="0"/>
              <a:t>shift the production possibilities curve outward.</a:t>
            </a:r>
            <a:endParaRPr lang="en-US" dirty="0"/>
          </a:p>
        </p:txBody>
      </p:sp>
      <p:sp>
        <p:nvSpPr>
          <p:cNvPr id="5" name="CorShape1"/>
          <p:cNvSpPr/>
          <p:nvPr>
            <p:custDataLst>
              <p:tags r:id="rId3"/>
            </p:custDataLst>
          </p:nvPr>
        </p:nvSpPr>
        <p:spPr>
          <a:xfrm rot="10800000">
            <a:off x="-30480" y="3677920"/>
            <a:ext cx="609600" cy="609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TextBox 5"/>
          <p:cNvSpPr txBox="1"/>
          <p:nvPr/>
        </p:nvSpPr>
        <p:spPr>
          <a:xfrm>
            <a:off x="590550" y="6255151"/>
            <a:ext cx="1705916" cy="584775"/>
          </a:xfrm>
          <a:prstGeom prst="rect">
            <a:avLst/>
          </a:prstGeom>
          <a:noFill/>
        </p:spPr>
        <p:txBody>
          <a:bodyPr wrap="none" rtlCol="0">
            <a:spAutoFit/>
          </a:bodyPr>
          <a:lstStyle/>
          <a:p>
            <a:r>
              <a:rPr lang="en-US" sz="3200" dirty="0" smtClean="0"/>
              <a:t>YP 18 # 6</a:t>
            </a:r>
            <a:endParaRPr lang="en-US" sz="3200" dirty="0"/>
          </a:p>
        </p:txBody>
      </p:sp>
    </p:spTree>
    <p:custDataLst>
      <p:tags r:id="rId1"/>
    </p:custDataLst>
    <p:extLst>
      <p:ext uri="{BB962C8B-B14F-4D97-AF65-F5344CB8AC3E}">
        <p14:creationId xmlns:p14="http://schemas.microsoft.com/office/powerpoint/2010/main" val="456184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5" name="Picture 1" descr="C:\web\ecogif\ppc\ppcdecue.jpg"/>
          <p:cNvPicPr>
            <a:picLocks noChangeAspect="1" noChangeArrowheads="1"/>
          </p:cNvPicPr>
          <p:nvPr/>
        </p:nvPicPr>
        <p:blipFill>
          <a:blip r:embed="rId3" cstate="print"/>
          <a:srcRect/>
          <a:stretch>
            <a:fillRect/>
          </a:stretch>
        </p:blipFill>
        <p:spPr bwMode="auto">
          <a:xfrm>
            <a:off x="853440" y="0"/>
            <a:ext cx="3319564" cy="2971800"/>
          </a:xfrm>
          <a:prstGeom prst="rect">
            <a:avLst/>
          </a:prstGeom>
          <a:noFill/>
        </p:spPr>
      </p:pic>
      <p:sp>
        <p:nvSpPr>
          <p:cNvPr id="2" name="TextBox 1"/>
          <p:cNvSpPr txBox="1"/>
          <p:nvPr/>
        </p:nvSpPr>
        <p:spPr>
          <a:xfrm>
            <a:off x="252984" y="2971800"/>
            <a:ext cx="8680592" cy="3416320"/>
          </a:xfrm>
          <a:prstGeom prst="rect">
            <a:avLst/>
          </a:prstGeom>
          <a:noFill/>
        </p:spPr>
        <p:txBody>
          <a:bodyPr wrap="square" rtlCol="0">
            <a:spAutoFit/>
          </a:bodyPr>
          <a:lstStyle/>
          <a:p>
            <a:r>
              <a:rPr lang="en-US" sz="2400" b="1" dirty="0" smtClean="0"/>
              <a:t>      Reducing Unemployment                     Economic Growth</a:t>
            </a:r>
          </a:p>
          <a:p>
            <a:r>
              <a:rPr lang="en-US" sz="2400" b="1" dirty="0" smtClean="0"/>
              <a:t>      and Reducing Prod. </a:t>
            </a:r>
            <a:r>
              <a:rPr lang="en-US" sz="2400" b="1" dirty="0" err="1" smtClean="0"/>
              <a:t>Ineff</a:t>
            </a:r>
            <a:r>
              <a:rPr lang="en-US" sz="2400" b="1" dirty="0" smtClean="0"/>
              <a:t>.</a:t>
            </a:r>
          </a:p>
          <a:p>
            <a:r>
              <a:rPr lang="en-US" sz="800" dirty="0" smtClean="0"/>
              <a:t> </a:t>
            </a:r>
            <a:endParaRPr lang="en-US" sz="800" dirty="0"/>
          </a:p>
          <a:p>
            <a:r>
              <a:rPr lang="en-US" sz="2400" dirty="0" smtClean="0"/>
              <a:t>Reducing unemployment or reducing productive inefficiency </a:t>
            </a:r>
          </a:p>
          <a:p>
            <a:r>
              <a:rPr lang="en-US" sz="2400" dirty="0" smtClean="0"/>
              <a:t>will move an economy from a point inside the curve to a point </a:t>
            </a:r>
          </a:p>
          <a:p>
            <a:r>
              <a:rPr lang="en-US" sz="2400" dirty="0" smtClean="0"/>
              <a:t>closer to the curve.</a:t>
            </a:r>
          </a:p>
          <a:p>
            <a:r>
              <a:rPr lang="en-US" sz="800" dirty="0" smtClean="0"/>
              <a:t> </a:t>
            </a:r>
            <a:endParaRPr lang="en-US" sz="800" dirty="0"/>
          </a:p>
          <a:p>
            <a:r>
              <a:rPr lang="en-US" sz="2400" dirty="0"/>
              <a:t>Reducing unemployment or reducing productive inefficiency </a:t>
            </a:r>
          </a:p>
          <a:p>
            <a:r>
              <a:rPr lang="en-US" sz="2400" dirty="0" smtClean="0"/>
              <a:t>Helps the economy ACHIEVE its potential</a:t>
            </a:r>
          </a:p>
          <a:p>
            <a:r>
              <a:rPr lang="en-US" sz="800" dirty="0" smtClean="0"/>
              <a:t> </a:t>
            </a:r>
            <a:endParaRPr lang="en-US" sz="800" dirty="0"/>
          </a:p>
          <a:p>
            <a:r>
              <a:rPr lang="en-US" sz="2400" dirty="0" smtClean="0"/>
              <a:t>Economic Growth INCREASES its potential</a:t>
            </a: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76800" y="0"/>
            <a:ext cx="2819400" cy="2863870"/>
          </a:xfrm>
          <a:prstGeom prst="rect">
            <a:avLst/>
          </a:prstGeom>
        </p:spPr>
      </p:pic>
    </p:spTree>
    <p:custDataLst>
      <p:tags r:id="rId1"/>
    </p:custDataLst>
    <p:extLst>
      <p:ext uri="{BB962C8B-B14F-4D97-AF65-F5344CB8AC3E}">
        <p14:creationId xmlns:p14="http://schemas.microsoft.com/office/powerpoint/2010/main" val="4054484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52400"/>
            <a:ext cx="7772400" cy="603504"/>
          </a:xfrm>
          <a:ln w="38100">
            <a:solidFill>
              <a:srgbClr val="00B0F0"/>
            </a:solidFill>
          </a:ln>
        </p:spPr>
        <p:txBody>
          <a:bodyPr>
            <a:noAutofit/>
          </a:bodyPr>
          <a:lstStyle/>
          <a:p>
            <a:r>
              <a:rPr lang="en-US" sz="4000" b="1" dirty="0" smtClean="0"/>
              <a:t>1d – Making Choices: PPC</a:t>
            </a:r>
            <a:endParaRPr lang="en-US" sz="4000" b="1" dirty="0"/>
          </a:p>
        </p:txBody>
      </p:sp>
      <p:sp>
        <p:nvSpPr>
          <p:cNvPr id="3" name="Subtitle 2"/>
          <p:cNvSpPr>
            <a:spLocks noGrp="1"/>
          </p:cNvSpPr>
          <p:nvPr>
            <p:ph type="subTitle" idx="1"/>
          </p:nvPr>
        </p:nvSpPr>
        <p:spPr>
          <a:xfrm>
            <a:off x="332232" y="1219200"/>
            <a:ext cx="8354568" cy="2895600"/>
          </a:xfrm>
        </p:spPr>
        <p:txBody>
          <a:bodyPr>
            <a:normAutofit/>
          </a:bodyPr>
          <a:lstStyle/>
          <a:p>
            <a:r>
              <a:rPr lang="en-US" b="1" dirty="0" smtClean="0">
                <a:solidFill>
                  <a:schemeClr val="tx1"/>
                </a:solidFill>
              </a:rPr>
              <a:t>DEFINE, DRAW, </a:t>
            </a:r>
            <a:r>
              <a:rPr lang="en-US" sz="4800" b="1" dirty="0" smtClean="0">
                <a:solidFill>
                  <a:schemeClr val="tx1"/>
                </a:solidFill>
              </a:rPr>
              <a:t>DESCRIBE</a:t>
            </a:r>
            <a:r>
              <a:rPr lang="en-US" b="1" dirty="0" smtClean="0">
                <a:solidFill>
                  <a:schemeClr val="tx1"/>
                </a:solidFill>
              </a:rPr>
              <a:t> </a:t>
            </a:r>
          </a:p>
          <a:p>
            <a:endParaRPr lang="en-US" b="1" dirty="0">
              <a:solidFill>
                <a:schemeClr val="tx1"/>
              </a:solidFill>
            </a:endParaRPr>
          </a:p>
          <a:p>
            <a:r>
              <a:rPr lang="en-US" dirty="0" smtClean="0">
                <a:solidFill>
                  <a:schemeClr val="tx1"/>
                </a:solidFill>
              </a:rPr>
              <a:t>YP 16-17 # 7-18</a:t>
            </a:r>
            <a:endParaRPr lang="en-US" dirty="0">
              <a:solidFill>
                <a:schemeClr val="tx1"/>
              </a:solidFill>
            </a:endParaRPr>
          </a:p>
        </p:txBody>
      </p:sp>
    </p:spTree>
    <p:custDataLst>
      <p:tags r:id="rId1"/>
    </p:custDataLst>
    <p:extLst>
      <p:ext uri="{BB962C8B-B14F-4D97-AF65-F5344CB8AC3E}">
        <p14:creationId xmlns:p14="http://schemas.microsoft.com/office/powerpoint/2010/main" val="12248697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508345" y="152400"/>
            <a:ext cx="8229600" cy="914400"/>
          </a:xfrm>
        </p:spPr>
        <p:txBody>
          <a:bodyPr/>
          <a:lstStyle/>
          <a:p>
            <a:pPr algn="l"/>
            <a:r>
              <a:rPr lang="en-US" b="1" dirty="0" smtClean="0"/>
              <a:t>8. What is the shape of the PPC?</a:t>
            </a:r>
            <a:endParaRPr lang="en-US" b="1" dirty="0"/>
          </a:p>
        </p:txBody>
      </p:sp>
      <p:sp>
        <p:nvSpPr>
          <p:cNvPr id="3" name="TPAnswers"/>
          <p:cNvSpPr>
            <a:spLocks noGrp="1"/>
          </p:cNvSpPr>
          <p:nvPr>
            <p:ph type="body" idx="1"/>
            <p:custDataLst>
              <p:tags r:id="rId2"/>
            </p:custDataLst>
          </p:nvPr>
        </p:nvSpPr>
        <p:spPr>
          <a:xfrm>
            <a:off x="528320" y="1143000"/>
            <a:ext cx="4114800" cy="4525963"/>
          </a:xfrm>
        </p:spPr>
        <p:txBody>
          <a:bodyPr>
            <a:normAutofit/>
          </a:bodyPr>
          <a:lstStyle/>
          <a:p>
            <a:pPr marL="514350" indent="-514350">
              <a:buFont typeface="Arial" pitchFamily="34" charset="0"/>
              <a:buAutoNum type="arabicPeriod"/>
            </a:pPr>
            <a:r>
              <a:rPr lang="en-US" dirty="0" smtClean="0"/>
              <a:t>convex</a:t>
            </a:r>
          </a:p>
          <a:p>
            <a:pPr marL="514350" indent="-514350">
              <a:buFont typeface="Arial" pitchFamily="34" charset="0"/>
              <a:buAutoNum type="arabicPeriod"/>
            </a:pPr>
            <a:r>
              <a:rPr lang="en-US" dirty="0" smtClean="0"/>
              <a:t>concave</a:t>
            </a:r>
          </a:p>
          <a:p>
            <a:pPr marL="514350" indent="-514350">
              <a:buFont typeface="Arial" pitchFamily="34" charset="0"/>
              <a:buAutoNum type="arabicPeriod"/>
            </a:pPr>
            <a:r>
              <a:rPr lang="en-US" dirty="0" smtClean="0"/>
              <a:t>concrete</a:t>
            </a:r>
          </a:p>
          <a:p>
            <a:pPr marL="514350" indent="-514350">
              <a:buFont typeface="Arial" pitchFamily="34" charset="0"/>
              <a:buAutoNum type="arabicPeriod"/>
            </a:pPr>
            <a:r>
              <a:rPr lang="en-US" dirty="0" smtClean="0"/>
              <a:t>confer</a:t>
            </a:r>
            <a:endParaRPr lang="en-US" dirty="0"/>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508345" y="152400"/>
            <a:ext cx="8229600" cy="914400"/>
          </a:xfrm>
        </p:spPr>
        <p:txBody>
          <a:bodyPr/>
          <a:lstStyle/>
          <a:p>
            <a:pPr algn="l"/>
            <a:r>
              <a:rPr lang="en-US" b="1" dirty="0" smtClean="0">
                <a:solidFill>
                  <a:srgbClr val="0070C0"/>
                </a:solidFill>
              </a:rPr>
              <a:t>8. What is the shape of the PPC?</a:t>
            </a:r>
            <a:endParaRPr lang="en-US" b="1" dirty="0">
              <a:solidFill>
                <a:srgbClr val="0070C0"/>
              </a:solidFill>
            </a:endParaRPr>
          </a:p>
        </p:txBody>
      </p:sp>
      <p:sp>
        <p:nvSpPr>
          <p:cNvPr id="6" name="CorShape1"/>
          <p:cNvSpPr/>
          <p:nvPr>
            <p:custDataLst>
              <p:tags r:id="rId2"/>
            </p:custDataLst>
          </p:nvPr>
        </p:nvSpPr>
        <p:spPr>
          <a:xfrm rot="10800000">
            <a:off x="194765" y="1840718"/>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528320" y="1143000"/>
            <a:ext cx="4114800" cy="4525963"/>
          </a:xfrm>
        </p:spPr>
        <p:txBody>
          <a:bodyPr>
            <a:normAutofit/>
          </a:bodyPr>
          <a:lstStyle/>
          <a:p>
            <a:pPr marL="514350" indent="-514350">
              <a:buFont typeface="Arial" pitchFamily="34" charset="0"/>
              <a:buAutoNum type="arabicPeriod"/>
            </a:pPr>
            <a:r>
              <a:rPr lang="en-US" dirty="0" smtClean="0"/>
              <a:t>convex</a:t>
            </a:r>
          </a:p>
          <a:p>
            <a:pPr marL="514350" indent="-514350">
              <a:buFont typeface="Arial" pitchFamily="34" charset="0"/>
              <a:buAutoNum type="arabicPeriod"/>
            </a:pPr>
            <a:r>
              <a:rPr lang="en-US" dirty="0" smtClean="0"/>
              <a:t>concave</a:t>
            </a:r>
          </a:p>
          <a:p>
            <a:pPr marL="514350" indent="-514350">
              <a:buFont typeface="Arial" pitchFamily="34" charset="0"/>
              <a:buAutoNum type="arabicPeriod"/>
            </a:pPr>
            <a:r>
              <a:rPr lang="en-US" dirty="0" smtClean="0"/>
              <a:t>concrete</a:t>
            </a:r>
          </a:p>
          <a:p>
            <a:pPr marL="514350" indent="-514350">
              <a:buFont typeface="Arial" pitchFamily="34" charset="0"/>
              <a:buAutoNum type="arabicPeriod"/>
            </a:pPr>
            <a:r>
              <a:rPr lang="en-US" dirty="0" smtClean="0"/>
              <a:t>confer</a:t>
            </a:r>
            <a:endParaRPr lang="en-US" dirty="0"/>
          </a:p>
        </p:txBody>
      </p:sp>
    </p:spTree>
    <p:custDataLst>
      <p:tags r:id="rId1"/>
    </p:custDataLst>
    <p:extLst>
      <p:ext uri="{BB962C8B-B14F-4D97-AF65-F5344CB8AC3E}">
        <p14:creationId xmlns:p14="http://schemas.microsoft.com/office/powerpoint/2010/main" val="1229866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838200"/>
            <a:ext cx="8686800" cy="5257800"/>
          </a:xfrm>
        </p:spPr>
        <p:txBody>
          <a:bodyPr>
            <a:normAutofit fontScale="77500" lnSpcReduction="20000"/>
          </a:bodyPr>
          <a:lstStyle/>
          <a:p>
            <a:pPr marL="0" indent="0">
              <a:buNone/>
            </a:pPr>
            <a:r>
              <a:rPr lang="en-US" sz="4600" b="1" dirty="0" smtClean="0"/>
              <a:t>Topics</a:t>
            </a:r>
          </a:p>
          <a:p>
            <a:pPr marL="0" indent="0">
              <a:buNone/>
            </a:pPr>
            <a:r>
              <a:rPr lang="en-US" sz="1300" b="1" dirty="0"/>
              <a:t> </a:t>
            </a:r>
            <a:endParaRPr lang="en-US" sz="1300" b="1" dirty="0" smtClean="0"/>
          </a:p>
          <a:p>
            <a:r>
              <a:rPr lang="en-US" dirty="0" smtClean="0"/>
              <a:t>Assumptions </a:t>
            </a:r>
            <a:r>
              <a:rPr lang="en-US" dirty="0"/>
              <a:t>behind the Production Possibilities Curve (PPC</a:t>
            </a:r>
            <a:r>
              <a:rPr lang="en-US" dirty="0" smtClean="0"/>
              <a:t>)</a:t>
            </a:r>
          </a:p>
          <a:p>
            <a:r>
              <a:rPr lang="en-US" dirty="0"/>
              <a:t>Define, Draw, Describe the </a:t>
            </a:r>
            <a:r>
              <a:rPr lang="en-US" dirty="0" smtClean="0"/>
              <a:t>Shape of the PPC</a:t>
            </a:r>
            <a:endParaRPr lang="en-US" dirty="0"/>
          </a:p>
          <a:p>
            <a:r>
              <a:rPr lang="en-US" dirty="0" smtClean="0"/>
              <a:t>The </a:t>
            </a:r>
            <a:r>
              <a:rPr lang="en-US" dirty="0"/>
              <a:t>Production Possibilities Curve (PPC) can be used to illustrate several important economic concepts:</a:t>
            </a:r>
          </a:p>
          <a:p>
            <a:pPr marL="914400" lvl="1" indent="-457200">
              <a:buFont typeface="Arial" pitchFamily="34" charset="0"/>
              <a:buChar char="•"/>
            </a:pPr>
            <a:r>
              <a:rPr lang="en-US" dirty="0"/>
              <a:t>we must make choices</a:t>
            </a:r>
          </a:p>
          <a:p>
            <a:pPr marL="914400" lvl="1" indent="-457200">
              <a:buFont typeface="Arial" pitchFamily="34" charset="0"/>
              <a:buChar char="•"/>
            </a:pPr>
            <a:r>
              <a:rPr lang="en-US" dirty="0"/>
              <a:t>choices have opportunity costs</a:t>
            </a:r>
          </a:p>
          <a:p>
            <a:pPr marL="914400" lvl="1" indent="-457200">
              <a:buFont typeface="Arial" pitchFamily="34" charset="0"/>
              <a:buChar char="•"/>
            </a:pPr>
            <a:r>
              <a:rPr lang="en-US" dirty="0"/>
              <a:t>the law of increasing costs</a:t>
            </a:r>
          </a:p>
          <a:p>
            <a:pPr marL="914400" lvl="1" indent="-457200">
              <a:buFont typeface="Arial" pitchFamily="34" charset="0"/>
              <a:buChar char="•"/>
            </a:pPr>
            <a:r>
              <a:rPr lang="en-US" dirty="0"/>
              <a:t>the effect of unemployment</a:t>
            </a:r>
          </a:p>
          <a:p>
            <a:pPr marL="914400" lvl="1" indent="-457200">
              <a:buFont typeface="Arial" pitchFamily="34" charset="0"/>
              <a:buChar char="•"/>
            </a:pPr>
            <a:r>
              <a:rPr lang="en-US" dirty="0"/>
              <a:t>the effect of productive inefficiency</a:t>
            </a:r>
          </a:p>
          <a:p>
            <a:pPr marL="914400" lvl="1" indent="-457200">
              <a:buFont typeface="Arial" pitchFamily="34" charset="0"/>
              <a:buChar char="•"/>
            </a:pPr>
            <a:r>
              <a:rPr lang="en-US" dirty="0"/>
              <a:t>the effect of economic growth</a:t>
            </a:r>
          </a:p>
          <a:p>
            <a:pPr marL="914400" lvl="1" indent="-457200">
              <a:buFont typeface="Arial" pitchFamily="34" charset="0"/>
              <a:buChar char="•"/>
            </a:pPr>
            <a:r>
              <a:rPr lang="en-US" dirty="0"/>
              <a:t>how present choices affect future possibilities</a:t>
            </a:r>
          </a:p>
          <a:p>
            <a:pPr marL="914400" lvl="1" indent="-457200">
              <a:buFont typeface="Arial" pitchFamily="34" charset="0"/>
              <a:buChar char="•"/>
            </a:pPr>
            <a:r>
              <a:rPr lang="en-US" dirty="0"/>
              <a:t>the gains from trade</a:t>
            </a:r>
          </a:p>
          <a:p>
            <a:pPr marL="914400" lvl="1" indent="-457200">
              <a:buFont typeface="Arial" pitchFamily="34" charset="0"/>
              <a:buChar char="•"/>
            </a:pPr>
            <a:r>
              <a:rPr lang="en-US" dirty="0"/>
              <a:t>it does NOT show the optimum product mix (</a:t>
            </a:r>
            <a:r>
              <a:rPr lang="en-US" dirty="0" err="1"/>
              <a:t>allocative</a:t>
            </a:r>
            <a:r>
              <a:rPr lang="en-US" dirty="0"/>
              <a:t> efficiency) </a:t>
            </a:r>
          </a:p>
          <a:p>
            <a:pPr lvl="2"/>
            <a:endParaRPr lang="en-US" dirty="0"/>
          </a:p>
        </p:txBody>
      </p:sp>
      <p:sp>
        <p:nvSpPr>
          <p:cNvPr id="6" name="Title 3"/>
          <p:cNvSpPr>
            <a:spLocks noGrp="1"/>
          </p:cNvSpPr>
          <p:nvPr>
            <p:ph type="title"/>
          </p:nvPr>
        </p:nvSpPr>
        <p:spPr>
          <a:xfrm>
            <a:off x="381000" y="76200"/>
            <a:ext cx="8229600" cy="563562"/>
          </a:xfrm>
          <a:ln w="38100">
            <a:solidFill>
              <a:srgbClr val="0070C0"/>
            </a:solidFill>
          </a:ln>
        </p:spPr>
        <p:txBody>
          <a:bodyPr>
            <a:noAutofit/>
          </a:bodyPr>
          <a:lstStyle/>
          <a:p>
            <a:r>
              <a:rPr lang="en-US" sz="3600" b="1" dirty="0"/>
              <a:t>1d </a:t>
            </a:r>
            <a:r>
              <a:rPr lang="en-US" sz="3600" b="1" dirty="0" smtClean="0"/>
              <a:t>– Production Possibilities Curve – PPC</a:t>
            </a:r>
            <a:endParaRPr lang="en-US" sz="3600" dirty="0"/>
          </a:p>
        </p:txBody>
      </p:sp>
    </p:spTree>
    <p:custDataLst>
      <p:tags r:id="rId1"/>
    </p:custDataLst>
    <p:extLst>
      <p:ext uri="{BB962C8B-B14F-4D97-AF65-F5344CB8AC3E}">
        <p14:creationId xmlns:p14="http://schemas.microsoft.com/office/powerpoint/2010/main" val="11802643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350520" y="152400"/>
            <a:ext cx="8229600" cy="1143000"/>
          </a:xfrm>
        </p:spPr>
        <p:txBody>
          <a:bodyPr>
            <a:normAutofit fontScale="90000"/>
          </a:bodyPr>
          <a:lstStyle/>
          <a:p>
            <a:pPr algn="l"/>
            <a:r>
              <a:rPr lang="en-US" b="1" dirty="0" smtClean="0"/>
              <a:t>9. What is the opportunity cost of the first 20 rice?</a:t>
            </a:r>
            <a:endParaRPr lang="en-US" b="1" dirty="0"/>
          </a:p>
        </p:txBody>
      </p:sp>
      <p:pic>
        <p:nvPicPr>
          <p:cNvPr id="5" name="Picture 4" descr="ppc.JPG"/>
          <p:cNvPicPr>
            <a:picLocks noChangeAspect="1"/>
          </p:cNvPicPr>
          <p:nvPr/>
        </p:nvPicPr>
        <p:blipFill>
          <a:blip r:embed="rId4" cstate="print"/>
          <a:stretch>
            <a:fillRect/>
          </a:stretch>
        </p:blipFill>
        <p:spPr>
          <a:xfrm>
            <a:off x="3886200" y="838200"/>
            <a:ext cx="5177339" cy="3429000"/>
          </a:xfrm>
          <a:prstGeom prst="rect">
            <a:avLst/>
          </a:prstGeom>
        </p:spPr>
      </p:pic>
      <p:sp>
        <p:nvSpPr>
          <p:cNvPr id="3" name="TPAnswers"/>
          <p:cNvSpPr>
            <a:spLocks noGrp="1"/>
          </p:cNvSpPr>
          <p:nvPr>
            <p:ph type="body" idx="1"/>
            <p:custDataLst>
              <p:tags r:id="rId2"/>
            </p:custDataLst>
          </p:nvPr>
        </p:nvSpPr>
        <p:spPr>
          <a:xfrm>
            <a:off x="457200" y="1447800"/>
            <a:ext cx="2743200" cy="3428999"/>
          </a:xfrm>
        </p:spPr>
        <p:txBody>
          <a:bodyPr>
            <a:normAutofit/>
          </a:bodyPr>
          <a:lstStyle/>
          <a:p>
            <a:pPr marL="514350" indent="-514350">
              <a:buFont typeface="Arial" pitchFamily="34" charset="0"/>
              <a:buAutoNum type="arabicPeriod"/>
            </a:pPr>
            <a:r>
              <a:rPr lang="en-US" dirty="0" smtClean="0"/>
              <a:t>80 wheat</a:t>
            </a:r>
          </a:p>
          <a:p>
            <a:pPr marL="514350" indent="-514350">
              <a:buFont typeface="Arial" pitchFamily="34" charset="0"/>
              <a:buAutoNum type="arabicPeriod"/>
            </a:pPr>
            <a:r>
              <a:rPr lang="en-US" dirty="0" smtClean="0"/>
              <a:t>78 wheat</a:t>
            </a:r>
          </a:p>
          <a:p>
            <a:pPr marL="514350" indent="-514350">
              <a:buFont typeface="Arial" pitchFamily="34" charset="0"/>
              <a:buAutoNum type="arabicPeriod"/>
            </a:pPr>
            <a:r>
              <a:rPr lang="en-US" dirty="0" smtClean="0"/>
              <a:t>70 wheat</a:t>
            </a:r>
          </a:p>
          <a:p>
            <a:pPr marL="514350" indent="-514350">
              <a:buFont typeface="Arial" pitchFamily="34" charset="0"/>
              <a:buAutoNum type="arabicPeriod"/>
            </a:pPr>
            <a:r>
              <a:rPr lang="en-US" dirty="0" smtClean="0"/>
              <a:t>2 wheat</a:t>
            </a:r>
            <a:endParaRPr lang="en-US" dirty="0"/>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350520" y="152400"/>
            <a:ext cx="8229600" cy="1143000"/>
          </a:xfrm>
        </p:spPr>
        <p:txBody>
          <a:bodyPr>
            <a:normAutofit fontScale="90000"/>
          </a:bodyPr>
          <a:lstStyle/>
          <a:p>
            <a:pPr algn="l"/>
            <a:r>
              <a:rPr lang="en-US" b="1" dirty="0" smtClean="0">
                <a:solidFill>
                  <a:srgbClr val="0070C0"/>
                </a:solidFill>
              </a:rPr>
              <a:t>9. What is the opportunity cost of the first 20 rice?</a:t>
            </a:r>
            <a:endParaRPr lang="en-US" b="1" dirty="0">
              <a:solidFill>
                <a:srgbClr val="0070C0"/>
              </a:solidFill>
            </a:endParaRPr>
          </a:p>
        </p:txBody>
      </p:sp>
      <p:pic>
        <p:nvPicPr>
          <p:cNvPr id="5" name="Picture 4" descr="ppc.JPG"/>
          <p:cNvPicPr>
            <a:picLocks noChangeAspect="1"/>
          </p:cNvPicPr>
          <p:nvPr/>
        </p:nvPicPr>
        <p:blipFill>
          <a:blip r:embed="rId5" cstate="print"/>
          <a:stretch>
            <a:fillRect/>
          </a:stretch>
        </p:blipFill>
        <p:spPr>
          <a:xfrm>
            <a:off x="3886200" y="838200"/>
            <a:ext cx="5177339" cy="3429000"/>
          </a:xfrm>
          <a:prstGeom prst="rect">
            <a:avLst/>
          </a:prstGeom>
        </p:spPr>
      </p:pic>
      <p:sp>
        <p:nvSpPr>
          <p:cNvPr id="7" name="CorShape1"/>
          <p:cNvSpPr/>
          <p:nvPr>
            <p:custDataLst>
              <p:tags r:id="rId2"/>
            </p:custDataLst>
          </p:nvPr>
        </p:nvSpPr>
        <p:spPr>
          <a:xfrm rot="10800000">
            <a:off x="172720" y="3200400"/>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1447800"/>
            <a:ext cx="2743200" cy="3428999"/>
          </a:xfrm>
        </p:spPr>
        <p:txBody>
          <a:bodyPr>
            <a:normAutofit/>
          </a:bodyPr>
          <a:lstStyle/>
          <a:p>
            <a:pPr marL="514350" indent="-514350">
              <a:buFont typeface="Arial" pitchFamily="34" charset="0"/>
              <a:buAutoNum type="arabicPeriod"/>
            </a:pPr>
            <a:r>
              <a:rPr lang="en-US" dirty="0" smtClean="0"/>
              <a:t>80 wheat</a:t>
            </a:r>
          </a:p>
          <a:p>
            <a:pPr marL="514350" indent="-514350">
              <a:buFont typeface="Arial" pitchFamily="34" charset="0"/>
              <a:buAutoNum type="arabicPeriod"/>
            </a:pPr>
            <a:r>
              <a:rPr lang="en-US" dirty="0" smtClean="0"/>
              <a:t>78 wheat</a:t>
            </a:r>
          </a:p>
          <a:p>
            <a:pPr marL="514350" indent="-514350">
              <a:buFont typeface="Arial" pitchFamily="34" charset="0"/>
              <a:buAutoNum type="arabicPeriod"/>
            </a:pPr>
            <a:r>
              <a:rPr lang="en-US" dirty="0" smtClean="0"/>
              <a:t>70 wheat</a:t>
            </a:r>
          </a:p>
          <a:p>
            <a:pPr marL="514350" indent="-514350">
              <a:buFont typeface="Arial" pitchFamily="34" charset="0"/>
              <a:buAutoNum type="arabicPeriod"/>
            </a:pPr>
            <a:r>
              <a:rPr lang="en-US" dirty="0" smtClean="0"/>
              <a:t>2 wheat</a:t>
            </a:r>
            <a:endParaRPr lang="en-US" dirty="0"/>
          </a:p>
        </p:txBody>
      </p:sp>
    </p:spTree>
    <p:custDataLst>
      <p:tags r:id="rId1"/>
    </p:custDataLst>
    <p:extLst>
      <p:ext uri="{BB962C8B-B14F-4D97-AF65-F5344CB8AC3E}">
        <p14:creationId xmlns:p14="http://schemas.microsoft.com/office/powerpoint/2010/main" val="2319294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152" y="3886200"/>
            <a:ext cx="8823848" cy="2831544"/>
          </a:xfrm>
          <a:prstGeom prst="rect">
            <a:avLst/>
          </a:prstGeom>
          <a:noFill/>
        </p:spPr>
        <p:txBody>
          <a:bodyPr wrap="square" rtlCol="0">
            <a:spAutoFit/>
          </a:bodyPr>
          <a:lstStyle/>
          <a:p>
            <a:r>
              <a:rPr lang="en-US" sz="2400" dirty="0" smtClean="0">
                <a:latin typeface="Arial" panose="020B0604020202020204" pitchFamily="34" charset="0"/>
                <a:cs typeface="Arial" panose="020B0604020202020204" pitchFamily="34" charset="0"/>
              </a:rPr>
              <a:t>First 20 rice costs 2 wheat</a:t>
            </a:r>
          </a:p>
          <a:p>
            <a:r>
              <a:rPr lang="en-US" sz="2400" dirty="0" smtClean="0">
                <a:latin typeface="Arial" panose="020B0604020202020204" pitchFamily="34" charset="0"/>
                <a:cs typeface="Arial" panose="020B0604020202020204" pitchFamily="34" charset="0"/>
              </a:rPr>
              <a:t>Second </a:t>
            </a:r>
            <a:r>
              <a:rPr lang="en-US" sz="2400" dirty="0">
                <a:latin typeface="Arial" panose="020B0604020202020204" pitchFamily="34" charset="0"/>
                <a:cs typeface="Arial" panose="020B0604020202020204" pitchFamily="34" charset="0"/>
              </a:rPr>
              <a:t>20 rice costs </a:t>
            </a:r>
            <a:r>
              <a:rPr lang="en-US" sz="2400" dirty="0" smtClean="0">
                <a:latin typeface="Arial" panose="020B0604020202020204" pitchFamily="34" charset="0"/>
                <a:cs typeface="Arial" panose="020B0604020202020204" pitchFamily="34" charset="0"/>
              </a:rPr>
              <a:t>8 </a:t>
            </a:r>
            <a:r>
              <a:rPr lang="en-US" sz="2400" dirty="0">
                <a:latin typeface="Arial" panose="020B0604020202020204" pitchFamily="34" charset="0"/>
                <a:cs typeface="Arial" panose="020B0604020202020204" pitchFamily="34" charset="0"/>
              </a:rPr>
              <a:t>wheat</a:t>
            </a:r>
          </a:p>
          <a:p>
            <a:r>
              <a:rPr lang="en-US" sz="2400" dirty="0" smtClean="0">
                <a:latin typeface="Arial" panose="020B0604020202020204" pitchFamily="34" charset="0"/>
                <a:cs typeface="Arial" panose="020B0604020202020204" pitchFamily="34" charset="0"/>
              </a:rPr>
              <a:t>Third </a:t>
            </a:r>
            <a:r>
              <a:rPr lang="en-US" sz="2400" dirty="0">
                <a:latin typeface="Arial" panose="020B0604020202020204" pitchFamily="34" charset="0"/>
                <a:cs typeface="Arial" panose="020B0604020202020204" pitchFamily="34" charset="0"/>
              </a:rPr>
              <a:t>20 rice costs </a:t>
            </a:r>
            <a:r>
              <a:rPr lang="en-US" sz="2400" dirty="0" smtClean="0">
                <a:latin typeface="Arial" panose="020B0604020202020204" pitchFamily="34" charset="0"/>
                <a:cs typeface="Arial" panose="020B0604020202020204" pitchFamily="34" charset="0"/>
              </a:rPr>
              <a:t>15 </a:t>
            </a:r>
            <a:r>
              <a:rPr lang="en-US" sz="2400" dirty="0">
                <a:latin typeface="Arial" panose="020B0604020202020204" pitchFamily="34" charset="0"/>
                <a:cs typeface="Arial" panose="020B0604020202020204" pitchFamily="34" charset="0"/>
              </a:rPr>
              <a:t>wheat</a:t>
            </a:r>
          </a:p>
          <a:p>
            <a:r>
              <a:rPr lang="en-US" sz="2400" dirty="0" smtClean="0">
                <a:latin typeface="Arial" panose="020B0604020202020204" pitchFamily="34" charset="0"/>
                <a:cs typeface="Arial" panose="020B0604020202020204" pitchFamily="34" charset="0"/>
              </a:rPr>
              <a:t>Fourth </a:t>
            </a:r>
            <a:r>
              <a:rPr lang="en-US" sz="2400" dirty="0">
                <a:latin typeface="Arial" panose="020B0604020202020204" pitchFamily="34" charset="0"/>
                <a:cs typeface="Arial" panose="020B0604020202020204" pitchFamily="34" charset="0"/>
              </a:rPr>
              <a:t>20 rice costs </a:t>
            </a:r>
            <a:r>
              <a:rPr lang="en-US" sz="2400" dirty="0" smtClean="0">
                <a:latin typeface="Arial" panose="020B0604020202020204" pitchFamily="34" charset="0"/>
                <a:cs typeface="Arial" panose="020B0604020202020204" pitchFamily="34" charset="0"/>
              </a:rPr>
              <a:t>17 </a:t>
            </a:r>
            <a:r>
              <a:rPr lang="en-US" sz="2400" dirty="0">
                <a:latin typeface="Arial" panose="020B0604020202020204" pitchFamily="34" charset="0"/>
                <a:cs typeface="Arial" panose="020B0604020202020204" pitchFamily="34" charset="0"/>
              </a:rPr>
              <a:t>wheat</a:t>
            </a:r>
          </a:p>
          <a:p>
            <a:r>
              <a:rPr lang="en-US" sz="2400" dirty="0" smtClean="0">
                <a:latin typeface="Arial" panose="020B0604020202020204" pitchFamily="34" charset="0"/>
                <a:cs typeface="Arial" panose="020B0604020202020204" pitchFamily="34" charset="0"/>
              </a:rPr>
              <a:t>Fifth </a:t>
            </a:r>
            <a:r>
              <a:rPr lang="en-US" sz="2400" dirty="0">
                <a:latin typeface="Arial" panose="020B0604020202020204" pitchFamily="34" charset="0"/>
                <a:cs typeface="Arial" panose="020B0604020202020204" pitchFamily="34" charset="0"/>
              </a:rPr>
              <a:t>20 rice costs </a:t>
            </a:r>
            <a:r>
              <a:rPr lang="en-US" sz="2400" dirty="0" smtClean="0">
                <a:latin typeface="Arial" panose="020B0604020202020204" pitchFamily="34" charset="0"/>
                <a:cs typeface="Arial" panose="020B0604020202020204" pitchFamily="34" charset="0"/>
              </a:rPr>
              <a:t>38 wheat</a:t>
            </a:r>
          </a:p>
          <a:p>
            <a:r>
              <a:rPr lang="en-US" sz="1000" dirty="0" smtClean="0">
                <a:latin typeface="Arial" panose="020B0604020202020204" pitchFamily="34" charset="0"/>
                <a:cs typeface="Arial" panose="020B0604020202020204" pitchFamily="34" charset="0"/>
              </a:rPr>
              <a:t>   </a:t>
            </a:r>
            <a:endParaRPr lang="en-US" sz="1000" dirty="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As we increase production of rice, more and more wheat must be given up for each additional rice.  WHY?</a:t>
            </a:r>
            <a:endParaRPr lang="en-US" sz="2400" dirty="0" smtClean="0"/>
          </a:p>
        </p:txBody>
      </p:sp>
      <p:pic>
        <p:nvPicPr>
          <p:cNvPr id="4" name="Picture 3" descr="ppc.JPG"/>
          <p:cNvPicPr>
            <a:picLocks noChangeAspect="1"/>
          </p:cNvPicPr>
          <p:nvPr/>
        </p:nvPicPr>
        <p:blipFill>
          <a:blip r:embed="rId3" cstate="print"/>
          <a:stretch>
            <a:fillRect/>
          </a:stretch>
        </p:blipFill>
        <p:spPr>
          <a:xfrm>
            <a:off x="0" y="0"/>
            <a:ext cx="5943600" cy="3936502"/>
          </a:xfrm>
          <a:prstGeom prst="rect">
            <a:avLst/>
          </a:prstGeom>
        </p:spPr>
      </p:pic>
      <p:sp>
        <p:nvSpPr>
          <p:cNvPr id="3" name="TextBox 2"/>
          <p:cNvSpPr txBox="1"/>
          <p:nvPr/>
        </p:nvSpPr>
        <p:spPr>
          <a:xfrm>
            <a:off x="6096000" y="47469"/>
            <a:ext cx="3048000" cy="2308324"/>
          </a:xfrm>
          <a:prstGeom prst="rect">
            <a:avLst/>
          </a:prstGeom>
          <a:noFill/>
        </p:spPr>
        <p:txBody>
          <a:bodyPr wrap="square" rtlCol="0">
            <a:spAutoFit/>
          </a:bodyPr>
          <a:lstStyle/>
          <a:p>
            <a:r>
              <a:rPr lang="en-US" sz="4800" dirty="0" smtClean="0">
                <a:latin typeface="Arial" panose="020B0604020202020204" pitchFamily="34" charset="0"/>
                <a:cs typeface="Arial" panose="020B0604020202020204" pitchFamily="34" charset="0"/>
              </a:rPr>
              <a:t>Law of Increasing Costs</a:t>
            </a:r>
            <a:endParaRPr lang="en-US" sz="4800"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381779162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76200" y="76200"/>
            <a:ext cx="8915400" cy="990600"/>
          </a:xfrm>
        </p:spPr>
        <p:txBody>
          <a:bodyPr>
            <a:normAutofit fontScale="90000"/>
          </a:bodyPr>
          <a:lstStyle/>
          <a:p>
            <a:pPr algn="l"/>
            <a:r>
              <a:rPr lang="en-US" b="1" dirty="0" smtClean="0"/>
              <a:t>10</a:t>
            </a:r>
            <a:r>
              <a:rPr lang="en-US" sz="4000" b="1" dirty="0" smtClean="0"/>
              <a:t>. Why is the PPC concave to the origin, OR, why are there increasing costs?</a:t>
            </a:r>
            <a:endParaRPr lang="en-US" sz="4000" b="1" dirty="0"/>
          </a:p>
        </p:txBody>
      </p:sp>
      <p:sp>
        <p:nvSpPr>
          <p:cNvPr id="3" name="TPAnswers"/>
          <p:cNvSpPr>
            <a:spLocks noGrp="1"/>
          </p:cNvSpPr>
          <p:nvPr>
            <p:ph type="body" idx="1"/>
            <p:custDataLst>
              <p:tags r:id="rId2"/>
            </p:custDataLst>
          </p:nvPr>
        </p:nvSpPr>
        <p:spPr>
          <a:xfrm>
            <a:off x="457200" y="1327150"/>
            <a:ext cx="5029200" cy="5105399"/>
          </a:xfrm>
        </p:spPr>
        <p:txBody>
          <a:bodyPr>
            <a:noAutofit/>
          </a:bodyPr>
          <a:lstStyle/>
          <a:p>
            <a:pPr marL="514350" indent="-514350">
              <a:buFont typeface="Arial" pitchFamily="34" charset="0"/>
              <a:buAutoNum type="arabicPeriod"/>
            </a:pPr>
            <a:r>
              <a:rPr lang="en-US" sz="2800" dirty="0" smtClean="0"/>
              <a:t>More resources will cause economic growth</a:t>
            </a:r>
          </a:p>
          <a:p>
            <a:pPr marL="514350" indent="-514350">
              <a:buFont typeface="Arial" pitchFamily="34" charset="0"/>
              <a:buAutoNum type="arabicPeriod"/>
            </a:pPr>
            <a:r>
              <a:rPr lang="en-US" sz="2800" dirty="0" smtClean="0"/>
              <a:t>Fewer resources will cause the PPC to shift inwards</a:t>
            </a:r>
          </a:p>
          <a:p>
            <a:pPr marL="514350" indent="-514350">
              <a:buFont typeface="Arial" pitchFamily="34" charset="0"/>
              <a:buAutoNum type="arabicPeriod"/>
            </a:pPr>
            <a:r>
              <a:rPr lang="en-US" sz="2800" dirty="0" smtClean="0"/>
              <a:t>Many resources are better at producing one good than another</a:t>
            </a:r>
          </a:p>
          <a:p>
            <a:pPr marL="514350" indent="-514350">
              <a:buFont typeface="Arial" pitchFamily="34" charset="0"/>
              <a:buAutoNum type="arabicPeriod"/>
            </a:pPr>
            <a:r>
              <a:rPr lang="en-US" sz="2800" dirty="0" smtClean="0"/>
              <a:t>Resources are completely adaptable to alternative uses suited </a:t>
            </a:r>
            <a:endParaRPr lang="en-US" sz="2800" dirty="0"/>
          </a:p>
        </p:txBody>
      </p:sp>
      <p:pic>
        <p:nvPicPr>
          <p:cNvPr id="19459" name="Picture 3" descr="C:\Users\mhealy\OneDrive for Business\web\ecogif\ppc\ppcppc.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38800" y="1130808"/>
            <a:ext cx="3860800" cy="289560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0743880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76200" y="76200"/>
            <a:ext cx="8915400" cy="990600"/>
          </a:xfrm>
        </p:spPr>
        <p:txBody>
          <a:bodyPr>
            <a:normAutofit fontScale="90000"/>
          </a:bodyPr>
          <a:lstStyle/>
          <a:p>
            <a:pPr algn="l"/>
            <a:r>
              <a:rPr lang="en-US" b="1" dirty="0" smtClean="0">
                <a:solidFill>
                  <a:srgbClr val="0070C0"/>
                </a:solidFill>
              </a:rPr>
              <a:t>10</a:t>
            </a:r>
            <a:r>
              <a:rPr lang="en-US" sz="4000" b="1" dirty="0" smtClean="0">
                <a:solidFill>
                  <a:srgbClr val="0070C0"/>
                </a:solidFill>
              </a:rPr>
              <a:t>. Why is the PPC concave to the origin, OR, why are there increasing costs?</a:t>
            </a:r>
            <a:endParaRPr lang="en-US" sz="4000" b="1" dirty="0">
              <a:solidFill>
                <a:srgbClr val="0070C0"/>
              </a:solidFill>
            </a:endParaRPr>
          </a:p>
        </p:txBody>
      </p:sp>
      <p:sp>
        <p:nvSpPr>
          <p:cNvPr id="3" name="TPAnswers"/>
          <p:cNvSpPr>
            <a:spLocks noGrp="1"/>
          </p:cNvSpPr>
          <p:nvPr>
            <p:ph type="body" idx="1"/>
            <p:custDataLst>
              <p:tags r:id="rId2"/>
            </p:custDataLst>
          </p:nvPr>
        </p:nvSpPr>
        <p:spPr>
          <a:xfrm>
            <a:off x="457200" y="1327150"/>
            <a:ext cx="5029200" cy="5105399"/>
          </a:xfrm>
        </p:spPr>
        <p:txBody>
          <a:bodyPr>
            <a:noAutofit/>
          </a:bodyPr>
          <a:lstStyle/>
          <a:p>
            <a:pPr marL="514350" indent="-514350">
              <a:buFont typeface="Arial" pitchFamily="34" charset="0"/>
              <a:buAutoNum type="arabicPeriod"/>
            </a:pPr>
            <a:r>
              <a:rPr lang="en-US" sz="2800" dirty="0" smtClean="0"/>
              <a:t>More resources will cause economic growth</a:t>
            </a:r>
          </a:p>
          <a:p>
            <a:pPr marL="514350" indent="-514350">
              <a:buFont typeface="Arial" pitchFamily="34" charset="0"/>
              <a:buAutoNum type="arabicPeriod"/>
            </a:pPr>
            <a:r>
              <a:rPr lang="en-US" sz="2800" dirty="0" smtClean="0"/>
              <a:t>Fewer resources will cause the PPC to shift inwards</a:t>
            </a:r>
          </a:p>
          <a:p>
            <a:pPr marL="514350" indent="-514350">
              <a:buFont typeface="Arial" pitchFamily="34" charset="0"/>
              <a:buAutoNum type="arabicPeriod"/>
            </a:pPr>
            <a:r>
              <a:rPr lang="en-US" sz="2800" dirty="0" smtClean="0"/>
              <a:t>Many resources are better at producing one good than another</a:t>
            </a:r>
          </a:p>
          <a:p>
            <a:pPr marL="514350" indent="-514350">
              <a:buFont typeface="Arial" pitchFamily="34" charset="0"/>
              <a:buAutoNum type="arabicPeriod"/>
            </a:pPr>
            <a:r>
              <a:rPr lang="en-US" sz="2800" dirty="0" smtClean="0"/>
              <a:t>Resources are completely adaptable to alternative uses suited </a:t>
            </a:r>
            <a:endParaRPr lang="en-US" sz="2800" dirty="0"/>
          </a:p>
        </p:txBody>
      </p:sp>
      <p:pic>
        <p:nvPicPr>
          <p:cNvPr id="19459" name="Picture 3" descr="C:\Users\mhealy\OneDrive for Business\web\ecogif\ppc\ppcppc.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38800" y="1130808"/>
            <a:ext cx="3860800" cy="2895600"/>
          </a:xfrm>
          <a:prstGeom prst="rect">
            <a:avLst/>
          </a:prstGeom>
          <a:noFill/>
          <a:extLst>
            <a:ext uri="{909E8E84-426E-40DD-AFC4-6F175D3DCCD1}">
              <a14:hiddenFill xmlns:a14="http://schemas.microsoft.com/office/drawing/2010/main">
                <a:solidFill>
                  <a:srgbClr val="FFFFFF"/>
                </a:solidFill>
              </a14:hiddenFill>
            </a:ext>
          </a:extLst>
        </p:spPr>
      </p:pic>
      <p:sp>
        <p:nvSpPr>
          <p:cNvPr id="5" name="CorShape1"/>
          <p:cNvSpPr/>
          <p:nvPr>
            <p:custDataLst>
              <p:tags r:id="rId3"/>
            </p:custDataLst>
          </p:nvPr>
        </p:nvSpPr>
        <p:spPr>
          <a:xfrm rot="10800000">
            <a:off x="115570" y="3221736"/>
            <a:ext cx="596900" cy="5969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235361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52400" y="152400"/>
            <a:ext cx="5486400" cy="2133600"/>
          </a:xfrm>
        </p:spPr>
        <p:txBody>
          <a:bodyPr>
            <a:normAutofit/>
          </a:bodyPr>
          <a:lstStyle/>
          <a:p>
            <a:pPr algn="l"/>
            <a:r>
              <a:rPr lang="en-US" b="1" dirty="0" smtClean="0"/>
              <a:t>11. If the production possibilities curve is a </a:t>
            </a:r>
            <a:br>
              <a:rPr lang="en-US" b="1" dirty="0" smtClean="0"/>
            </a:br>
            <a:r>
              <a:rPr lang="en-US" b="1" dirty="0" smtClean="0"/>
              <a:t>straight line:</a:t>
            </a:r>
            <a:r>
              <a:rPr lang="en-US" dirty="0" smtClean="0"/>
              <a:t> </a:t>
            </a:r>
            <a:r>
              <a:rPr lang="en-US" b="1" dirty="0" smtClean="0"/>
              <a:t> </a:t>
            </a:r>
            <a:endParaRPr lang="en-US" b="1" dirty="0"/>
          </a:p>
        </p:txBody>
      </p:sp>
      <p:sp>
        <p:nvSpPr>
          <p:cNvPr id="3" name="TPAnswers"/>
          <p:cNvSpPr>
            <a:spLocks noGrp="1"/>
          </p:cNvSpPr>
          <p:nvPr>
            <p:ph type="body" idx="1"/>
            <p:custDataLst>
              <p:tags r:id="rId2"/>
            </p:custDataLst>
          </p:nvPr>
        </p:nvSpPr>
        <p:spPr>
          <a:xfrm>
            <a:off x="457200" y="2438400"/>
            <a:ext cx="8458200" cy="3687763"/>
          </a:xfrm>
        </p:spPr>
        <p:txBody>
          <a:bodyPr>
            <a:normAutofit fontScale="92500" lnSpcReduction="10000"/>
          </a:bodyPr>
          <a:lstStyle/>
          <a:p>
            <a:pPr>
              <a:buNone/>
            </a:pPr>
            <a:r>
              <a:rPr lang="en-US" dirty="0" smtClean="0"/>
              <a:t>1. the two products will sell at the same market prices.</a:t>
            </a:r>
          </a:p>
          <a:p>
            <a:pPr>
              <a:buNone/>
            </a:pPr>
            <a:r>
              <a:rPr lang="en-US" dirty="0" smtClean="0"/>
              <a:t>2. economic resources are perfectly substitutable between the production of the two products.</a:t>
            </a:r>
          </a:p>
          <a:p>
            <a:pPr>
              <a:buNone/>
            </a:pPr>
            <a:r>
              <a:rPr lang="en-US" dirty="0" smtClean="0"/>
              <a:t>3. the two products are equally important to consumers.</a:t>
            </a:r>
          </a:p>
          <a:p>
            <a:pPr>
              <a:buNone/>
            </a:pPr>
            <a:r>
              <a:rPr lang="en-US" dirty="0" smtClean="0"/>
              <a:t>4. equal quantities of the two products will be produced at each possible point on the curve.</a:t>
            </a:r>
            <a:endParaRPr lang="en-US" dirty="0"/>
          </a:p>
        </p:txBody>
      </p:sp>
    </p:spTree>
    <p:custDataLst>
      <p:tags r:id="rId1"/>
    </p:custDataLst>
    <p:extLst>
      <p:ext uri="{BB962C8B-B14F-4D97-AF65-F5344CB8AC3E}">
        <p14:creationId xmlns:p14="http://schemas.microsoft.com/office/powerpoint/2010/main" val="9149167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52400" y="152400"/>
            <a:ext cx="5486400" cy="2133600"/>
          </a:xfrm>
        </p:spPr>
        <p:txBody>
          <a:bodyPr>
            <a:normAutofit/>
          </a:bodyPr>
          <a:lstStyle/>
          <a:p>
            <a:pPr algn="l"/>
            <a:r>
              <a:rPr lang="en-US" b="1" dirty="0" smtClean="0">
                <a:solidFill>
                  <a:srgbClr val="0070C0"/>
                </a:solidFill>
              </a:rPr>
              <a:t>11. If the production possibilities curve is a </a:t>
            </a:r>
            <a:br>
              <a:rPr lang="en-US" b="1" dirty="0" smtClean="0">
                <a:solidFill>
                  <a:srgbClr val="0070C0"/>
                </a:solidFill>
              </a:rPr>
            </a:br>
            <a:r>
              <a:rPr lang="en-US" b="1" dirty="0" smtClean="0">
                <a:solidFill>
                  <a:srgbClr val="0070C0"/>
                </a:solidFill>
              </a:rPr>
              <a:t>straight line:</a:t>
            </a:r>
            <a:r>
              <a:rPr lang="en-US" dirty="0" smtClean="0">
                <a:solidFill>
                  <a:srgbClr val="0070C0"/>
                </a:solidFill>
              </a:rPr>
              <a:t> </a:t>
            </a:r>
            <a:r>
              <a:rPr lang="en-US" b="1" dirty="0" smtClean="0"/>
              <a:t> </a:t>
            </a:r>
            <a:endParaRPr lang="en-US" b="1" dirty="0"/>
          </a:p>
        </p:txBody>
      </p:sp>
      <p:sp>
        <p:nvSpPr>
          <p:cNvPr id="6" name="CorShape1"/>
          <p:cNvSpPr/>
          <p:nvPr>
            <p:custDataLst>
              <p:tags r:id="rId2"/>
            </p:custDataLst>
          </p:nvPr>
        </p:nvSpPr>
        <p:spPr>
          <a:xfrm rot="10800000">
            <a:off x="20320" y="3489113"/>
            <a:ext cx="546100" cy="5461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PAnswers"/>
          <p:cNvSpPr>
            <a:spLocks noGrp="1"/>
          </p:cNvSpPr>
          <p:nvPr>
            <p:ph type="body" idx="1"/>
            <p:custDataLst>
              <p:tags r:id="rId3"/>
            </p:custDataLst>
          </p:nvPr>
        </p:nvSpPr>
        <p:spPr>
          <a:xfrm>
            <a:off x="457200" y="2438400"/>
            <a:ext cx="8458200" cy="3687763"/>
          </a:xfrm>
        </p:spPr>
        <p:txBody>
          <a:bodyPr>
            <a:normAutofit fontScale="92500" lnSpcReduction="10000"/>
          </a:bodyPr>
          <a:lstStyle/>
          <a:p>
            <a:pPr>
              <a:buNone/>
            </a:pPr>
            <a:r>
              <a:rPr lang="en-US" dirty="0" smtClean="0"/>
              <a:t>1. the two products will sell at the same market prices.</a:t>
            </a:r>
          </a:p>
          <a:p>
            <a:pPr>
              <a:buNone/>
            </a:pPr>
            <a:r>
              <a:rPr lang="en-US" dirty="0" smtClean="0"/>
              <a:t>2. economic resources are perfectly substitutable between the production of the two products.</a:t>
            </a:r>
          </a:p>
          <a:p>
            <a:pPr>
              <a:buNone/>
            </a:pPr>
            <a:r>
              <a:rPr lang="en-US" dirty="0" smtClean="0"/>
              <a:t>3. the two products are equally important to consumers.</a:t>
            </a:r>
          </a:p>
          <a:p>
            <a:pPr>
              <a:buNone/>
            </a:pPr>
            <a:r>
              <a:rPr lang="en-US" dirty="0" smtClean="0"/>
              <a:t>4. equal quantities of the two products will be produced at each possible point on the curve.</a:t>
            </a:r>
            <a:endParaRPr lang="en-US" dirty="0"/>
          </a:p>
        </p:txBody>
      </p:sp>
    </p:spTree>
    <p:custDataLst>
      <p:tags r:id="rId1"/>
    </p:custDataLst>
    <p:extLst>
      <p:ext uri="{BB962C8B-B14F-4D97-AF65-F5344CB8AC3E}">
        <p14:creationId xmlns:p14="http://schemas.microsoft.com/office/powerpoint/2010/main" val="3063093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228600"/>
            <a:ext cx="8229600" cy="990600"/>
          </a:xfrm>
        </p:spPr>
        <p:txBody>
          <a:bodyPr>
            <a:normAutofit fontScale="90000"/>
          </a:bodyPr>
          <a:lstStyle/>
          <a:p>
            <a:pPr algn="l"/>
            <a:r>
              <a:rPr lang="en-US" b="1" dirty="0" smtClean="0"/>
              <a:t>12. Which combination is preferred (optimal)?</a:t>
            </a:r>
            <a:endParaRPr lang="en-US" b="1" dirty="0"/>
          </a:p>
        </p:txBody>
      </p:sp>
      <p:pic>
        <p:nvPicPr>
          <p:cNvPr id="5" name="Picture 4" descr="ppc.JPG"/>
          <p:cNvPicPr>
            <a:picLocks noChangeAspect="1"/>
          </p:cNvPicPr>
          <p:nvPr/>
        </p:nvPicPr>
        <p:blipFill>
          <a:blip r:embed="rId4" cstate="print"/>
          <a:stretch>
            <a:fillRect/>
          </a:stretch>
        </p:blipFill>
        <p:spPr>
          <a:xfrm>
            <a:off x="4724400" y="899663"/>
            <a:ext cx="4319008" cy="2681737"/>
          </a:xfrm>
          <a:prstGeom prst="rect">
            <a:avLst/>
          </a:prstGeom>
        </p:spPr>
      </p:pic>
      <p:sp>
        <p:nvSpPr>
          <p:cNvPr id="3" name="TPAnswers"/>
          <p:cNvSpPr>
            <a:spLocks noGrp="1"/>
          </p:cNvSpPr>
          <p:nvPr>
            <p:ph type="body" idx="1"/>
            <p:custDataLst>
              <p:tags r:id="rId2"/>
            </p:custDataLst>
          </p:nvPr>
        </p:nvSpPr>
        <p:spPr>
          <a:xfrm>
            <a:off x="350520" y="1447800"/>
            <a:ext cx="4572000" cy="3809999"/>
          </a:xfrm>
        </p:spPr>
        <p:txBody>
          <a:bodyPr>
            <a:normAutofit/>
          </a:bodyPr>
          <a:lstStyle/>
          <a:p>
            <a:pPr marL="514350" indent="-514350">
              <a:buFont typeface="Arial" pitchFamily="34" charset="0"/>
              <a:buAutoNum type="arabicPeriod"/>
            </a:pPr>
            <a:r>
              <a:rPr lang="en-US" dirty="0" smtClean="0"/>
              <a:t>78 wheat  and 20 rice</a:t>
            </a:r>
          </a:p>
          <a:p>
            <a:pPr marL="514350" indent="-514350">
              <a:buFont typeface="Arial" pitchFamily="34" charset="0"/>
              <a:buAutoNum type="arabicPeriod"/>
            </a:pPr>
            <a:r>
              <a:rPr lang="en-US" dirty="0" smtClean="0"/>
              <a:t>70 wheat  and 40 rice</a:t>
            </a:r>
          </a:p>
          <a:p>
            <a:pPr marL="514350" indent="-514350">
              <a:buFont typeface="Arial" pitchFamily="34" charset="0"/>
              <a:buAutoNum type="arabicPeriod"/>
            </a:pPr>
            <a:r>
              <a:rPr lang="en-US" dirty="0" smtClean="0"/>
              <a:t>55 wheat  and 60 rice</a:t>
            </a:r>
          </a:p>
          <a:p>
            <a:pPr marL="514350" indent="-514350">
              <a:buFont typeface="Arial" pitchFamily="34" charset="0"/>
              <a:buAutoNum type="arabicPeriod"/>
            </a:pPr>
            <a:r>
              <a:rPr lang="en-US" dirty="0" smtClean="0"/>
              <a:t>We cannot tell</a:t>
            </a:r>
            <a:endParaRPr lang="en-US" dirty="0"/>
          </a:p>
        </p:txBody>
      </p:sp>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228600"/>
            <a:ext cx="8229600" cy="990600"/>
          </a:xfrm>
        </p:spPr>
        <p:txBody>
          <a:bodyPr>
            <a:normAutofit fontScale="90000"/>
          </a:bodyPr>
          <a:lstStyle/>
          <a:p>
            <a:pPr algn="l"/>
            <a:r>
              <a:rPr lang="en-US" b="1" dirty="0" smtClean="0">
                <a:solidFill>
                  <a:srgbClr val="0070C0"/>
                </a:solidFill>
              </a:rPr>
              <a:t>12. Which combination is preferred (optimal)?</a:t>
            </a:r>
            <a:endParaRPr lang="en-US" b="1" dirty="0">
              <a:solidFill>
                <a:srgbClr val="0070C0"/>
              </a:solidFill>
            </a:endParaRPr>
          </a:p>
        </p:txBody>
      </p:sp>
      <p:pic>
        <p:nvPicPr>
          <p:cNvPr id="5" name="Picture 4" descr="ppc.JPG"/>
          <p:cNvPicPr>
            <a:picLocks noChangeAspect="1"/>
          </p:cNvPicPr>
          <p:nvPr/>
        </p:nvPicPr>
        <p:blipFill>
          <a:blip r:embed="rId5" cstate="print"/>
          <a:stretch>
            <a:fillRect/>
          </a:stretch>
        </p:blipFill>
        <p:spPr>
          <a:xfrm>
            <a:off x="4724400" y="899663"/>
            <a:ext cx="4319008" cy="2681737"/>
          </a:xfrm>
          <a:prstGeom prst="rect">
            <a:avLst/>
          </a:prstGeom>
        </p:spPr>
      </p:pic>
      <p:sp>
        <p:nvSpPr>
          <p:cNvPr id="7" name="CorShape1"/>
          <p:cNvSpPr/>
          <p:nvPr>
            <p:custDataLst>
              <p:tags r:id="rId2"/>
            </p:custDataLst>
          </p:nvPr>
        </p:nvSpPr>
        <p:spPr>
          <a:xfrm rot="10800000">
            <a:off x="172720" y="3225800"/>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350520" y="1447800"/>
            <a:ext cx="4572000" cy="3809999"/>
          </a:xfrm>
        </p:spPr>
        <p:txBody>
          <a:bodyPr>
            <a:normAutofit/>
          </a:bodyPr>
          <a:lstStyle/>
          <a:p>
            <a:pPr marL="514350" indent="-514350">
              <a:buFont typeface="Arial" pitchFamily="34" charset="0"/>
              <a:buAutoNum type="arabicPeriod"/>
            </a:pPr>
            <a:r>
              <a:rPr lang="en-US" dirty="0" smtClean="0"/>
              <a:t>78 wheat  and 20 rice</a:t>
            </a:r>
          </a:p>
          <a:p>
            <a:pPr marL="514350" indent="-514350">
              <a:buFont typeface="Arial" pitchFamily="34" charset="0"/>
              <a:buAutoNum type="arabicPeriod"/>
            </a:pPr>
            <a:r>
              <a:rPr lang="en-US" dirty="0" smtClean="0"/>
              <a:t>70 wheat  and 40 rice</a:t>
            </a:r>
          </a:p>
          <a:p>
            <a:pPr marL="514350" indent="-514350">
              <a:buFont typeface="Arial" pitchFamily="34" charset="0"/>
              <a:buAutoNum type="arabicPeriod"/>
            </a:pPr>
            <a:r>
              <a:rPr lang="en-US" dirty="0" smtClean="0"/>
              <a:t>55 wheat  and 60 rice</a:t>
            </a:r>
          </a:p>
          <a:p>
            <a:pPr marL="514350" indent="-514350">
              <a:buFont typeface="Arial" pitchFamily="34" charset="0"/>
              <a:buAutoNum type="arabicPeriod"/>
            </a:pPr>
            <a:r>
              <a:rPr lang="en-US" dirty="0" smtClean="0"/>
              <a:t>We cannot tell</a:t>
            </a:r>
            <a:endParaRPr lang="en-US" dirty="0"/>
          </a:p>
        </p:txBody>
      </p:sp>
    </p:spTree>
    <p:custDataLst>
      <p:tags r:id="rId1"/>
    </p:custDataLst>
    <p:extLst>
      <p:ext uri="{BB962C8B-B14F-4D97-AF65-F5344CB8AC3E}">
        <p14:creationId xmlns:p14="http://schemas.microsoft.com/office/powerpoint/2010/main" val="714631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76200"/>
            <a:ext cx="6248400" cy="2057400"/>
          </a:xfrm>
        </p:spPr>
        <p:txBody>
          <a:bodyPr>
            <a:normAutofit fontScale="90000"/>
          </a:bodyPr>
          <a:lstStyle/>
          <a:p>
            <a:pPr algn="l"/>
            <a:r>
              <a:rPr lang="en-US" sz="3600" b="1" dirty="0" smtClean="0"/>
              <a:t>13. Which of the following will </a:t>
            </a:r>
            <a:r>
              <a:rPr lang="en-US" sz="3600" b="1" i="1" dirty="0" smtClean="0"/>
              <a:t>not</a:t>
            </a:r>
            <a:r>
              <a:rPr lang="en-US" sz="3600" b="1" dirty="0" smtClean="0"/>
              <a:t> produce an outward shift of the production possibilities curve?</a:t>
            </a:r>
            <a:r>
              <a:rPr lang="en-US" sz="3600" dirty="0" smtClean="0"/>
              <a:t> </a:t>
            </a:r>
            <a:endParaRPr lang="en-US" b="1" dirty="0"/>
          </a:p>
        </p:txBody>
      </p:sp>
      <p:sp>
        <p:nvSpPr>
          <p:cNvPr id="3" name="TPAnswers"/>
          <p:cNvSpPr>
            <a:spLocks noGrp="1"/>
          </p:cNvSpPr>
          <p:nvPr>
            <p:ph type="body" idx="1"/>
            <p:custDataLst>
              <p:tags r:id="rId2"/>
            </p:custDataLst>
          </p:nvPr>
        </p:nvSpPr>
        <p:spPr>
          <a:xfrm>
            <a:off x="457200" y="2667000"/>
            <a:ext cx="8458200" cy="3459163"/>
          </a:xfrm>
        </p:spPr>
        <p:txBody>
          <a:bodyPr>
            <a:normAutofit lnSpcReduction="10000"/>
          </a:bodyPr>
          <a:lstStyle/>
          <a:p>
            <a:pPr marL="514350" indent="-514350">
              <a:buFont typeface="Arial" pitchFamily="34" charset="0"/>
              <a:buAutoNum type="arabicPeriod"/>
            </a:pPr>
            <a:r>
              <a:rPr lang="en-US" dirty="0" smtClean="0"/>
              <a:t>an upgrading of the quality of a nation's human resources</a:t>
            </a:r>
          </a:p>
          <a:p>
            <a:pPr marL="514350" indent="-514350">
              <a:buFont typeface="Arial" pitchFamily="34" charset="0"/>
              <a:buAutoNum type="arabicPeriod"/>
            </a:pPr>
            <a:r>
              <a:rPr lang="en-US" dirty="0" smtClean="0"/>
              <a:t>the reduction of unemployment</a:t>
            </a:r>
          </a:p>
          <a:p>
            <a:pPr marL="514350" indent="-514350">
              <a:buFont typeface="Arial" pitchFamily="34" charset="0"/>
              <a:buAutoNum type="arabicPeriod"/>
            </a:pPr>
            <a:r>
              <a:rPr lang="en-US" dirty="0" smtClean="0"/>
              <a:t>an increase in the quantity of a society's labor force</a:t>
            </a:r>
          </a:p>
          <a:p>
            <a:pPr marL="514350" indent="-514350">
              <a:buFont typeface="Arial" pitchFamily="34" charset="0"/>
              <a:buAutoNum type="arabicPeriod"/>
            </a:pPr>
            <a:r>
              <a:rPr lang="en-US" dirty="0" smtClean="0"/>
              <a:t>the improvement of a society's technological knowledge</a:t>
            </a:r>
            <a:endParaRPr lang="en-US" dirty="0"/>
          </a:p>
        </p:txBody>
      </p:sp>
    </p:spTree>
    <p:custDataLst>
      <p:tags r:id="rId1"/>
    </p:custDataLst>
    <p:extLst>
      <p:ext uri="{BB962C8B-B14F-4D97-AF65-F5344CB8AC3E}">
        <p14:creationId xmlns:p14="http://schemas.microsoft.com/office/powerpoint/2010/main" val="603119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609600"/>
            <a:ext cx="8686800" cy="6096000"/>
          </a:xfrm>
        </p:spPr>
        <p:txBody>
          <a:bodyPr>
            <a:normAutofit fontScale="92500" lnSpcReduction="20000"/>
          </a:bodyPr>
          <a:lstStyle/>
          <a:p>
            <a:r>
              <a:rPr lang="en-US" sz="2000" dirty="0" smtClean="0"/>
              <a:t>Define, draw, and describe the shape of a </a:t>
            </a:r>
            <a:r>
              <a:rPr lang="en-US" sz="2000" dirty="0"/>
              <a:t>production possibilities curve (PPC) </a:t>
            </a:r>
            <a:endParaRPr lang="en-US" sz="2000" dirty="0" smtClean="0"/>
          </a:p>
          <a:p>
            <a:r>
              <a:rPr lang="en-US" sz="2000" dirty="0" smtClean="0"/>
              <a:t>What </a:t>
            </a:r>
            <a:r>
              <a:rPr lang="en-US" sz="2000" dirty="0"/>
              <a:t>are the assumptions behind the PPC</a:t>
            </a:r>
          </a:p>
          <a:p>
            <a:r>
              <a:rPr lang="en-US" sz="2000" dirty="0"/>
              <a:t>Illustrate the following using the production possibilities curve: </a:t>
            </a:r>
            <a:endParaRPr lang="en-US" sz="2000" dirty="0" smtClean="0"/>
          </a:p>
          <a:p>
            <a:pPr marL="400050" lvl="1" indent="0">
              <a:buNone/>
            </a:pPr>
            <a:r>
              <a:rPr lang="en-US" sz="2100" dirty="0" smtClean="0"/>
              <a:t>- </a:t>
            </a:r>
            <a:r>
              <a:rPr lang="en-US" sz="2100" dirty="0"/>
              <a:t>we must make choices</a:t>
            </a:r>
            <a:br>
              <a:rPr lang="en-US" sz="2100" dirty="0"/>
            </a:br>
            <a:r>
              <a:rPr lang="en-US" sz="2100" dirty="0"/>
              <a:t>- choices have opportunity costs</a:t>
            </a:r>
            <a:br>
              <a:rPr lang="en-US" sz="2100" dirty="0"/>
            </a:br>
            <a:r>
              <a:rPr lang="en-US" sz="2100" dirty="0"/>
              <a:t>- the law of increasing costs</a:t>
            </a:r>
            <a:br>
              <a:rPr lang="en-US" sz="2100" dirty="0"/>
            </a:br>
            <a:r>
              <a:rPr lang="en-US" sz="2100" dirty="0"/>
              <a:t>- the effect of unemployment</a:t>
            </a:r>
            <a:br>
              <a:rPr lang="en-US" sz="2100" dirty="0"/>
            </a:br>
            <a:r>
              <a:rPr lang="en-US" sz="2100" dirty="0"/>
              <a:t>- the effect of productive inefficiency</a:t>
            </a:r>
            <a:br>
              <a:rPr lang="en-US" sz="2100" dirty="0"/>
            </a:br>
            <a:r>
              <a:rPr lang="en-US" sz="2100" dirty="0"/>
              <a:t>- how present choices affect future possibilities</a:t>
            </a:r>
            <a:br>
              <a:rPr lang="en-US" sz="2100" dirty="0"/>
            </a:br>
            <a:r>
              <a:rPr lang="en-US" sz="2100" dirty="0"/>
              <a:t>- the effect of international trade</a:t>
            </a:r>
            <a:br>
              <a:rPr lang="en-US" sz="2100" dirty="0"/>
            </a:br>
            <a:r>
              <a:rPr lang="en-US" sz="2100" dirty="0"/>
              <a:t>- two types of "economic growth"</a:t>
            </a:r>
            <a:r>
              <a:rPr lang="en-US" sz="1600" dirty="0"/>
              <a:t/>
            </a:r>
            <a:br>
              <a:rPr lang="en-US" sz="1600" dirty="0"/>
            </a:br>
            <a:r>
              <a:rPr lang="en-US" sz="2100" dirty="0"/>
              <a:t>- it does NOT show the optimum product mix (</a:t>
            </a:r>
            <a:r>
              <a:rPr lang="en-US" sz="2100" dirty="0" err="1"/>
              <a:t>allocative</a:t>
            </a:r>
            <a:r>
              <a:rPr lang="en-US" sz="2100" dirty="0"/>
              <a:t> efficiency)</a:t>
            </a:r>
          </a:p>
          <a:p>
            <a:r>
              <a:rPr lang="en-US" sz="2000" dirty="0"/>
              <a:t>Explain WHY the PPC has the shape that it does -- concave to the origin. What is the law of increasing cost? Why are there increasing costs? (Draw, Define. Describe all graphs)</a:t>
            </a:r>
          </a:p>
          <a:p>
            <a:r>
              <a:rPr lang="en-US" sz="2000" dirty="0"/>
              <a:t>What would the PPC look like if there were constant costs?</a:t>
            </a:r>
          </a:p>
          <a:p>
            <a:r>
              <a:rPr lang="en-US" sz="2000" dirty="0"/>
              <a:t>What does a point outside the PPC represent?</a:t>
            </a:r>
          </a:p>
          <a:p>
            <a:r>
              <a:rPr lang="en-US" sz="2000" dirty="0"/>
              <a:t>What two things (2 </a:t>
            </a:r>
            <a:r>
              <a:rPr lang="en-US" sz="2000" dirty="0" err="1"/>
              <a:t>Es</a:t>
            </a:r>
            <a:r>
              <a:rPr lang="en-US" sz="2000" dirty="0"/>
              <a:t>) would a point inside the PPC indicate?</a:t>
            </a:r>
          </a:p>
          <a:p>
            <a:r>
              <a:rPr lang="en-US" sz="2000" dirty="0"/>
              <a:t>Summarize the general relationship between investment and economic growth.</a:t>
            </a:r>
          </a:p>
          <a:p>
            <a:r>
              <a:rPr lang="en-US" sz="2000" dirty="0"/>
              <a:t>Describe the two types of economic growth ("achieving the potential" and "increasing the potential") and explain how are they shown on a PPC?</a:t>
            </a:r>
          </a:p>
          <a:p>
            <a:r>
              <a:rPr lang="en-US" sz="2000" dirty="0"/>
              <a:t>What would cause a PPC to shift inward?</a:t>
            </a:r>
          </a:p>
          <a:p>
            <a:r>
              <a:rPr lang="en-US" sz="2000" dirty="0"/>
              <a:t>Use a PPC to illustrate the effect of international trade</a:t>
            </a:r>
          </a:p>
          <a:p>
            <a:endParaRPr lang="en-US" dirty="0"/>
          </a:p>
        </p:txBody>
      </p:sp>
      <p:sp>
        <p:nvSpPr>
          <p:cNvPr id="4" name="Title 3"/>
          <p:cNvSpPr>
            <a:spLocks noGrp="1"/>
          </p:cNvSpPr>
          <p:nvPr>
            <p:ph type="title"/>
          </p:nvPr>
        </p:nvSpPr>
        <p:spPr>
          <a:xfrm>
            <a:off x="381000" y="76200"/>
            <a:ext cx="8229600" cy="563562"/>
          </a:xfrm>
        </p:spPr>
        <p:txBody>
          <a:bodyPr>
            <a:normAutofit fontScale="90000"/>
          </a:bodyPr>
          <a:lstStyle/>
          <a:p>
            <a:r>
              <a:rPr lang="en-US" sz="2400" b="1" dirty="0"/>
              <a:t>1d </a:t>
            </a:r>
            <a:r>
              <a:rPr lang="en-US" sz="2400" b="1" dirty="0" smtClean="0"/>
              <a:t>– </a:t>
            </a:r>
            <a:r>
              <a:rPr lang="en-US" sz="2400" b="1" u="sng" dirty="0" smtClean="0"/>
              <a:t>Production Possibilities Curve – PPC – Outcomes/ Must Know</a:t>
            </a:r>
            <a:endParaRPr lang="en-US" sz="2400" dirty="0"/>
          </a:p>
        </p:txBody>
      </p:sp>
    </p:spTree>
    <p:custDataLst>
      <p:tags r:id="rId1"/>
    </p:custDataLst>
    <p:extLst>
      <p:ext uri="{BB962C8B-B14F-4D97-AF65-F5344CB8AC3E}">
        <p14:creationId xmlns:p14="http://schemas.microsoft.com/office/powerpoint/2010/main" val="110803379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76200"/>
            <a:ext cx="6248400" cy="2057400"/>
          </a:xfrm>
        </p:spPr>
        <p:txBody>
          <a:bodyPr>
            <a:normAutofit fontScale="90000"/>
          </a:bodyPr>
          <a:lstStyle/>
          <a:p>
            <a:pPr algn="l"/>
            <a:r>
              <a:rPr lang="en-US" sz="3600" b="1" dirty="0" smtClean="0">
                <a:solidFill>
                  <a:srgbClr val="0070C0"/>
                </a:solidFill>
              </a:rPr>
              <a:t>13. Which of the following will </a:t>
            </a:r>
            <a:r>
              <a:rPr lang="en-US" sz="3600" b="1" i="1" dirty="0" smtClean="0">
                <a:solidFill>
                  <a:srgbClr val="0070C0"/>
                </a:solidFill>
              </a:rPr>
              <a:t>not</a:t>
            </a:r>
            <a:r>
              <a:rPr lang="en-US" sz="3600" b="1" dirty="0" smtClean="0">
                <a:solidFill>
                  <a:srgbClr val="0070C0"/>
                </a:solidFill>
              </a:rPr>
              <a:t> produce an outward shift of the production possibilities curve?</a:t>
            </a:r>
            <a:r>
              <a:rPr lang="en-US" sz="3600" dirty="0" smtClean="0"/>
              <a:t> </a:t>
            </a:r>
            <a:endParaRPr lang="en-US" b="1" dirty="0"/>
          </a:p>
        </p:txBody>
      </p:sp>
      <p:sp>
        <p:nvSpPr>
          <p:cNvPr id="3" name="TPAnswers"/>
          <p:cNvSpPr>
            <a:spLocks noGrp="1"/>
          </p:cNvSpPr>
          <p:nvPr>
            <p:ph type="body" idx="1"/>
            <p:custDataLst>
              <p:tags r:id="rId2"/>
            </p:custDataLst>
          </p:nvPr>
        </p:nvSpPr>
        <p:spPr>
          <a:xfrm>
            <a:off x="457200" y="2667000"/>
            <a:ext cx="8458200" cy="3459163"/>
          </a:xfrm>
        </p:spPr>
        <p:txBody>
          <a:bodyPr>
            <a:normAutofit lnSpcReduction="10000"/>
          </a:bodyPr>
          <a:lstStyle/>
          <a:p>
            <a:pPr marL="514350" indent="-514350">
              <a:buFont typeface="Arial" pitchFamily="34" charset="0"/>
              <a:buAutoNum type="arabicPeriod"/>
            </a:pPr>
            <a:r>
              <a:rPr lang="en-US" dirty="0" smtClean="0"/>
              <a:t>an upgrading of the quality of a nation's human resources</a:t>
            </a:r>
          </a:p>
          <a:p>
            <a:pPr marL="514350" indent="-514350">
              <a:buFont typeface="Arial" pitchFamily="34" charset="0"/>
              <a:buAutoNum type="arabicPeriod"/>
            </a:pPr>
            <a:r>
              <a:rPr lang="en-US" dirty="0" smtClean="0"/>
              <a:t>the reduction of unemployment</a:t>
            </a:r>
          </a:p>
          <a:p>
            <a:pPr marL="514350" indent="-514350">
              <a:buFont typeface="Arial" pitchFamily="34" charset="0"/>
              <a:buAutoNum type="arabicPeriod"/>
            </a:pPr>
            <a:r>
              <a:rPr lang="en-US" dirty="0" smtClean="0"/>
              <a:t>an increase in the quantity of a society's labor force</a:t>
            </a:r>
          </a:p>
          <a:p>
            <a:pPr marL="514350" indent="-514350">
              <a:buFont typeface="Arial" pitchFamily="34" charset="0"/>
              <a:buAutoNum type="arabicPeriod"/>
            </a:pPr>
            <a:r>
              <a:rPr lang="en-US" dirty="0" smtClean="0"/>
              <a:t>the improvement of a society's technological knowledge</a:t>
            </a:r>
            <a:endParaRPr lang="en-US" dirty="0"/>
          </a:p>
        </p:txBody>
      </p:sp>
      <p:sp>
        <p:nvSpPr>
          <p:cNvPr id="5" name="CorShape1"/>
          <p:cNvSpPr/>
          <p:nvPr>
            <p:custDataLst>
              <p:tags r:id="rId3"/>
            </p:custDataLst>
          </p:nvPr>
        </p:nvSpPr>
        <p:spPr>
          <a:xfrm rot="10800000">
            <a:off x="203200" y="3696377"/>
            <a:ext cx="317500" cy="3175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ustDataLst>
      <p:tags r:id="rId1"/>
    </p:custDataLst>
    <p:extLst>
      <p:ext uri="{BB962C8B-B14F-4D97-AF65-F5344CB8AC3E}">
        <p14:creationId xmlns:p14="http://schemas.microsoft.com/office/powerpoint/2010/main" val="859746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C:\web\ecogif\ppc\ppceg.gif"/>
          <p:cNvPicPr>
            <a:picLocks noChangeAspect="1" noChangeArrowheads="1"/>
          </p:cNvPicPr>
          <p:nvPr/>
        </p:nvPicPr>
        <p:blipFill>
          <a:blip r:embed="rId3" cstate="print"/>
          <a:srcRect/>
          <a:stretch>
            <a:fillRect/>
          </a:stretch>
        </p:blipFill>
        <p:spPr bwMode="auto">
          <a:xfrm>
            <a:off x="4724399" y="1143000"/>
            <a:ext cx="3150705" cy="3200400"/>
          </a:xfrm>
          <a:prstGeom prst="rect">
            <a:avLst/>
          </a:prstGeom>
          <a:noFill/>
        </p:spPr>
      </p:pic>
      <p:pic>
        <p:nvPicPr>
          <p:cNvPr id="5" name="Picture 1" descr="C:\web\ecogif\ppc\ppcdecue.jpg"/>
          <p:cNvPicPr>
            <a:picLocks noChangeAspect="1" noChangeArrowheads="1"/>
          </p:cNvPicPr>
          <p:nvPr/>
        </p:nvPicPr>
        <p:blipFill>
          <a:blip r:embed="rId4" cstate="print"/>
          <a:srcRect/>
          <a:stretch>
            <a:fillRect/>
          </a:stretch>
        </p:blipFill>
        <p:spPr bwMode="auto">
          <a:xfrm>
            <a:off x="280027" y="1143000"/>
            <a:ext cx="3682373" cy="3296601"/>
          </a:xfrm>
          <a:prstGeom prst="rect">
            <a:avLst/>
          </a:prstGeom>
          <a:noFill/>
        </p:spPr>
      </p:pic>
      <p:sp>
        <p:nvSpPr>
          <p:cNvPr id="6" name="TextBox 5"/>
          <p:cNvSpPr txBox="1"/>
          <p:nvPr/>
        </p:nvSpPr>
        <p:spPr>
          <a:xfrm>
            <a:off x="228600" y="-32647"/>
            <a:ext cx="8545938" cy="1169551"/>
          </a:xfrm>
          <a:prstGeom prst="rect">
            <a:avLst/>
          </a:prstGeom>
          <a:noFill/>
        </p:spPr>
        <p:txBody>
          <a:bodyPr wrap="square" rtlCol="0">
            <a:spAutoFit/>
          </a:bodyPr>
          <a:lstStyle/>
          <a:p>
            <a:r>
              <a:rPr lang="en-US" sz="3000" b="1" dirty="0" smtClean="0">
                <a:solidFill>
                  <a:prstClr val="black"/>
                </a:solidFill>
              </a:rPr>
              <a:t>             </a:t>
            </a:r>
            <a:r>
              <a:rPr lang="en-US" sz="3000" b="1" u="sng" dirty="0" smtClean="0">
                <a:solidFill>
                  <a:prstClr val="black"/>
                </a:solidFill>
              </a:rPr>
              <a:t>TWO TYPES OF “ECONOMIC GROWTH”</a:t>
            </a:r>
          </a:p>
          <a:p>
            <a:endParaRPr lang="en-US" sz="800" b="1" u="sng" dirty="0" smtClean="0">
              <a:solidFill>
                <a:prstClr val="black"/>
              </a:solidFill>
            </a:endParaRPr>
          </a:p>
          <a:p>
            <a:r>
              <a:rPr lang="en-US" sz="3000" b="1" dirty="0" smtClean="0">
                <a:solidFill>
                  <a:srgbClr val="0070C0"/>
                </a:solidFill>
              </a:rPr>
              <a:t>Achieving the Potential           Increasing the Potential</a:t>
            </a:r>
          </a:p>
        </p:txBody>
      </p:sp>
      <p:sp>
        <p:nvSpPr>
          <p:cNvPr id="2" name="TextBox 1"/>
          <p:cNvSpPr txBox="1"/>
          <p:nvPr/>
        </p:nvSpPr>
        <p:spPr>
          <a:xfrm>
            <a:off x="152400" y="4356960"/>
            <a:ext cx="8698338" cy="1815882"/>
          </a:xfrm>
          <a:prstGeom prst="rect">
            <a:avLst/>
          </a:prstGeom>
          <a:noFill/>
        </p:spPr>
        <p:txBody>
          <a:bodyPr wrap="square" rtlCol="0">
            <a:spAutoFit/>
          </a:bodyPr>
          <a:lstStyle/>
          <a:p>
            <a:r>
              <a:rPr lang="en-US" sz="2800" b="1" dirty="0" smtClean="0">
                <a:solidFill>
                  <a:srgbClr val="0070C0"/>
                </a:solidFill>
              </a:rPr>
              <a:t>Reducing Unemployment or            Economic Growth  </a:t>
            </a:r>
          </a:p>
          <a:p>
            <a:r>
              <a:rPr lang="en-US" sz="2800" b="1" dirty="0" smtClean="0">
                <a:solidFill>
                  <a:srgbClr val="0070C0"/>
                </a:solidFill>
              </a:rPr>
              <a:t>Achieving Productive Efficiency             - more resources</a:t>
            </a:r>
          </a:p>
          <a:p>
            <a:r>
              <a:rPr lang="en-US" sz="2800" b="1" dirty="0">
                <a:solidFill>
                  <a:srgbClr val="0070C0"/>
                </a:solidFill>
              </a:rPr>
              <a:t> </a:t>
            </a:r>
            <a:r>
              <a:rPr lang="en-US" sz="2800" b="1" dirty="0" smtClean="0">
                <a:solidFill>
                  <a:srgbClr val="0070C0"/>
                </a:solidFill>
              </a:rPr>
              <a:t>                                                                     - better resources</a:t>
            </a:r>
          </a:p>
          <a:p>
            <a:r>
              <a:rPr lang="en-US" sz="2800" b="1" dirty="0">
                <a:solidFill>
                  <a:srgbClr val="0070C0"/>
                </a:solidFill>
              </a:rPr>
              <a:t> </a:t>
            </a:r>
            <a:r>
              <a:rPr lang="en-US" sz="2800" b="1" dirty="0" smtClean="0">
                <a:solidFill>
                  <a:srgbClr val="0070C0"/>
                </a:solidFill>
              </a:rPr>
              <a:t>                                                                     - better technology</a:t>
            </a:r>
            <a:endParaRPr lang="en-US" sz="2800" b="1" dirty="0">
              <a:solidFill>
                <a:srgbClr val="0070C0"/>
              </a:solidFill>
            </a:endParaRPr>
          </a:p>
        </p:txBody>
      </p:sp>
    </p:spTree>
    <p:custDataLst>
      <p:tags r:id="rId1"/>
    </p:custDataLst>
    <p:extLst>
      <p:ext uri="{BB962C8B-B14F-4D97-AF65-F5344CB8AC3E}">
        <p14:creationId xmlns:p14="http://schemas.microsoft.com/office/powerpoint/2010/main" val="44729004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03199" y="76200"/>
            <a:ext cx="3759201" cy="2362200"/>
          </a:xfrm>
        </p:spPr>
        <p:txBody>
          <a:bodyPr>
            <a:normAutofit/>
          </a:bodyPr>
          <a:lstStyle/>
          <a:p>
            <a:pPr algn="l"/>
            <a:r>
              <a:rPr lang="en-US" sz="2800" b="1" dirty="0" smtClean="0"/>
              <a:t>14. Refer to the diagram. Other things equal, this economy will achieve the most rapid rate of growth if:</a:t>
            </a:r>
            <a:r>
              <a:rPr lang="en-US" sz="2800" dirty="0" smtClean="0"/>
              <a:t> </a:t>
            </a:r>
            <a:endParaRPr lang="en-US" sz="2800" b="1" dirty="0"/>
          </a:p>
        </p:txBody>
      </p:sp>
      <p:pic>
        <p:nvPicPr>
          <p:cNvPr id="7171" name="Picture 11"/>
          <p:cNvPicPr>
            <a:picLocks noChangeAspect="1" noChangeArrowheads="1"/>
          </p:cNvPicPr>
          <p:nvPr/>
        </p:nvPicPr>
        <p:blipFill>
          <a:blip r:embed="rId4" cstate="print"/>
          <a:srcRect/>
          <a:stretch>
            <a:fillRect/>
          </a:stretch>
        </p:blipFill>
        <p:spPr bwMode="auto">
          <a:xfrm>
            <a:off x="4343400" y="228600"/>
            <a:ext cx="4038600" cy="4018306"/>
          </a:xfrm>
          <a:prstGeom prst="rect">
            <a:avLst/>
          </a:prstGeom>
          <a:noFill/>
          <a:ln w="9525">
            <a:noFill/>
            <a:miter lim="800000"/>
            <a:headEnd/>
            <a:tailEnd/>
          </a:ln>
        </p:spPr>
      </p:pic>
      <p:sp>
        <p:nvSpPr>
          <p:cNvPr id="3" name="TPAnswers"/>
          <p:cNvSpPr>
            <a:spLocks noGrp="1"/>
          </p:cNvSpPr>
          <p:nvPr>
            <p:ph type="body" idx="1"/>
            <p:custDataLst>
              <p:tags r:id="rId2"/>
            </p:custDataLst>
          </p:nvPr>
        </p:nvSpPr>
        <p:spPr>
          <a:xfrm>
            <a:off x="340495" y="2667000"/>
            <a:ext cx="3698105" cy="2316163"/>
          </a:xfrm>
        </p:spPr>
        <p:txBody>
          <a:bodyPr>
            <a:normAutofit fontScale="92500"/>
          </a:bodyPr>
          <a:lstStyle/>
          <a:p>
            <a:pPr marL="514350" indent="-514350">
              <a:buFont typeface="Arial" pitchFamily="34" charset="0"/>
              <a:buAutoNum type="arabicPeriod"/>
            </a:pPr>
            <a:r>
              <a:rPr lang="en-US" dirty="0" smtClean="0"/>
              <a:t>it chooses point </a:t>
            </a:r>
            <a:r>
              <a:rPr lang="en-US" i="1" dirty="0" smtClean="0"/>
              <a:t>A</a:t>
            </a:r>
            <a:r>
              <a:rPr lang="en-US" dirty="0" smtClean="0"/>
              <a:t>.</a:t>
            </a:r>
          </a:p>
          <a:p>
            <a:pPr marL="514350" indent="-514350">
              <a:buFont typeface="Arial" pitchFamily="34" charset="0"/>
              <a:buAutoNum type="arabicPeriod"/>
            </a:pPr>
            <a:r>
              <a:rPr lang="en-US" dirty="0" smtClean="0"/>
              <a:t>it chooses point </a:t>
            </a:r>
            <a:r>
              <a:rPr lang="en-US" i="1" dirty="0" smtClean="0"/>
              <a:t>B</a:t>
            </a:r>
            <a:r>
              <a:rPr lang="en-US" dirty="0" smtClean="0"/>
              <a:t>.</a:t>
            </a:r>
          </a:p>
          <a:p>
            <a:pPr marL="514350" indent="-514350">
              <a:buFont typeface="Arial" pitchFamily="34" charset="0"/>
              <a:buAutoNum type="arabicPeriod"/>
            </a:pPr>
            <a:r>
              <a:rPr lang="en-US" dirty="0" smtClean="0"/>
              <a:t>it chooses point </a:t>
            </a:r>
            <a:r>
              <a:rPr lang="en-US" i="1" dirty="0" smtClean="0"/>
              <a:t>C</a:t>
            </a:r>
            <a:r>
              <a:rPr lang="en-US" dirty="0" smtClean="0"/>
              <a:t>.</a:t>
            </a:r>
          </a:p>
          <a:p>
            <a:pPr marL="514350" indent="-514350">
              <a:buFont typeface="Arial" pitchFamily="34" charset="0"/>
              <a:buAutoNum type="arabicPeriod"/>
            </a:pPr>
            <a:r>
              <a:rPr lang="en-US" dirty="0" smtClean="0"/>
              <a:t>it chooses point </a:t>
            </a:r>
            <a:r>
              <a:rPr lang="en-US" i="1" dirty="0" smtClean="0"/>
              <a:t>D</a:t>
            </a:r>
            <a:r>
              <a:rPr lang="en-US" dirty="0" smtClean="0"/>
              <a:t>.</a:t>
            </a:r>
            <a:endParaRPr lang="en-US" dirty="0"/>
          </a:p>
        </p:txBody>
      </p:sp>
      <p:sp>
        <p:nvSpPr>
          <p:cNvPr id="5" name="TextBox 4"/>
          <p:cNvSpPr txBox="1"/>
          <p:nvPr/>
        </p:nvSpPr>
        <p:spPr>
          <a:xfrm>
            <a:off x="590550" y="5852374"/>
            <a:ext cx="1705916" cy="584775"/>
          </a:xfrm>
          <a:prstGeom prst="rect">
            <a:avLst/>
          </a:prstGeom>
          <a:noFill/>
        </p:spPr>
        <p:txBody>
          <a:bodyPr wrap="none" rtlCol="0">
            <a:spAutoFit/>
          </a:bodyPr>
          <a:lstStyle/>
          <a:p>
            <a:r>
              <a:rPr lang="en-US" sz="3200" dirty="0" smtClean="0"/>
              <a:t>YP 19 # 7</a:t>
            </a:r>
            <a:endParaRPr lang="en-US" sz="3200" dirty="0"/>
          </a:p>
        </p:txBody>
      </p:sp>
    </p:spTree>
    <p:custDataLst>
      <p:tags r:id="rId1"/>
    </p:custDataLst>
    <p:extLst>
      <p:ext uri="{BB962C8B-B14F-4D97-AF65-F5344CB8AC3E}">
        <p14:creationId xmlns:p14="http://schemas.microsoft.com/office/powerpoint/2010/main" val="180200924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03199" y="76200"/>
            <a:ext cx="3759201" cy="2362200"/>
          </a:xfrm>
        </p:spPr>
        <p:txBody>
          <a:bodyPr>
            <a:normAutofit/>
          </a:bodyPr>
          <a:lstStyle/>
          <a:p>
            <a:pPr algn="l"/>
            <a:r>
              <a:rPr lang="en-US" sz="2800" b="1" dirty="0" smtClean="0">
                <a:solidFill>
                  <a:srgbClr val="0070C0"/>
                </a:solidFill>
              </a:rPr>
              <a:t>14. Refer to the diagram. Other things equal, this economy will achieve the most rapid rate of growth if:</a:t>
            </a:r>
            <a:r>
              <a:rPr lang="en-US" sz="2800" dirty="0" smtClean="0"/>
              <a:t> </a:t>
            </a:r>
            <a:endParaRPr lang="en-US" sz="2800" b="1" dirty="0"/>
          </a:p>
        </p:txBody>
      </p:sp>
      <p:pic>
        <p:nvPicPr>
          <p:cNvPr id="7171" name="Picture 11"/>
          <p:cNvPicPr>
            <a:picLocks noChangeAspect="1" noChangeArrowheads="1"/>
          </p:cNvPicPr>
          <p:nvPr/>
        </p:nvPicPr>
        <p:blipFill>
          <a:blip r:embed="rId5" cstate="print"/>
          <a:srcRect/>
          <a:stretch>
            <a:fillRect/>
          </a:stretch>
        </p:blipFill>
        <p:spPr bwMode="auto">
          <a:xfrm>
            <a:off x="4343400" y="228600"/>
            <a:ext cx="4038600" cy="4018306"/>
          </a:xfrm>
          <a:prstGeom prst="rect">
            <a:avLst/>
          </a:prstGeom>
          <a:noFill/>
          <a:ln w="9525">
            <a:noFill/>
            <a:miter lim="800000"/>
            <a:headEnd/>
            <a:tailEnd/>
          </a:ln>
        </p:spPr>
      </p:pic>
      <p:sp>
        <p:nvSpPr>
          <p:cNvPr id="3" name="TPAnswers"/>
          <p:cNvSpPr>
            <a:spLocks noGrp="1"/>
          </p:cNvSpPr>
          <p:nvPr>
            <p:ph type="body" idx="1"/>
            <p:custDataLst>
              <p:tags r:id="rId2"/>
            </p:custDataLst>
          </p:nvPr>
        </p:nvSpPr>
        <p:spPr>
          <a:xfrm>
            <a:off x="340495" y="2667000"/>
            <a:ext cx="3698105" cy="2316163"/>
          </a:xfrm>
        </p:spPr>
        <p:txBody>
          <a:bodyPr>
            <a:normAutofit fontScale="92500"/>
          </a:bodyPr>
          <a:lstStyle/>
          <a:p>
            <a:pPr marL="514350" indent="-514350">
              <a:buFont typeface="Arial" pitchFamily="34" charset="0"/>
              <a:buAutoNum type="arabicPeriod"/>
            </a:pPr>
            <a:r>
              <a:rPr lang="en-US" dirty="0" smtClean="0"/>
              <a:t>it chooses point </a:t>
            </a:r>
            <a:r>
              <a:rPr lang="en-US" i="1" dirty="0" smtClean="0"/>
              <a:t>A</a:t>
            </a:r>
            <a:r>
              <a:rPr lang="en-US" dirty="0" smtClean="0"/>
              <a:t>.</a:t>
            </a:r>
          </a:p>
          <a:p>
            <a:pPr marL="514350" indent="-514350">
              <a:buFont typeface="Arial" pitchFamily="34" charset="0"/>
              <a:buAutoNum type="arabicPeriod"/>
            </a:pPr>
            <a:r>
              <a:rPr lang="en-US" dirty="0" smtClean="0"/>
              <a:t>it chooses point </a:t>
            </a:r>
            <a:r>
              <a:rPr lang="en-US" i="1" dirty="0" smtClean="0"/>
              <a:t>B</a:t>
            </a:r>
            <a:r>
              <a:rPr lang="en-US" dirty="0" smtClean="0"/>
              <a:t>.</a:t>
            </a:r>
          </a:p>
          <a:p>
            <a:pPr marL="514350" indent="-514350">
              <a:buFont typeface="Arial" pitchFamily="34" charset="0"/>
              <a:buAutoNum type="arabicPeriod"/>
            </a:pPr>
            <a:r>
              <a:rPr lang="en-US" dirty="0" smtClean="0"/>
              <a:t>it chooses point </a:t>
            </a:r>
            <a:r>
              <a:rPr lang="en-US" i="1" dirty="0" smtClean="0"/>
              <a:t>C</a:t>
            </a:r>
            <a:r>
              <a:rPr lang="en-US" dirty="0" smtClean="0"/>
              <a:t>.</a:t>
            </a:r>
          </a:p>
          <a:p>
            <a:pPr marL="514350" indent="-514350">
              <a:buFont typeface="Arial" pitchFamily="34" charset="0"/>
              <a:buAutoNum type="arabicPeriod"/>
            </a:pPr>
            <a:r>
              <a:rPr lang="en-US" dirty="0" smtClean="0"/>
              <a:t>it chooses point </a:t>
            </a:r>
            <a:r>
              <a:rPr lang="en-US" i="1" dirty="0" smtClean="0"/>
              <a:t>D</a:t>
            </a:r>
            <a:r>
              <a:rPr lang="en-US" dirty="0" smtClean="0"/>
              <a:t>.</a:t>
            </a:r>
            <a:endParaRPr lang="en-US" dirty="0"/>
          </a:p>
        </p:txBody>
      </p:sp>
      <p:sp>
        <p:nvSpPr>
          <p:cNvPr id="8" name="CorShape1"/>
          <p:cNvSpPr/>
          <p:nvPr>
            <p:custDataLst>
              <p:tags r:id="rId3"/>
            </p:custDataLst>
          </p:nvPr>
        </p:nvSpPr>
        <p:spPr>
          <a:xfrm rot="10800000">
            <a:off x="157823" y="2743200"/>
            <a:ext cx="317500" cy="3175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TextBox 5"/>
          <p:cNvSpPr txBox="1"/>
          <p:nvPr/>
        </p:nvSpPr>
        <p:spPr>
          <a:xfrm>
            <a:off x="590550" y="5852374"/>
            <a:ext cx="1705916" cy="584775"/>
          </a:xfrm>
          <a:prstGeom prst="rect">
            <a:avLst/>
          </a:prstGeom>
          <a:noFill/>
        </p:spPr>
        <p:txBody>
          <a:bodyPr wrap="none" rtlCol="0">
            <a:spAutoFit/>
          </a:bodyPr>
          <a:lstStyle/>
          <a:p>
            <a:r>
              <a:rPr lang="en-US" sz="3200" dirty="0" smtClean="0"/>
              <a:t>YP 19 # 7</a:t>
            </a:r>
            <a:endParaRPr lang="en-US" sz="3200" dirty="0"/>
          </a:p>
        </p:txBody>
      </p:sp>
    </p:spTree>
    <p:custDataLst>
      <p:tags r:id="rId1"/>
    </p:custDataLst>
    <p:extLst>
      <p:ext uri="{BB962C8B-B14F-4D97-AF65-F5344CB8AC3E}">
        <p14:creationId xmlns:p14="http://schemas.microsoft.com/office/powerpoint/2010/main" val="1000973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76200" y="76200"/>
            <a:ext cx="4495800" cy="3154362"/>
          </a:xfrm>
        </p:spPr>
        <p:txBody>
          <a:bodyPr>
            <a:normAutofit/>
          </a:bodyPr>
          <a:lstStyle/>
          <a:p>
            <a:pPr algn="l"/>
            <a:r>
              <a:rPr lang="en-US" sz="2400" b="1" dirty="0" smtClean="0"/>
              <a:t>15. Refer to the production possibilities curve. At the onset of the Second World War the Soviet Union was already at full employment. Its economic adjustment from peacetime to wartime can best be described by the movement from point:</a:t>
            </a:r>
            <a:r>
              <a:rPr lang="en-US" sz="2400" dirty="0" smtClean="0"/>
              <a:t> </a:t>
            </a:r>
            <a:endParaRPr lang="en-US" sz="2700" b="1" dirty="0"/>
          </a:p>
        </p:txBody>
      </p:sp>
      <p:pic>
        <p:nvPicPr>
          <p:cNvPr id="28675" name="Picture 12"/>
          <p:cNvPicPr>
            <a:picLocks noChangeAspect="1" noChangeArrowheads="1"/>
          </p:cNvPicPr>
          <p:nvPr/>
        </p:nvPicPr>
        <p:blipFill>
          <a:blip r:embed="rId4" cstate="print"/>
          <a:srcRect/>
          <a:stretch>
            <a:fillRect/>
          </a:stretch>
        </p:blipFill>
        <p:spPr bwMode="auto">
          <a:xfrm>
            <a:off x="4572000" y="-228600"/>
            <a:ext cx="4876800" cy="4876800"/>
          </a:xfrm>
          <a:prstGeom prst="rect">
            <a:avLst/>
          </a:prstGeom>
          <a:noFill/>
          <a:ln w="9525">
            <a:noFill/>
            <a:miter lim="800000"/>
            <a:headEnd/>
            <a:tailEnd/>
          </a:ln>
        </p:spPr>
      </p:pic>
      <p:sp>
        <p:nvSpPr>
          <p:cNvPr id="3" name="TPAnswers"/>
          <p:cNvSpPr>
            <a:spLocks noGrp="1"/>
          </p:cNvSpPr>
          <p:nvPr>
            <p:ph type="body" idx="1"/>
            <p:custDataLst>
              <p:tags r:id="rId2"/>
            </p:custDataLst>
          </p:nvPr>
        </p:nvSpPr>
        <p:spPr>
          <a:xfrm>
            <a:off x="498506" y="3352800"/>
            <a:ext cx="2819400" cy="2163763"/>
          </a:xfrm>
        </p:spPr>
        <p:txBody>
          <a:bodyPr>
            <a:normAutofit lnSpcReduction="10000"/>
          </a:bodyPr>
          <a:lstStyle/>
          <a:p>
            <a:pPr marL="514350" indent="-514350">
              <a:buFont typeface="Arial" pitchFamily="34" charset="0"/>
              <a:buAutoNum type="arabicPeriod"/>
            </a:pPr>
            <a:r>
              <a:rPr lang="en-US" i="1" dirty="0" smtClean="0"/>
              <a:t>c</a:t>
            </a:r>
            <a:r>
              <a:rPr lang="en-US" dirty="0" smtClean="0"/>
              <a:t> to point </a:t>
            </a:r>
            <a:r>
              <a:rPr lang="en-US" i="1" dirty="0" smtClean="0"/>
              <a:t>b</a:t>
            </a:r>
            <a:r>
              <a:rPr lang="en-US" dirty="0" smtClean="0"/>
              <a:t>.</a:t>
            </a:r>
          </a:p>
          <a:p>
            <a:pPr marL="514350" indent="-514350">
              <a:buFont typeface="Arial" pitchFamily="34" charset="0"/>
              <a:buAutoNum type="arabicPeriod"/>
            </a:pPr>
            <a:r>
              <a:rPr lang="en-US" i="1" dirty="0" smtClean="0"/>
              <a:t>b</a:t>
            </a:r>
            <a:r>
              <a:rPr lang="en-US" dirty="0" smtClean="0"/>
              <a:t> to point </a:t>
            </a:r>
            <a:r>
              <a:rPr lang="en-US" i="1" dirty="0" smtClean="0"/>
              <a:t>c</a:t>
            </a:r>
            <a:r>
              <a:rPr lang="en-US" dirty="0" smtClean="0"/>
              <a:t>.</a:t>
            </a:r>
          </a:p>
          <a:p>
            <a:pPr marL="514350" indent="-514350">
              <a:buFont typeface="Arial" pitchFamily="34" charset="0"/>
              <a:buAutoNum type="arabicPeriod"/>
            </a:pPr>
            <a:r>
              <a:rPr lang="en-US" i="1" dirty="0" smtClean="0"/>
              <a:t>a</a:t>
            </a:r>
            <a:r>
              <a:rPr lang="en-US" dirty="0" smtClean="0"/>
              <a:t> to point </a:t>
            </a:r>
            <a:r>
              <a:rPr lang="en-US" i="1" dirty="0" smtClean="0"/>
              <a:t>b</a:t>
            </a:r>
            <a:r>
              <a:rPr lang="en-US" dirty="0" smtClean="0"/>
              <a:t>.</a:t>
            </a:r>
          </a:p>
          <a:p>
            <a:pPr marL="514350" indent="-514350">
              <a:buFont typeface="Arial" pitchFamily="34" charset="0"/>
              <a:buAutoNum type="arabicPeriod"/>
            </a:pPr>
            <a:r>
              <a:rPr lang="en-US" i="1" dirty="0" smtClean="0"/>
              <a:t>c</a:t>
            </a:r>
            <a:r>
              <a:rPr lang="en-US" dirty="0" smtClean="0"/>
              <a:t> to point </a:t>
            </a:r>
            <a:r>
              <a:rPr lang="en-US" i="1" dirty="0" smtClean="0"/>
              <a:t>d</a:t>
            </a:r>
            <a:r>
              <a:rPr lang="en-US" dirty="0" smtClean="0"/>
              <a:t>.</a:t>
            </a:r>
            <a:endParaRPr lang="en-US" dirty="0"/>
          </a:p>
        </p:txBody>
      </p:sp>
    </p:spTree>
    <p:custDataLst>
      <p:tags r:id="rId1"/>
    </p:custDataLst>
    <p:extLst>
      <p:ext uri="{BB962C8B-B14F-4D97-AF65-F5344CB8AC3E}">
        <p14:creationId xmlns:p14="http://schemas.microsoft.com/office/powerpoint/2010/main" val="183022081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76200" y="76200"/>
            <a:ext cx="4495800" cy="3154362"/>
          </a:xfrm>
        </p:spPr>
        <p:txBody>
          <a:bodyPr>
            <a:normAutofit/>
          </a:bodyPr>
          <a:lstStyle/>
          <a:p>
            <a:pPr algn="l"/>
            <a:r>
              <a:rPr lang="en-US" sz="2400" b="1" dirty="0" smtClean="0">
                <a:solidFill>
                  <a:srgbClr val="0070C0"/>
                </a:solidFill>
              </a:rPr>
              <a:t>15. Refer to the production possibilities curve. At the onset of the Second World War the Soviet Union was already at full employment. Its economic adjustment from peacetime to wartime can best be described by the movement from point:</a:t>
            </a:r>
            <a:r>
              <a:rPr lang="en-US" sz="2400" dirty="0" smtClean="0"/>
              <a:t> </a:t>
            </a:r>
            <a:endParaRPr lang="en-US" sz="2700" b="1" dirty="0"/>
          </a:p>
        </p:txBody>
      </p:sp>
      <p:pic>
        <p:nvPicPr>
          <p:cNvPr id="28675" name="Picture 12"/>
          <p:cNvPicPr>
            <a:picLocks noChangeAspect="1" noChangeArrowheads="1"/>
          </p:cNvPicPr>
          <p:nvPr/>
        </p:nvPicPr>
        <p:blipFill>
          <a:blip r:embed="rId5" cstate="print"/>
          <a:srcRect/>
          <a:stretch>
            <a:fillRect/>
          </a:stretch>
        </p:blipFill>
        <p:spPr bwMode="auto">
          <a:xfrm>
            <a:off x="4572000" y="-228600"/>
            <a:ext cx="4876800" cy="4876800"/>
          </a:xfrm>
          <a:prstGeom prst="rect">
            <a:avLst/>
          </a:prstGeom>
          <a:noFill/>
          <a:ln w="9525">
            <a:noFill/>
            <a:miter lim="800000"/>
            <a:headEnd/>
            <a:tailEnd/>
          </a:ln>
        </p:spPr>
      </p:pic>
      <p:sp>
        <p:nvSpPr>
          <p:cNvPr id="7" name="CorShape1"/>
          <p:cNvSpPr/>
          <p:nvPr>
            <p:custDataLst>
              <p:tags r:id="rId2"/>
            </p:custDataLst>
          </p:nvPr>
        </p:nvSpPr>
        <p:spPr>
          <a:xfrm rot="10800000">
            <a:off x="215037" y="3429000"/>
            <a:ext cx="317500" cy="3175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PAnswers"/>
          <p:cNvSpPr>
            <a:spLocks noGrp="1"/>
          </p:cNvSpPr>
          <p:nvPr>
            <p:ph type="body" idx="1"/>
            <p:custDataLst>
              <p:tags r:id="rId3"/>
            </p:custDataLst>
          </p:nvPr>
        </p:nvSpPr>
        <p:spPr>
          <a:xfrm>
            <a:off x="498506" y="3352800"/>
            <a:ext cx="2819400" cy="2163763"/>
          </a:xfrm>
        </p:spPr>
        <p:txBody>
          <a:bodyPr>
            <a:normAutofit lnSpcReduction="10000"/>
          </a:bodyPr>
          <a:lstStyle/>
          <a:p>
            <a:pPr marL="514350" indent="-514350">
              <a:buFont typeface="Arial" pitchFamily="34" charset="0"/>
              <a:buAutoNum type="arabicPeriod"/>
            </a:pPr>
            <a:r>
              <a:rPr lang="en-US" i="1" dirty="0" smtClean="0"/>
              <a:t>c</a:t>
            </a:r>
            <a:r>
              <a:rPr lang="en-US" dirty="0" smtClean="0"/>
              <a:t> to point </a:t>
            </a:r>
            <a:r>
              <a:rPr lang="en-US" i="1" dirty="0" smtClean="0"/>
              <a:t>b</a:t>
            </a:r>
            <a:r>
              <a:rPr lang="en-US" dirty="0" smtClean="0"/>
              <a:t>.</a:t>
            </a:r>
          </a:p>
          <a:p>
            <a:pPr marL="514350" indent="-514350">
              <a:buFont typeface="Arial" pitchFamily="34" charset="0"/>
              <a:buAutoNum type="arabicPeriod"/>
            </a:pPr>
            <a:r>
              <a:rPr lang="en-US" i="1" dirty="0" smtClean="0"/>
              <a:t>b</a:t>
            </a:r>
            <a:r>
              <a:rPr lang="en-US" dirty="0" smtClean="0"/>
              <a:t> to point </a:t>
            </a:r>
            <a:r>
              <a:rPr lang="en-US" i="1" dirty="0" smtClean="0"/>
              <a:t>c</a:t>
            </a:r>
            <a:r>
              <a:rPr lang="en-US" dirty="0" smtClean="0"/>
              <a:t>.</a:t>
            </a:r>
          </a:p>
          <a:p>
            <a:pPr marL="514350" indent="-514350">
              <a:buFont typeface="Arial" pitchFamily="34" charset="0"/>
              <a:buAutoNum type="arabicPeriod"/>
            </a:pPr>
            <a:r>
              <a:rPr lang="en-US" i="1" dirty="0" smtClean="0"/>
              <a:t>a</a:t>
            </a:r>
            <a:r>
              <a:rPr lang="en-US" dirty="0" smtClean="0"/>
              <a:t> to point </a:t>
            </a:r>
            <a:r>
              <a:rPr lang="en-US" i="1" dirty="0" smtClean="0"/>
              <a:t>b</a:t>
            </a:r>
            <a:r>
              <a:rPr lang="en-US" dirty="0" smtClean="0"/>
              <a:t>.</a:t>
            </a:r>
          </a:p>
          <a:p>
            <a:pPr marL="514350" indent="-514350">
              <a:buFont typeface="Arial" pitchFamily="34" charset="0"/>
              <a:buAutoNum type="arabicPeriod"/>
            </a:pPr>
            <a:r>
              <a:rPr lang="en-US" i="1" dirty="0" smtClean="0"/>
              <a:t>c</a:t>
            </a:r>
            <a:r>
              <a:rPr lang="en-US" dirty="0" smtClean="0"/>
              <a:t> to point </a:t>
            </a:r>
            <a:r>
              <a:rPr lang="en-US" i="1" dirty="0" smtClean="0"/>
              <a:t>d</a:t>
            </a:r>
            <a:r>
              <a:rPr lang="en-US" dirty="0" smtClean="0"/>
              <a:t>.</a:t>
            </a:r>
            <a:endParaRPr lang="en-US" dirty="0"/>
          </a:p>
        </p:txBody>
      </p:sp>
    </p:spTree>
    <p:custDataLst>
      <p:tags r:id="rId1"/>
    </p:custDataLst>
    <p:extLst>
      <p:ext uri="{BB962C8B-B14F-4D97-AF65-F5344CB8AC3E}">
        <p14:creationId xmlns:p14="http://schemas.microsoft.com/office/powerpoint/2010/main" val="4201952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00241" y="122238"/>
            <a:ext cx="4495800" cy="3687762"/>
          </a:xfrm>
        </p:spPr>
        <p:txBody>
          <a:bodyPr>
            <a:normAutofit fontScale="90000"/>
          </a:bodyPr>
          <a:lstStyle/>
          <a:p>
            <a:pPr algn="l"/>
            <a:r>
              <a:rPr lang="en-US" sz="3000" b="1" dirty="0" smtClean="0"/>
              <a:t>16. </a:t>
            </a:r>
            <a:r>
              <a:rPr lang="en-US" sz="2700" b="1" dirty="0" smtClean="0"/>
              <a:t>Refer to the production possibilities curve. At the onset of the Second World War the United States had large amounts of idle human and property resources. Its economic </a:t>
            </a:r>
            <a:r>
              <a:rPr lang="en-US" sz="2700" b="1" u="sng" dirty="0" smtClean="0"/>
              <a:t>adjustment from peacetime to wartime</a:t>
            </a:r>
            <a:r>
              <a:rPr lang="en-US" sz="2700" b="1" dirty="0" smtClean="0"/>
              <a:t> can best be described by the movement from point:</a:t>
            </a:r>
            <a:r>
              <a:rPr lang="en-US" sz="2700" dirty="0" smtClean="0"/>
              <a:t> </a:t>
            </a:r>
            <a:endParaRPr lang="en-US" sz="2700" b="1" dirty="0"/>
          </a:p>
        </p:txBody>
      </p:sp>
      <p:pic>
        <p:nvPicPr>
          <p:cNvPr id="28675" name="Picture 12"/>
          <p:cNvPicPr>
            <a:picLocks noChangeAspect="1" noChangeArrowheads="1"/>
          </p:cNvPicPr>
          <p:nvPr/>
        </p:nvPicPr>
        <p:blipFill>
          <a:blip r:embed="rId4" cstate="print"/>
          <a:srcRect/>
          <a:stretch>
            <a:fillRect/>
          </a:stretch>
        </p:blipFill>
        <p:spPr bwMode="auto">
          <a:xfrm>
            <a:off x="5029200" y="0"/>
            <a:ext cx="4419600" cy="4419600"/>
          </a:xfrm>
          <a:prstGeom prst="rect">
            <a:avLst/>
          </a:prstGeom>
          <a:noFill/>
          <a:ln w="9525">
            <a:noFill/>
            <a:miter lim="800000"/>
            <a:headEnd/>
            <a:tailEnd/>
          </a:ln>
        </p:spPr>
      </p:pic>
      <p:sp>
        <p:nvSpPr>
          <p:cNvPr id="3" name="TPAnswers"/>
          <p:cNvSpPr>
            <a:spLocks noGrp="1"/>
          </p:cNvSpPr>
          <p:nvPr>
            <p:ph type="body" idx="1"/>
            <p:custDataLst>
              <p:tags r:id="rId2"/>
            </p:custDataLst>
          </p:nvPr>
        </p:nvSpPr>
        <p:spPr>
          <a:xfrm>
            <a:off x="457200" y="3962400"/>
            <a:ext cx="4191000" cy="2163763"/>
          </a:xfrm>
        </p:spPr>
        <p:txBody>
          <a:bodyPr>
            <a:normAutofit lnSpcReduction="10000"/>
          </a:bodyPr>
          <a:lstStyle/>
          <a:p>
            <a:pPr marL="514350" indent="-514350">
              <a:buFont typeface="Arial" pitchFamily="34" charset="0"/>
              <a:buAutoNum type="arabicPeriod"/>
            </a:pPr>
            <a:r>
              <a:rPr lang="en-US" dirty="0" smtClean="0"/>
              <a:t> </a:t>
            </a:r>
            <a:r>
              <a:rPr lang="en-US" i="1" dirty="0" smtClean="0"/>
              <a:t>c</a:t>
            </a:r>
            <a:r>
              <a:rPr lang="en-US" dirty="0" smtClean="0"/>
              <a:t> to point </a:t>
            </a:r>
            <a:r>
              <a:rPr lang="en-US" i="1" dirty="0" smtClean="0"/>
              <a:t>b</a:t>
            </a:r>
            <a:r>
              <a:rPr lang="en-US" dirty="0" smtClean="0"/>
              <a:t>.</a:t>
            </a:r>
          </a:p>
          <a:p>
            <a:pPr marL="514350" indent="-514350">
              <a:buFont typeface="Arial" pitchFamily="34" charset="0"/>
              <a:buAutoNum type="arabicPeriod"/>
            </a:pPr>
            <a:r>
              <a:rPr lang="en-US" i="1" dirty="0" smtClean="0"/>
              <a:t>b</a:t>
            </a:r>
            <a:r>
              <a:rPr lang="en-US" dirty="0" smtClean="0"/>
              <a:t> to point </a:t>
            </a:r>
            <a:r>
              <a:rPr lang="en-US" i="1" dirty="0" smtClean="0"/>
              <a:t>c</a:t>
            </a:r>
            <a:r>
              <a:rPr lang="en-US" dirty="0" smtClean="0"/>
              <a:t>.</a:t>
            </a:r>
          </a:p>
          <a:p>
            <a:pPr marL="514350" indent="-514350">
              <a:buFont typeface="Arial" pitchFamily="34" charset="0"/>
              <a:buAutoNum type="arabicPeriod"/>
            </a:pPr>
            <a:r>
              <a:rPr lang="en-US" i="1" dirty="0" smtClean="0"/>
              <a:t>a</a:t>
            </a:r>
            <a:r>
              <a:rPr lang="en-US" dirty="0" smtClean="0"/>
              <a:t> to point </a:t>
            </a:r>
            <a:r>
              <a:rPr lang="en-US" i="1" dirty="0" smtClean="0"/>
              <a:t>b</a:t>
            </a:r>
            <a:r>
              <a:rPr lang="en-US" dirty="0" smtClean="0"/>
              <a:t>.</a:t>
            </a:r>
          </a:p>
          <a:p>
            <a:pPr marL="514350" indent="-514350">
              <a:buFont typeface="Arial" pitchFamily="34" charset="0"/>
              <a:buAutoNum type="arabicPeriod"/>
            </a:pPr>
            <a:r>
              <a:rPr lang="en-US" i="1" dirty="0" smtClean="0"/>
              <a:t>c</a:t>
            </a:r>
            <a:r>
              <a:rPr lang="en-US" dirty="0" smtClean="0"/>
              <a:t> to point </a:t>
            </a:r>
            <a:r>
              <a:rPr lang="en-US" i="1" dirty="0" smtClean="0"/>
              <a:t>d</a:t>
            </a:r>
            <a:r>
              <a:rPr lang="en-US" dirty="0" smtClean="0"/>
              <a:t>.</a:t>
            </a:r>
            <a:endParaRPr lang="en-US" dirty="0"/>
          </a:p>
        </p:txBody>
      </p:sp>
    </p:spTree>
    <p:custDataLst>
      <p:tags r:id="rId1"/>
    </p:custDataLst>
    <p:extLst>
      <p:ext uri="{BB962C8B-B14F-4D97-AF65-F5344CB8AC3E}">
        <p14:creationId xmlns:p14="http://schemas.microsoft.com/office/powerpoint/2010/main" val="79882878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00241" y="122238"/>
            <a:ext cx="4495800" cy="3687762"/>
          </a:xfrm>
        </p:spPr>
        <p:txBody>
          <a:bodyPr>
            <a:normAutofit fontScale="90000"/>
          </a:bodyPr>
          <a:lstStyle/>
          <a:p>
            <a:pPr algn="l"/>
            <a:r>
              <a:rPr lang="en-US" sz="3000" b="1" smtClean="0">
                <a:solidFill>
                  <a:srgbClr val="0070C0"/>
                </a:solidFill>
              </a:rPr>
              <a:t>16. </a:t>
            </a:r>
            <a:r>
              <a:rPr lang="en-US" sz="2700" b="1" dirty="0" smtClean="0">
                <a:solidFill>
                  <a:srgbClr val="0070C0"/>
                </a:solidFill>
              </a:rPr>
              <a:t>Refer to the production possibilities curve. At the onset of the Second World War the United States had large amounts of idle human and property resources. Its economic </a:t>
            </a:r>
            <a:r>
              <a:rPr lang="en-US" sz="2700" b="1" u="sng" dirty="0" smtClean="0">
                <a:solidFill>
                  <a:srgbClr val="0070C0"/>
                </a:solidFill>
              </a:rPr>
              <a:t>adjustment from peacetime to wartime</a:t>
            </a:r>
            <a:r>
              <a:rPr lang="en-US" sz="2700" b="1" dirty="0" smtClean="0">
                <a:solidFill>
                  <a:srgbClr val="0070C0"/>
                </a:solidFill>
              </a:rPr>
              <a:t> can best be described by the movement from point:</a:t>
            </a:r>
            <a:r>
              <a:rPr lang="en-US" sz="2700" dirty="0" smtClean="0">
                <a:solidFill>
                  <a:srgbClr val="0070C0"/>
                </a:solidFill>
              </a:rPr>
              <a:t> </a:t>
            </a:r>
            <a:endParaRPr lang="en-US" sz="2700" b="1" dirty="0">
              <a:solidFill>
                <a:srgbClr val="0070C0"/>
              </a:solidFill>
            </a:endParaRPr>
          </a:p>
        </p:txBody>
      </p:sp>
      <p:pic>
        <p:nvPicPr>
          <p:cNvPr id="28675" name="Picture 12"/>
          <p:cNvPicPr>
            <a:picLocks noChangeAspect="1" noChangeArrowheads="1"/>
          </p:cNvPicPr>
          <p:nvPr/>
        </p:nvPicPr>
        <p:blipFill>
          <a:blip r:embed="rId5" cstate="print"/>
          <a:srcRect/>
          <a:stretch>
            <a:fillRect/>
          </a:stretch>
        </p:blipFill>
        <p:spPr bwMode="auto">
          <a:xfrm>
            <a:off x="5029200" y="0"/>
            <a:ext cx="4419600" cy="4419600"/>
          </a:xfrm>
          <a:prstGeom prst="rect">
            <a:avLst/>
          </a:prstGeom>
          <a:noFill/>
          <a:ln w="9525">
            <a:noFill/>
            <a:miter lim="800000"/>
            <a:headEnd/>
            <a:tailEnd/>
          </a:ln>
        </p:spPr>
      </p:pic>
      <p:sp>
        <p:nvSpPr>
          <p:cNvPr id="3" name="TPAnswers"/>
          <p:cNvSpPr>
            <a:spLocks noGrp="1"/>
          </p:cNvSpPr>
          <p:nvPr>
            <p:ph type="body" idx="1"/>
            <p:custDataLst>
              <p:tags r:id="rId2"/>
            </p:custDataLst>
          </p:nvPr>
        </p:nvSpPr>
        <p:spPr>
          <a:xfrm>
            <a:off x="457200" y="3962400"/>
            <a:ext cx="4191000" cy="2163763"/>
          </a:xfrm>
        </p:spPr>
        <p:txBody>
          <a:bodyPr>
            <a:normAutofit lnSpcReduction="10000"/>
          </a:bodyPr>
          <a:lstStyle/>
          <a:p>
            <a:pPr marL="514350" indent="-514350">
              <a:buFont typeface="Arial" pitchFamily="34" charset="0"/>
              <a:buAutoNum type="arabicPeriod"/>
            </a:pPr>
            <a:r>
              <a:rPr lang="en-US" dirty="0" smtClean="0"/>
              <a:t> </a:t>
            </a:r>
            <a:r>
              <a:rPr lang="en-US" i="1" dirty="0" smtClean="0"/>
              <a:t>c</a:t>
            </a:r>
            <a:r>
              <a:rPr lang="en-US" dirty="0" smtClean="0"/>
              <a:t> to point </a:t>
            </a:r>
            <a:r>
              <a:rPr lang="en-US" i="1" dirty="0" smtClean="0"/>
              <a:t>b</a:t>
            </a:r>
            <a:r>
              <a:rPr lang="en-US" dirty="0" smtClean="0"/>
              <a:t>.</a:t>
            </a:r>
          </a:p>
          <a:p>
            <a:pPr marL="514350" indent="-514350">
              <a:buFont typeface="Arial" pitchFamily="34" charset="0"/>
              <a:buAutoNum type="arabicPeriod"/>
            </a:pPr>
            <a:r>
              <a:rPr lang="en-US" i="1" dirty="0" smtClean="0"/>
              <a:t>b</a:t>
            </a:r>
            <a:r>
              <a:rPr lang="en-US" dirty="0" smtClean="0"/>
              <a:t> to point </a:t>
            </a:r>
            <a:r>
              <a:rPr lang="en-US" i="1" dirty="0" smtClean="0"/>
              <a:t>c</a:t>
            </a:r>
            <a:r>
              <a:rPr lang="en-US" dirty="0" smtClean="0"/>
              <a:t>.</a:t>
            </a:r>
          </a:p>
          <a:p>
            <a:pPr marL="514350" indent="-514350">
              <a:buFont typeface="Arial" pitchFamily="34" charset="0"/>
              <a:buAutoNum type="arabicPeriod"/>
            </a:pPr>
            <a:r>
              <a:rPr lang="en-US" i="1" dirty="0" smtClean="0"/>
              <a:t>a</a:t>
            </a:r>
            <a:r>
              <a:rPr lang="en-US" dirty="0" smtClean="0"/>
              <a:t> to point </a:t>
            </a:r>
            <a:r>
              <a:rPr lang="en-US" i="1" dirty="0" smtClean="0"/>
              <a:t>b</a:t>
            </a:r>
            <a:r>
              <a:rPr lang="en-US" dirty="0" smtClean="0"/>
              <a:t>.</a:t>
            </a:r>
          </a:p>
          <a:p>
            <a:pPr marL="514350" indent="-514350">
              <a:buFont typeface="Arial" pitchFamily="34" charset="0"/>
              <a:buAutoNum type="arabicPeriod"/>
            </a:pPr>
            <a:r>
              <a:rPr lang="en-US" i="1" dirty="0" smtClean="0"/>
              <a:t>c</a:t>
            </a:r>
            <a:r>
              <a:rPr lang="en-US" dirty="0" smtClean="0"/>
              <a:t> to point </a:t>
            </a:r>
            <a:r>
              <a:rPr lang="en-US" i="1" dirty="0" smtClean="0"/>
              <a:t>d</a:t>
            </a:r>
            <a:r>
              <a:rPr lang="en-US" dirty="0" smtClean="0"/>
              <a:t>.</a:t>
            </a:r>
            <a:endParaRPr lang="en-US" dirty="0"/>
          </a:p>
        </p:txBody>
      </p:sp>
      <p:sp>
        <p:nvSpPr>
          <p:cNvPr id="6" name="CorShape1"/>
          <p:cNvSpPr/>
          <p:nvPr>
            <p:custDataLst>
              <p:tags r:id="rId3"/>
            </p:custDataLst>
          </p:nvPr>
        </p:nvSpPr>
        <p:spPr>
          <a:xfrm rot="10800000">
            <a:off x="203200" y="5089313"/>
            <a:ext cx="317500" cy="3175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ustDataLst>
      <p:tags r:id="rId1"/>
    </p:custDataLst>
    <p:extLst>
      <p:ext uri="{BB962C8B-B14F-4D97-AF65-F5344CB8AC3E}">
        <p14:creationId xmlns:p14="http://schemas.microsoft.com/office/powerpoint/2010/main" val="1918243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2971800" cy="990600"/>
          </a:xfrm>
        </p:spPr>
        <p:txBody>
          <a:bodyPr>
            <a:normAutofit/>
          </a:bodyPr>
          <a:lstStyle/>
          <a:p>
            <a:pPr algn="l"/>
            <a:r>
              <a:rPr lang="en-US" b="1" dirty="0" smtClean="0"/>
              <a:t>Key Terms</a:t>
            </a:r>
            <a:endParaRPr lang="en-US" b="1" dirty="0"/>
          </a:p>
        </p:txBody>
      </p:sp>
      <p:sp>
        <p:nvSpPr>
          <p:cNvPr id="3" name="Text Placeholder 2"/>
          <p:cNvSpPr>
            <a:spLocks noGrp="1"/>
          </p:cNvSpPr>
          <p:nvPr>
            <p:ph type="body" idx="1"/>
          </p:nvPr>
        </p:nvSpPr>
        <p:spPr>
          <a:xfrm>
            <a:off x="609600" y="990600"/>
            <a:ext cx="8229600" cy="3611563"/>
          </a:xfrm>
        </p:spPr>
        <p:txBody>
          <a:bodyPr/>
          <a:lstStyle/>
          <a:p>
            <a:pPr marL="0" indent="0">
              <a:buNone/>
            </a:pPr>
            <a:r>
              <a:rPr lang="en-US" dirty="0" smtClean="0"/>
              <a:t>production </a:t>
            </a:r>
            <a:r>
              <a:rPr lang="en-US" dirty="0"/>
              <a:t>possibilities, necessity of choice, law of increasing costs, concave to the origin, opportunity cost, constant cost, benefit-cost analysis (marginal analysis), economic growth, consumer goods, capital goods, shrinking PPC, </a:t>
            </a:r>
            <a:r>
              <a:rPr lang="en-US" dirty="0" err="1"/>
              <a:t>nonproportional</a:t>
            </a:r>
            <a:r>
              <a:rPr lang="en-US" dirty="0"/>
              <a:t> growth </a:t>
            </a:r>
          </a:p>
        </p:txBody>
      </p:sp>
      <p:sp>
        <p:nvSpPr>
          <p:cNvPr id="4" name="Title 3"/>
          <p:cNvSpPr txBox="1">
            <a:spLocks/>
          </p:cNvSpPr>
          <p:nvPr/>
        </p:nvSpPr>
        <p:spPr>
          <a:xfrm>
            <a:off x="381000" y="6096000"/>
            <a:ext cx="8229600" cy="563562"/>
          </a:xfrm>
          <a:prstGeom prst="rect">
            <a:avLst/>
          </a:prstGeom>
          <a:ln w="38100">
            <a:solidFill>
              <a:srgbClr val="0070C0"/>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smtClean="0"/>
              <a:t>1d – Production Possibilities Curve – PPC</a:t>
            </a:r>
            <a:endParaRPr lang="en-US" sz="3600" dirty="0"/>
          </a:p>
        </p:txBody>
      </p:sp>
    </p:spTree>
    <p:custDataLst>
      <p:tags r:id="rId1"/>
    </p:custDataLst>
    <p:extLst>
      <p:ext uri="{BB962C8B-B14F-4D97-AF65-F5344CB8AC3E}">
        <p14:creationId xmlns:p14="http://schemas.microsoft.com/office/powerpoint/2010/main" val="4243324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350519" y="274638"/>
            <a:ext cx="8641081" cy="1477962"/>
          </a:xfrm>
        </p:spPr>
        <p:txBody>
          <a:bodyPr>
            <a:normAutofit/>
          </a:bodyPr>
          <a:lstStyle/>
          <a:p>
            <a:pPr algn="l"/>
            <a:r>
              <a:rPr lang="en-US" b="1" dirty="0" smtClean="0"/>
              <a:t>1. A production possibilities curve illustrates: </a:t>
            </a:r>
            <a:endParaRPr lang="en-US" b="1" dirty="0"/>
          </a:p>
        </p:txBody>
      </p:sp>
      <p:sp>
        <p:nvSpPr>
          <p:cNvPr id="3" name="TPAnswers"/>
          <p:cNvSpPr>
            <a:spLocks noGrp="1"/>
          </p:cNvSpPr>
          <p:nvPr>
            <p:ph type="body" idx="1"/>
            <p:custDataLst>
              <p:tags r:id="rId2"/>
            </p:custDataLst>
          </p:nvPr>
        </p:nvSpPr>
        <p:spPr>
          <a:xfrm>
            <a:off x="457200" y="1981200"/>
            <a:ext cx="6858000" cy="4144963"/>
          </a:xfrm>
        </p:spPr>
        <p:txBody>
          <a:bodyPr>
            <a:normAutofit/>
          </a:bodyPr>
          <a:lstStyle/>
          <a:p>
            <a:pPr marL="514350" indent="-514350">
              <a:buFont typeface="Arial" pitchFamily="34" charset="0"/>
              <a:buAutoNum type="arabicPeriod"/>
            </a:pPr>
            <a:r>
              <a:rPr lang="en-US" dirty="0" smtClean="0"/>
              <a:t>the necessity of making choices.</a:t>
            </a:r>
          </a:p>
          <a:p>
            <a:pPr marL="514350" indent="-514350">
              <a:buFont typeface="Arial" pitchFamily="34" charset="0"/>
              <a:buAutoNum type="arabicPeriod"/>
            </a:pPr>
            <a:r>
              <a:rPr lang="en-US" dirty="0" smtClean="0"/>
              <a:t>market prices.</a:t>
            </a:r>
          </a:p>
          <a:p>
            <a:pPr marL="514350" indent="-514350">
              <a:buFont typeface="Arial" pitchFamily="34" charset="0"/>
              <a:buAutoNum type="arabicPeriod"/>
            </a:pPr>
            <a:r>
              <a:rPr lang="en-US" dirty="0" smtClean="0"/>
              <a:t>consumer preferences.</a:t>
            </a:r>
          </a:p>
          <a:p>
            <a:pPr marL="514350" indent="-514350">
              <a:buFont typeface="Arial" pitchFamily="34" charset="0"/>
              <a:buAutoNum type="arabicPeriod"/>
            </a:pPr>
            <a:r>
              <a:rPr lang="en-US" dirty="0" smtClean="0"/>
              <a:t>the distribution of income.</a:t>
            </a:r>
            <a:endParaRPr lang="en-US" dirty="0"/>
          </a:p>
        </p:txBody>
      </p:sp>
    </p:spTree>
    <p:custDataLst>
      <p:tags r:id="rId1"/>
    </p:custDataLst>
    <p:extLst>
      <p:ext uri="{BB962C8B-B14F-4D97-AF65-F5344CB8AC3E}">
        <p14:creationId xmlns:p14="http://schemas.microsoft.com/office/powerpoint/2010/main" val="30332448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350519" y="274638"/>
            <a:ext cx="8641081" cy="1477962"/>
          </a:xfrm>
        </p:spPr>
        <p:txBody>
          <a:bodyPr>
            <a:normAutofit/>
          </a:bodyPr>
          <a:lstStyle/>
          <a:p>
            <a:pPr algn="l"/>
            <a:r>
              <a:rPr lang="en-US" b="1" dirty="0" smtClean="0">
                <a:solidFill>
                  <a:srgbClr val="0070C0"/>
                </a:solidFill>
              </a:rPr>
              <a:t>1. A production possibilities curve illustrates: </a:t>
            </a:r>
            <a:endParaRPr lang="en-US" b="1" dirty="0">
              <a:solidFill>
                <a:srgbClr val="0070C0"/>
              </a:solidFill>
            </a:endParaRPr>
          </a:p>
        </p:txBody>
      </p:sp>
      <p:sp>
        <p:nvSpPr>
          <p:cNvPr id="3" name="TPAnswers"/>
          <p:cNvSpPr>
            <a:spLocks noGrp="1"/>
          </p:cNvSpPr>
          <p:nvPr>
            <p:ph type="body" idx="1"/>
            <p:custDataLst>
              <p:tags r:id="rId2"/>
            </p:custDataLst>
          </p:nvPr>
        </p:nvSpPr>
        <p:spPr>
          <a:xfrm>
            <a:off x="457200" y="1981200"/>
            <a:ext cx="6858000" cy="4144963"/>
          </a:xfrm>
        </p:spPr>
        <p:txBody>
          <a:bodyPr>
            <a:normAutofit/>
          </a:bodyPr>
          <a:lstStyle/>
          <a:p>
            <a:pPr marL="514350" indent="-514350">
              <a:buFont typeface="Arial" pitchFamily="34" charset="0"/>
              <a:buAutoNum type="arabicPeriod"/>
            </a:pPr>
            <a:r>
              <a:rPr lang="en-US" dirty="0" smtClean="0"/>
              <a:t>the necessity of making choices.</a:t>
            </a:r>
          </a:p>
          <a:p>
            <a:pPr marL="514350" indent="-514350">
              <a:buFont typeface="Arial" pitchFamily="34" charset="0"/>
              <a:buAutoNum type="arabicPeriod"/>
            </a:pPr>
            <a:r>
              <a:rPr lang="en-US" dirty="0" smtClean="0"/>
              <a:t>market prices.</a:t>
            </a:r>
          </a:p>
          <a:p>
            <a:pPr marL="514350" indent="-514350">
              <a:buFont typeface="Arial" pitchFamily="34" charset="0"/>
              <a:buAutoNum type="arabicPeriod"/>
            </a:pPr>
            <a:r>
              <a:rPr lang="en-US" dirty="0" smtClean="0"/>
              <a:t>consumer preferences.</a:t>
            </a:r>
          </a:p>
          <a:p>
            <a:pPr marL="514350" indent="-514350">
              <a:buFont typeface="Arial" pitchFamily="34" charset="0"/>
              <a:buAutoNum type="arabicPeriod"/>
            </a:pPr>
            <a:r>
              <a:rPr lang="en-US" dirty="0" smtClean="0"/>
              <a:t>the distribution of income.</a:t>
            </a:r>
            <a:endParaRPr lang="en-US" dirty="0"/>
          </a:p>
        </p:txBody>
      </p:sp>
      <p:sp>
        <p:nvSpPr>
          <p:cNvPr id="5" name="CorShape1"/>
          <p:cNvSpPr/>
          <p:nvPr>
            <p:custDataLst>
              <p:tags r:id="rId3"/>
            </p:custDataLst>
          </p:nvPr>
        </p:nvSpPr>
        <p:spPr>
          <a:xfrm rot="10800000">
            <a:off x="172720" y="2145453"/>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ustDataLst>
      <p:tags r:id="rId1"/>
    </p:custDataLst>
    <p:extLst>
      <p:ext uri="{BB962C8B-B14F-4D97-AF65-F5344CB8AC3E}">
        <p14:creationId xmlns:p14="http://schemas.microsoft.com/office/powerpoint/2010/main" val="1990891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52400"/>
            <a:ext cx="7772400" cy="1143000"/>
          </a:xfrm>
          <a:ln w="38100">
            <a:solidFill>
              <a:srgbClr val="00B0F0"/>
            </a:solidFill>
          </a:ln>
        </p:spPr>
        <p:txBody>
          <a:bodyPr>
            <a:noAutofit/>
          </a:bodyPr>
          <a:lstStyle/>
          <a:p>
            <a:r>
              <a:rPr lang="en-US" sz="4000" b="1" dirty="0" smtClean="0"/>
              <a:t>1d – Making Choices: </a:t>
            </a:r>
            <a:br>
              <a:rPr lang="en-US" sz="4000" b="1" dirty="0" smtClean="0"/>
            </a:br>
            <a:r>
              <a:rPr lang="en-US" sz="4000" b="1" dirty="0" smtClean="0"/>
              <a:t>Production Possibilities Curve</a:t>
            </a:r>
            <a:endParaRPr lang="en-US" sz="4000" b="1" dirty="0"/>
          </a:p>
        </p:txBody>
      </p:sp>
      <p:sp>
        <p:nvSpPr>
          <p:cNvPr id="3" name="Subtitle 2"/>
          <p:cNvSpPr>
            <a:spLocks noGrp="1"/>
          </p:cNvSpPr>
          <p:nvPr>
            <p:ph type="subTitle" idx="1"/>
          </p:nvPr>
        </p:nvSpPr>
        <p:spPr>
          <a:xfrm>
            <a:off x="152400" y="1676400"/>
            <a:ext cx="8991600" cy="4419600"/>
          </a:xfrm>
        </p:spPr>
        <p:txBody>
          <a:bodyPr>
            <a:normAutofit fontScale="92500" lnSpcReduction="20000"/>
          </a:bodyPr>
          <a:lstStyle/>
          <a:p>
            <a:r>
              <a:rPr lang="en-US" sz="4800" b="1" dirty="0" smtClean="0">
                <a:solidFill>
                  <a:schemeClr val="tx1"/>
                </a:solidFill>
              </a:rPr>
              <a:t>For ALL graphs:</a:t>
            </a:r>
          </a:p>
          <a:p>
            <a:r>
              <a:rPr lang="en-US" sz="4800" b="1" dirty="0" smtClean="0">
                <a:solidFill>
                  <a:schemeClr val="tx1"/>
                </a:solidFill>
              </a:rPr>
              <a:t>DEFINE, DRAW, DESCRIBE </a:t>
            </a:r>
            <a:r>
              <a:rPr lang="en-US" b="1" dirty="0" smtClean="0">
                <a:solidFill>
                  <a:schemeClr val="tx1"/>
                </a:solidFill>
              </a:rPr>
              <a:t>the </a:t>
            </a:r>
            <a:r>
              <a:rPr lang="en-US" b="1" dirty="0" smtClean="0">
                <a:solidFill>
                  <a:schemeClr val="tx1"/>
                </a:solidFill>
              </a:rPr>
              <a:t>shape</a:t>
            </a:r>
          </a:p>
          <a:p>
            <a:endParaRPr lang="en-US" sz="4800" b="1" dirty="0" smtClean="0">
              <a:solidFill>
                <a:schemeClr val="tx1"/>
              </a:solidFill>
            </a:endParaRPr>
          </a:p>
          <a:p>
            <a:endParaRPr lang="en-US" sz="4800" b="1" dirty="0">
              <a:solidFill>
                <a:schemeClr val="tx1"/>
              </a:solidFill>
            </a:endParaRPr>
          </a:p>
          <a:p>
            <a:pPr algn="l"/>
            <a:r>
              <a:rPr lang="en-US" b="1" dirty="0" smtClean="0">
                <a:solidFill>
                  <a:schemeClr val="tx1"/>
                </a:solidFill>
              </a:rPr>
              <a:t>STUDY SUGGESTION: </a:t>
            </a:r>
          </a:p>
          <a:p>
            <a:pPr algn="l"/>
            <a:r>
              <a:rPr lang="en-US" sz="1000" b="1" dirty="0">
                <a:solidFill>
                  <a:schemeClr val="tx1"/>
                </a:solidFill>
              </a:rPr>
              <a:t> </a:t>
            </a:r>
            <a:r>
              <a:rPr lang="en-US" sz="1000" b="1" dirty="0" smtClean="0">
                <a:solidFill>
                  <a:schemeClr val="tx1"/>
                </a:solidFill>
              </a:rPr>
              <a:t> </a:t>
            </a:r>
            <a:r>
              <a:rPr lang="en-US" sz="1000" b="1" dirty="0" smtClean="0">
                <a:solidFill>
                  <a:schemeClr val="tx1"/>
                </a:solidFill>
              </a:rPr>
              <a:t> </a:t>
            </a:r>
          </a:p>
          <a:p>
            <a:pPr algn="l"/>
            <a:r>
              <a:rPr lang="en-US" b="1" dirty="0" smtClean="0">
                <a:solidFill>
                  <a:schemeClr val="tx1"/>
                </a:solidFill>
              </a:rPr>
              <a:t>Prepare a 5” x 7” card </a:t>
            </a:r>
            <a:r>
              <a:rPr lang="en-US" b="1" u="sng" dirty="0" smtClean="0">
                <a:solidFill>
                  <a:schemeClr val="tx1"/>
                </a:solidFill>
              </a:rPr>
              <a:t>on each graph </a:t>
            </a:r>
            <a:r>
              <a:rPr lang="en-US" b="1" dirty="0" smtClean="0">
                <a:solidFill>
                  <a:schemeClr val="tx1"/>
                </a:solidFill>
              </a:rPr>
              <a:t>this semester where you DEFINE, DRAW, and DESCRIBE the shape.</a:t>
            </a:r>
            <a:r>
              <a:rPr lang="en-US" sz="4800" b="1" dirty="0" smtClean="0">
                <a:solidFill>
                  <a:schemeClr val="tx1"/>
                </a:solidFill>
              </a:rPr>
              <a:t> </a:t>
            </a:r>
            <a:endParaRPr lang="en-US" sz="4800" b="1" dirty="0" smtClean="0">
              <a:solidFill>
                <a:schemeClr val="tx1"/>
              </a:solidFill>
            </a:endParaRPr>
          </a:p>
          <a:p>
            <a:endParaRPr lang="en-US" b="1" dirty="0">
              <a:solidFill>
                <a:schemeClr val="tx1"/>
              </a:solidFill>
            </a:endParaRPr>
          </a:p>
        </p:txBody>
      </p:sp>
    </p:spTree>
    <p:custDataLst>
      <p:tags r:id="rId1"/>
    </p:custDataLst>
    <p:extLst>
      <p:ext uri="{BB962C8B-B14F-4D97-AF65-F5344CB8AC3E}">
        <p14:creationId xmlns:p14="http://schemas.microsoft.com/office/powerpoint/2010/main" val="9713989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52400"/>
            <a:ext cx="7772400" cy="1143000"/>
          </a:xfrm>
          <a:ln w="38100">
            <a:solidFill>
              <a:srgbClr val="00B0F0"/>
            </a:solidFill>
          </a:ln>
        </p:spPr>
        <p:txBody>
          <a:bodyPr>
            <a:noAutofit/>
          </a:bodyPr>
          <a:lstStyle/>
          <a:p>
            <a:r>
              <a:rPr lang="en-US" sz="4000" b="1" dirty="0" smtClean="0"/>
              <a:t>1d – Making Choices: </a:t>
            </a:r>
            <a:br>
              <a:rPr lang="en-US" sz="4000" b="1" dirty="0" smtClean="0"/>
            </a:br>
            <a:r>
              <a:rPr lang="en-US" sz="4000" b="1" dirty="0" smtClean="0"/>
              <a:t>Production Possibilities Curve</a:t>
            </a:r>
            <a:endParaRPr lang="en-US" sz="4000" b="1" dirty="0"/>
          </a:p>
        </p:txBody>
      </p:sp>
      <p:sp>
        <p:nvSpPr>
          <p:cNvPr id="3" name="Subtitle 2"/>
          <p:cNvSpPr>
            <a:spLocks noGrp="1"/>
          </p:cNvSpPr>
          <p:nvPr>
            <p:ph type="subTitle" idx="1"/>
          </p:nvPr>
        </p:nvSpPr>
        <p:spPr>
          <a:xfrm>
            <a:off x="152400" y="2057400"/>
            <a:ext cx="8991600" cy="2895600"/>
          </a:xfrm>
        </p:spPr>
        <p:txBody>
          <a:bodyPr>
            <a:normAutofit/>
          </a:bodyPr>
          <a:lstStyle/>
          <a:p>
            <a:r>
              <a:rPr lang="en-US" sz="4800" b="1" dirty="0" smtClean="0">
                <a:solidFill>
                  <a:schemeClr val="tx1"/>
                </a:solidFill>
              </a:rPr>
              <a:t>For ALL graphs:</a:t>
            </a:r>
          </a:p>
          <a:p>
            <a:r>
              <a:rPr lang="en-US" sz="4800" b="1" dirty="0" smtClean="0">
                <a:solidFill>
                  <a:schemeClr val="tx1"/>
                </a:solidFill>
              </a:rPr>
              <a:t>DEFINE, </a:t>
            </a:r>
            <a:r>
              <a:rPr lang="en-US" b="1" dirty="0" smtClean="0">
                <a:solidFill>
                  <a:schemeClr val="tx1"/>
                </a:solidFill>
              </a:rPr>
              <a:t>DRAW, </a:t>
            </a:r>
            <a:r>
              <a:rPr lang="en-US" b="1" dirty="0" smtClean="0">
                <a:solidFill>
                  <a:schemeClr val="tx1"/>
                </a:solidFill>
              </a:rPr>
              <a:t>DESCRIBE</a:t>
            </a:r>
            <a:endParaRPr lang="en-US" sz="4800" b="1" dirty="0" smtClean="0">
              <a:solidFill>
                <a:schemeClr val="tx1"/>
              </a:solidFill>
            </a:endParaRPr>
          </a:p>
          <a:p>
            <a:endParaRPr lang="en-US" b="1" dirty="0">
              <a:solidFill>
                <a:schemeClr val="tx1"/>
              </a:solidFill>
            </a:endParaRPr>
          </a:p>
        </p:txBody>
      </p:sp>
    </p:spTree>
    <p:custDataLst>
      <p:tags r:id="rId1"/>
    </p:custDataLst>
    <p:extLst>
      <p:ext uri="{BB962C8B-B14F-4D97-AF65-F5344CB8AC3E}">
        <p14:creationId xmlns:p14="http://schemas.microsoft.com/office/powerpoint/2010/main" val="404124336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2008"/>
  <p:tag name="PPVERSION" val="12.0"/>
  <p:tag name="DELIMITERS" val="3.1"/>
  <p:tag name="SHOWBARVISIBLE" val="True"/>
  <p:tag name="EXPANDSHOWBAR" val="True"/>
  <p:tag name="USESECONDARYMONITOR" val="True"/>
  <p:tag name="BULLETTYPE" val="3"/>
  <p:tag name="ANSWERNOWSTYLE" val="-1"/>
  <p:tag name="ANSWERNOWTEXT" val="Answer Now"/>
  <p:tag name="COUNTDOWNSTYLE" val="-1"/>
  <p:tag name="RESPCOUNTERSTYLE" val="-1"/>
  <p:tag name="RESPCOUNTERFORMAT" val="0"/>
  <p:tag name="RESPTABLESTYLE" val="-1"/>
  <p:tag name="COUNTDOWNSECONDS" val="10"/>
  <p:tag name="INPUTSOURCE" val="1"/>
  <p:tag name="NUMRESPONSES" val="1"/>
  <p:tag name="ALLOWDUPLICATES" val="False"/>
  <p:tag name="BACKUPSESSIONS" val="True"/>
  <p:tag name="BACKUPMAINTENANCE" val="7"/>
  <p:tag name="CHARTVALUEFORMAT" val="0%"/>
  <p:tag name="AUTOADVANCE" val="False"/>
  <p:tag name="REVIEWONLY" val="False"/>
  <p:tag name="ROTATIONINTERVAL" val="2"/>
  <p:tag name="AUTOUPDATEALIASES" val="True"/>
  <p:tag name="STDCHART" val="1"/>
  <p:tag name="PARTICIPANTSINLEADERBOARD" val="5"/>
  <p:tag name="TEAMSINLEADERBOARD" val="5"/>
  <p:tag name="MAXRESPONDERS" val="5"/>
  <p:tag name="BUBBLENAMEVISIBLE" val="True"/>
  <p:tag name="BUBBLESIZEVISIBLE" val="True"/>
  <p:tag name="BUBBLEVALUEFORMAT" val="0.0"/>
  <p:tag name="BUBBLEGROUPING" val="3"/>
  <p:tag name="DEFAULTNUMTEAMS" val="5"/>
  <p:tag name="CUSTOMGRIDBACKCOLOR" val="-2830136"/>
  <p:tag name="CUSTOMCELLFORECOLOR" val="-16777216"/>
  <p:tag name="CUSTOMCELLBACKCOLOR1" val="-657956"/>
  <p:tag name="CUSTOMCELLBACKCOLOR2" val="-13395457"/>
  <p:tag name="CUSTOMCELLBACKCOLOR3" val="-268652"/>
  <p:tag name="CUSTOMCELLBACKCOLOR4" val="-8355712"/>
  <p:tag name="USESCHEMECOLORS" val="True"/>
  <p:tag name="DISPLAYNAME" val="True"/>
  <p:tag name="DISPLAYDEVICENUMBER" val="True"/>
  <p:tag name="DISPLAYDEVICEID" val="True"/>
  <p:tag name="GRIDOPACITY" val="90"/>
  <p:tag name="GRIDROTATIONINTERVAL" val="2"/>
  <p:tag name="AUTOSIZEGRID" val="True"/>
  <p:tag name="GRIDSIZE" val="{Width=800, Height=600}"/>
  <p:tag name="GRIDPOSITION" val="1"/>
  <p:tag name="POLLINGCYCLE" val="2"/>
  <p:tag name="CHARTCOLORS" val="0"/>
  <p:tag name="CHARTLABELS" val="0"/>
  <p:tag name="RESETCHARTS" val="True"/>
  <p:tag name="INCLUDENONRESPONDERS" val="False"/>
  <p:tag name="MULTIRESPDIVISOR" val="1"/>
  <p:tag name="PARTLISTDEFAULT" val="0"/>
  <p:tag name="INCLUDEPPT" val="True"/>
  <p:tag name="ALLOWUSERFEEDBACK" val="True"/>
  <p:tag name="CORRECTPOINTVALUE" val="100"/>
  <p:tag name="INCORRECTPOINTVALUE" val="0"/>
  <p:tag name="REALTIMEBACKUP" val="False"/>
  <p:tag name="REALTIMEBACKUPPATH" val="(None)"/>
  <p:tag name="ZEROBASED" val="False"/>
  <p:tag name="AUTOADJUSTPARTRANGE" val="True"/>
  <p:tag name="CHARTSCALE" val="True"/>
  <p:tag name="ADVANCEDSETTINGSVIEW" val="False"/>
  <p:tag name="FIBDISPLAYRESULTS" val="True"/>
  <p:tag name="FIBNUMRESULTS" val="5"/>
  <p:tag name="FIBINCLUDEOTHER" val="True"/>
  <p:tag name="FIBDISPLAYKEYWORDS" val="True"/>
  <p:tag name="POWERPOINTVERSION" val="14.0"/>
  <p:tag name="TASKPANEKEY" val="dc7d22e2-2fbb-4bea-bdf0-4b9506f91208"/>
  <p:tag name="TPFULLVERSION" val="4.3.2.1178"/>
</p:tagLst>
</file>

<file path=ppt/tags/tag10.xml><?xml version="1.0" encoding="utf-8"?>
<p:tagLst xmlns:a="http://schemas.openxmlformats.org/drawingml/2006/main" xmlns:r="http://schemas.openxmlformats.org/officeDocument/2006/relationships" xmlns:p="http://schemas.openxmlformats.org/presentationml/2006/main">
  <p:tag name="ANSWERBULLETS" val="3"/>
  <p:tag name="TEXTLENGTH" val="97"/>
  <p:tag name="FONTSIZE" val="32"/>
  <p:tag name="BULLETTYPE" val="ppBulletArabicPeriod"/>
  <p:tag name="ANSWERTEXT" val="the necessity of making choices.&#10;market prices.&#10;consumer preferences.&#10;the distribution of income."/>
  <p:tag name="OLDNUMANSWERS" val="4"/>
</p:tagLst>
</file>

<file path=ppt/tags/tag11.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12.xml><?xml version="1.0" encoding="utf-8"?>
<p:tagLst xmlns:a="http://schemas.openxmlformats.org/drawingml/2006/main" xmlns:r="http://schemas.openxmlformats.org/officeDocument/2006/relationships" xmlns:p="http://schemas.openxmlformats.org/presentationml/2006/main">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SLIDEGUID" val="B343C40CCF3A485D9F9BD682D6E6F809"/>
  <p:tag name="SLIDEID" val="B343C40CCF3A485D9F9BD682D6E6F809"/>
  <p:tag name="SLIDEORDER" val="1"/>
  <p:tag name="SLIDETYPE" val="Q"/>
  <p:tag name="DEMOGRAPHIC" val="False"/>
  <p:tag name="TEAMASSIGN" val="False"/>
  <p:tag name="SPEEDSCORING" val="False"/>
  <p:tag name="INCORRECTPOINTVALUE" val="0"/>
  <p:tag name="ZEROBASED" val="False"/>
  <p:tag name="DELIMITERS" val="3.1"/>
  <p:tag name="VALUEFORMAT" val="0%"/>
  <p:tag name="TOTALRESPONSES" val="33"/>
  <p:tag name="RESPONSECOUNT" val="33"/>
  <p:tag name="SLICED" val="False"/>
  <p:tag name="RESPONSES" val="4;4;4;4;4;4;4;4;4;4;4;4;4;4;2;4;4;4;4;2;4;1;4;3;2;2;4;4;4;4;4;4;4;"/>
  <p:tag name="CHARTSTRINGSTD" val="1 4 1 27"/>
  <p:tag name="CHARTSTRINGREV" val="27 1 4 1"/>
  <p:tag name="CHARTSTRINGSTDPER" val="0.0303030303030303 0.121212121212121 0.0303030303030303 0.818181818181818"/>
  <p:tag name="CHARTSTRINGREVPER" val="0.818181818181818 0.0303030303030303 0.121212121212121 0.0303030303030303"/>
  <p:tag name="QUESTIONALIAS" val="1. The PPC shows:"/>
  <p:tag name="ANSWERSALIAS" val="The minimum amount that should be produced|smicln|The minimum amount that can be produced|smicln|The maximum amount that should be produced|smicln|The maximum amount that can be produced"/>
  <p:tag name="RESPONSESGATHERED" val="False"/>
  <p:tag name="ANONYMOUSTEMP" val="False"/>
  <p:tag name="CORRECTPOINTVALUE" val="0"/>
  <p:tag name="VALUES" val="Incorrect|smicln|Incorrect|smicln|Incorrect|smicln|Correct"/>
</p:tagLst>
</file>

<file path=ppt/tags/tag15.xml><?xml version="1.0" encoding="utf-8"?>
<p:tagLst xmlns:a="http://schemas.openxmlformats.org/drawingml/2006/main" xmlns:r="http://schemas.openxmlformats.org/officeDocument/2006/relationships" xmlns:p="http://schemas.openxmlformats.org/presentationml/2006/main">
  <p:tag name="ANSWERBULLETS" val="3"/>
  <p:tag name="TEXTLENGTH" val="165"/>
  <p:tag name="FONTSIZE" val="32"/>
  <p:tag name="BULLETTYPE" val="ppBulletArabicPeriod"/>
  <p:tag name="ANSWERTEXT" val="The minimum amount that should be produced&#10;The minimum amount that can be produced&#10;The maximum amount that should be produced&#10;The maximum amount that can be produced"/>
  <p:tag name="OLDNUMANSWERS" val="4"/>
</p:tagLst>
</file>

<file path=ppt/tags/tag16.xml><?xml version="1.0" encoding="utf-8"?>
<p:tagLst xmlns:a="http://schemas.openxmlformats.org/drawingml/2006/main" xmlns:r="http://schemas.openxmlformats.org/officeDocument/2006/relationships" xmlns:p="http://schemas.openxmlformats.org/presentationml/2006/main">
  <p:tag name="SLIDEID" val="B343C40CCF3A485D9F9BD682D6E6F809"/>
  <p:tag name="SLIDETYPE" val="Q"/>
  <p:tag name="DEMOGRAPHIC" val="False"/>
  <p:tag name="TEAMASSIGN" val="False"/>
  <p:tag name="SPEEDSCORING" val="False"/>
  <p:tag name="INCORRECTPOINTVALUE" val="0"/>
  <p:tag name="ZEROBASED" val="False"/>
  <p:tag name="DELIMITERS" val="3.1"/>
  <p:tag name="VALUEFORMAT" val="0%"/>
  <p:tag name="TOTALRESPONSES" val="33"/>
  <p:tag name="RESPONSECOUNT" val="33"/>
  <p:tag name="SLICED" val="False"/>
  <p:tag name="RESPONSES" val="4;4;4;4;4;4;4;4;4;4;4;4;4;4;2;4;4;4;4;2;4;1;4;3;2;2;4;4;4;4;4;4;4;"/>
  <p:tag name="CHARTSTRINGSTD" val="1 4 1 27"/>
  <p:tag name="CHARTSTRINGREV" val="27 1 4 1"/>
  <p:tag name="CHARTSTRINGSTDPER" val="0.0303030303030303 0.121212121212121 0.0303030303030303 0.818181818181818"/>
  <p:tag name="CHARTSTRINGREVPER" val="0.818181818181818 0.0303030303030303 0.121212121212121 0.0303030303030303"/>
  <p:tag name="QUESTIONALIAS" val="1. The PPC shows:"/>
  <p:tag name="ANSWERSALIAS" val="The minimum amount that should be produced|smicln|The minimum amount that can be produced|smicln|The maximum amount that should be produced|smicln|The maximum amount that can be produced"/>
  <p:tag name="RESPONSESGATHERED" val="False"/>
  <p:tag name="ANONYMOUSTEMP" val="False"/>
  <p:tag name="CORRECTPOINTVALUE" val="1"/>
  <p:tag name="SLIDEORDER" val="2"/>
  <p:tag name="SLIDEGUID" val="73A09965A7B04785B1D3F2D1FE6469BF"/>
  <p:tag name="VALUES" val="Incorrect|smicln|Incorrect|smicln|Incorrect|smicln|Correct"/>
</p:tagLst>
</file>

<file path=ppt/tags/tag17.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18.xml><?xml version="1.0" encoding="utf-8"?>
<p:tagLst xmlns:a="http://schemas.openxmlformats.org/drawingml/2006/main" xmlns:r="http://schemas.openxmlformats.org/officeDocument/2006/relationships" xmlns:p="http://schemas.openxmlformats.org/presentationml/2006/main">
  <p:tag name="ANSWERBULLETS" val="3"/>
  <p:tag name="TEXTLENGTH" val="165"/>
  <p:tag name="FONTSIZE" val="32"/>
  <p:tag name="BULLETTYPE" val="ppBulletArabicPeriod"/>
  <p:tag name="ANSWERTEXT" val="The minimum amount that should be produced&#10;The minimum amount that can be produced&#10;The maximum amount that should be produced&#10;The maximum amount that can be produced"/>
  <p:tag name="OLDNUMANSWERS" val="4"/>
</p:tagLst>
</file>

<file path=ppt/tags/tag19.xml><?xml version="1.0" encoding="utf-8"?>
<p:tagLst xmlns:a="http://schemas.openxmlformats.org/drawingml/2006/main" xmlns:r="http://schemas.openxmlformats.org/officeDocument/2006/relationships" xmlns:p="http://schemas.openxmlformats.org/presentationml/2006/main">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DELIMITERS" val="3.1"/>
</p:tagLst>
</file>

<file path=ppt/tags/tag21.xml><?xml version="1.0" encoding="utf-8"?>
<p:tagLst xmlns:a="http://schemas.openxmlformats.org/drawingml/2006/main" xmlns:r="http://schemas.openxmlformats.org/officeDocument/2006/relationships" xmlns:p="http://schemas.openxmlformats.org/presentationml/2006/main">
  <p:tag name="SLIDEGUID" val="4F6CE3F7D4E04C2EB77F9527E9BA124E"/>
  <p:tag name="SLIDEID" val="4F6CE3F7D4E04C2EB77F9527E9BA124E"/>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2. Which of the following is NOT one of the assumptions behind the PPC?"/>
  <p:tag name="TOTALRESPONSES" val="30"/>
  <p:tag name="RESPONSECOUNT" val="30"/>
  <p:tag name="SLICED" val="False"/>
  <p:tag name="RESPONSES" val="5;3;3;5;4;4;3;3;-;2;2;5;2;6;-;4;1;6;4;1;6;3;1;5;5;6;2;-;4;5;4;1;3;"/>
  <p:tag name="CHARTSTRINGSTD" val="4 4 6 6 6 4"/>
  <p:tag name="CHARTSTRINGREV" val="4 6 6 6 4 4"/>
  <p:tag name="CHARTSTRINGSTDPER" val="0.133333333333333 0.133333333333333 0.2 0.2 0.2 0.133333333333333"/>
  <p:tag name="CHARTSTRINGREVPER" val="0.133333333333333 0.2 0.2 0.2 0.133333333333333 0.133333333333333"/>
  <p:tag name="ANSWERSALIAS" val="Fixed resources|smicln|Fixed technology|smicln|Productive efficiency|smicln|Allocative efficiency|smicln|Full employment|smicln|Only two goods"/>
  <p:tag name="RESPONSESGATHERED" val="False"/>
  <p:tag name="ANONYMOUSTEMP" val="False"/>
  <p:tag name="CORRECTPOINTVALUE" val="0"/>
  <p:tag name="VALUES" val="Incorrect|smicln|Incorrect|smicln|Incorrect|smicln|Correct|smicln|Incorrect|smicln|Incorrect"/>
</p:tagLst>
</file>

<file path=ppt/tags/tag22.xml><?xml version="1.0" encoding="utf-8"?>
<p:tagLst xmlns:a="http://schemas.openxmlformats.org/drawingml/2006/main" xmlns:r="http://schemas.openxmlformats.org/officeDocument/2006/relationships" xmlns:p="http://schemas.openxmlformats.org/presentationml/2006/main">
  <p:tag name="ANSWERBULLETS" val="3"/>
  <p:tag name="TEXTLENGTH" val="107"/>
  <p:tag name="FONTSIZE" val="32"/>
  <p:tag name="BULLETTYPE" val="ppBulletArabicPeriod"/>
  <p:tag name="ANSWERTEXT" val="Fixed resources&#10;Fixed technology&#10;Productive efficiency&#10;Allocative efficiency&#10;Full employment&#10;Only two goods"/>
  <p:tag name="OLDNUMANSWERS" val="6"/>
</p:tagLst>
</file>

<file path=ppt/tags/tag23.xml><?xml version="1.0" encoding="utf-8"?>
<p:tagLst xmlns:a="http://schemas.openxmlformats.org/drawingml/2006/main" xmlns:r="http://schemas.openxmlformats.org/officeDocument/2006/relationships" xmlns:p="http://schemas.openxmlformats.org/presentationml/2006/main">
  <p:tag name="SLIDEID" val="4F6CE3F7D4E04C2EB77F9527E9BA124E"/>
  <p:tag name="SLIDETYPE" val="Q"/>
  <p:tag name="DEMOGRAPHIC" val="False"/>
  <p:tag name="TEAMASSIGN" val="False"/>
  <p:tag name="SPEEDSCORING" val="False"/>
  <p:tag name="INCORRECTPOINTVALUE" val="0"/>
  <p:tag name="ZEROBASED" val="False"/>
  <p:tag name="DELIMITERS" val="3.1"/>
  <p:tag name="VALUEFORMAT" val="0%"/>
  <p:tag name="QUESTIONALIAS" val="2. Which of the following is NOT one of the assumptions behind the PPC?"/>
  <p:tag name="TOTALRESPONSES" val="30"/>
  <p:tag name="RESPONSECOUNT" val="30"/>
  <p:tag name="SLICED" val="False"/>
  <p:tag name="RESPONSES" val="5;3;3;5;4;4;3;3;-;2;2;5;2;6;-;4;1;6;4;1;6;3;1;5;5;6;2;-;4;5;4;1;3;"/>
  <p:tag name="CHARTSTRINGSTD" val="4 4 6 6 6 4"/>
  <p:tag name="CHARTSTRINGREV" val="4 6 6 6 4 4"/>
  <p:tag name="CHARTSTRINGSTDPER" val="0.133333333333333 0.133333333333333 0.2 0.2 0.2 0.133333333333333"/>
  <p:tag name="CHARTSTRINGREVPER" val="0.133333333333333 0.2 0.2 0.2 0.133333333333333 0.133333333333333"/>
  <p:tag name="ANSWERSALIAS" val="Fixed resources|smicln|Fixed technology|smicln|Productive efficiency|smicln|Allocative efficiency|smicln|Full employment|smicln|Only two goods"/>
  <p:tag name="RESPONSESGATHERED" val="False"/>
  <p:tag name="ANONYMOUSTEMP" val="False"/>
  <p:tag name="CORRECTPOINTVALUE" val="1"/>
  <p:tag name="SLIDEORDER" val="2"/>
  <p:tag name="SLIDEGUID" val="A04E3F62F11542D3B886AEEEEF746BCD"/>
  <p:tag name="VALUES" val="Incorrect|smicln|Incorrect|smicln|Incorrect|smicln|Correct|smicln|Incorrect|smicln|Incorrect"/>
</p:tagLst>
</file>

<file path=ppt/tags/tag24.xml><?xml version="1.0" encoding="utf-8"?>
<p:tagLst xmlns:a="http://schemas.openxmlformats.org/drawingml/2006/main" xmlns:r="http://schemas.openxmlformats.org/officeDocument/2006/relationships" xmlns:p="http://schemas.openxmlformats.org/presentationml/2006/main">
  <p:tag name="ANSWERBULLETS" val="3"/>
  <p:tag name="TEXTLENGTH" val="107"/>
  <p:tag name="FONTSIZE" val="32"/>
  <p:tag name="BULLETTYPE" val="ppBulletArabicPeriod"/>
  <p:tag name="ANSWERTEXT" val="Fixed resources&#10;Fixed technology&#10;Productive efficiency&#10;Allocative efficiency&#10;Full employment&#10;Only two goods"/>
  <p:tag name="OLDNUMANSWERS" val="6"/>
</p:tagLst>
</file>

<file path=ppt/tags/tag25.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26.xml><?xml version="1.0" encoding="utf-8"?>
<p:tagLst xmlns:a="http://schemas.openxmlformats.org/drawingml/2006/main" xmlns:r="http://schemas.openxmlformats.org/officeDocument/2006/relationships" xmlns:p="http://schemas.openxmlformats.org/presentationml/2006/main">
  <p:tag name="SLIDEGUID" val="9F4FD04184EA4BC398E1A24E7C89CE92"/>
  <p:tag name="SLIDEID" val="9F4FD04184EA4BC398E1A24E7C89CE92"/>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4. What does point S represent?"/>
  <p:tag name="TOTALRESPONSES" val="28"/>
  <p:tag name="RESPONSECOUNT" val="28"/>
  <p:tag name="SLICED" val="False"/>
  <p:tag name="RESPONSES" val="1;3;1;1;1;1;1;1;-;1;-;2;3;1;-;1;1;-;1;1;1;4;1;4;1;4;1;-;1;1;1;3;3;"/>
  <p:tag name="CHARTSTRINGSTD" val="20 1 4 3"/>
  <p:tag name="CHARTSTRINGREV" val="3 4 1 20"/>
  <p:tag name="CHARTSTRINGSTDPER" val="0.714285714285714 0.0357142857142857 0.142857142857143 0.107142857142857"/>
  <p:tag name="CHARTSTRINGREVPER" val="0.107142857142857 0.142857142857143 0.0357142857142857 0.714285714285714"/>
  <p:tag name="ANSWERSALIAS" val="unattainable|smicln|unemployment|smicln|economic growth|smicln|satisfaction"/>
  <p:tag name="RESPONSESGATHERED" val="False"/>
  <p:tag name="ANONYMOUSTEMP" val="False"/>
  <p:tag name="CORRECTPOINTVALUE" val="0"/>
  <p:tag name="VALUES" val="Correct|smicln|Incorrect|smicln|Incorrect|smicln|Incorrect"/>
</p:tagLst>
</file>

<file path=ppt/tags/tag27.xml><?xml version="1.0" encoding="utf-8"?>
<p:tagLst xmlns:a="http://schemas.openxmlformats.org/drawingml/2006/main" xmlns:r="http://schemas.openxmlformats.org/officeDocument/2006/relationships" xmlns:p="http://schemas.openxmlformats.org/presentationml/2006/main">
  <p:tag name="ANSWERBULLETS" val="3"/>
  <p:tag name="TEXTLENGTH" val="54"/>
  <p:tag name="FONTSIZE" val="32"/>
  <p:tag name="BULLETTYPE" val="ppBulletArabicPeriod"/>
  <p:tag name="ANSWERTEXT" val="unattainable&#10;unemployment&#10;economic growth&#10;satisfaction"/>
  <p:tag name="OLDNUMANSWERS" val="4"/>
</p:tagLst>
</file>

<file path=ppt/tags/tag28.xml><?xml version="1.0" encoding="utf-8"?>
<p:tagLst xmlns:a="http://schemas.openxmlformats.org/drawingml/2006/main" xmlns:r="http://schemas.openxmlformats.org/officeDocument/2006/relationships" xmlns:p="http://schemas.openxmlformats.org/presentationml/2006/main">
  <p:tag name="SLIDEID" val="9F4FD04184EA4BC398E1A24E7C89CE92"/>
  <p:tag name="SLIDETYPE" val="Q"/>
  <p:tag name="DEMOGRAPHIC" val="False"/>
  <p:tag name="TEAMASSIGN" val="False"/>
  <p:tag name="SPEEDSCORING" val="False"/>
  <p:tag name="INCORRECTPOINTVALUE" val="0"/>
  <p:tag name="ZEROBASED" val="False"/>
  <p:tag name="DELIMITERS" val="3.1"/>
  <p:tag name="VALUEFORMAT" val="0%"/>
  <p:tag name="QUESTIONALIAS" val="4. What does point S represent?"/>
  <p:tag name="TOTALRESPONSES" val="28"/>
  <p:tag name="RESPONSECOUNT" val="28"/>
  <p:tag name="SLICED" val="False"/>
  <p:tag name="RESPONSES" val="1;3;1;1;1;1;1;1;-;1;-;2;3;1;-;1;1;-;1;1;1;4;1;4;1;4;1;-;1;1;1;3;3;"/>
  <p:tag name="CHARTSTRINGSTD" val="20 1 4 3"/>
  <p:tag name="CHARTSTRINGREV" val="3 4 1 20"/>
  <p:tag name="CHARTSTRINGSTDPER" val="0.714285714285714 0.0357142857142857 0.142857142857143 0.107142857142857"/>
  <p:tag name="CHARTSTRINGREVPER" val="0.107142857142857 0.142857142857143 0.0357142857142857 0.714285714285714"/>
  <p:tag name="ANSWERSALIAS" val="unattainable|smicln|unemployment|smicln|economic growth|smicln|satisfaction"/>
  <p:tag name="RESPONSESGATHERED" val="False"/>
  <p:tag name="ANONYMOUSTEMP" val="False"/>
  <p:tag name="CORRECTPOINTVALUE" val="1"/>
  <p:tag name="SLIDEORDER" val="2"/>
  <p:tag name="SLIDEGUID" val="3E3E92D2F5F74B0B929F15D93C2C8AFA"/>
  <p:tag name="VALUES" val="Correct|smicln|Incorrect|smicln|Incorrect|smicln|Incorrect"/>
</p:tagLst>
</file>

<file path=ppt/tags/tag29.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30.xml><?xml version="1.0" encoding="utf-8"?>
<p:tagLst xmlns:a="http://schemas.openxmlformats.org/drawingml/2006/main" xmlns:r="http://schemas.openxmlformats.org/officeDocument/2006/relationships" xmlns:p="http://schemas.openxmlformats.org/presentationml/2006/main">
  <p:tag name="ANSWERBULLETS" val="3"/>
  <p:tag name="TEXTLENGTH" val="54"/>
  <p:tag name="FONTSIZE" val="32"/>
  <p:tag name="BULLETTYPE" val="ppBulletArabicPeriod"/>
  <p:tag name="ANSWERTEXT" val="unattainable&#10;unemployment&#10;economic growth&#10;satisfaction"/>
  <p:tag name="OLDNUMANSWERS" val="4"/>
</p:tagLst>
</file>

<file path=ppt/tags/tag31.xml><?xml version="1.0" encoding="utf-8"?>
<p:tagLst xmlns:a="http://schemas.openxmlformats.org/drawingml/2006/main" xmlns:r="http://schemas.openxmlformats.org/officeDocument/2006/relationships" xmlns:p="http://schemas.openxmlformats.org/presentationml/2006/main">
  <p:tag name="DELIMITERS" val="3.1"/>
</p:tagLst>
</file>

<file path=ppt/tags/tag32.xml><?xml version="1.0" encoding="utf-8"?>
<p:tagLst xmlns:a="http://schemas.openxmlformats.org/drawingml/2006/main" xmlns:r="http://schemas.openxmlformats.org/officeDocument/2006/relationships" xmlns:p="http://schemas.openxmlformats.org/presentationml/2006/main">
  <p:tag name="SLIDEID" val="B854C85F964F4DBBB1CA015ACCA0E2C5"/>
  <p:tag name="SLIDETYPE" val="Q"/>
  <p:tag name="DEMOGRAPHIC" val="False"/>
  <p:tag name="TEAMASSIGN" val="False"/>
  <p:tag name="SPEEDSCORING" val="False"/>
  <p:tag name="INCORRECTPOINTVALUE" val="0"/>
  <p:tag name="ZEROBASED" val="False"/>
  <p:tag name="DELIMITERS" val="3.1"/>
  <p:tag name="VALUEFORMAT" val="0%"/>
  <p:tag name="TOTALRESPONSES" val="27"/>
  <p:tag name="RESPONSECOUNT" val="27"/>
  <p:tag name="SLICED" val="False"/>
  <p:tag name="RESPONSES" val="3;2;2;2;2;2;2;2;3;2;2;2;3;2;2;3;2;2;2;2;4;4;2;2;2;2;-;-;-;-;2;"/>
  <p:tag name="CHARTSTRINGSTD" val="0 21 4 2"/>
  <p:tag name="CHARTSTRINGREV" val="2 4 21 0"/>
  <p:tag name="CHARTSTRINGSTDPER" val="0 0.777777777777778 0.148148148148148 0.0740740740740741"/>
  <p:tag name="CHARTSTRINGREVPER" val="0.0740740740740741 0.148148148148148 0.777777777777778 0"/>
  <p:tag name="RESPONSESGATHERED" val="False"/>
  <p:tag name="ANONYMOUSTEMP" val="False"/>
  <p:tag name="QUESTIONALIAS" val="9. The combination of computers and bicycles shown by point F:  "/>
  <p:tag name="ANSWERSALIAS" val="is unattainable, given currently available resources and technology.|smicln|is attainable, but implies productive inefficiency|smicln|is attainable, but implies allocative inefficiency|smicln|is attainable, but implies full employment"/>
  <p:tag name="SLIDEORDER" val="3"/>
  <p:tag name="SLIDEGUID" val="D4C45ABFAE5644A6BE1BFC1A2D306390"/>
  <p:tag name="CORRECTPOINTVALUE" val="0"/>
  <p:tag name="VALUES" val="Incorrect|smicln|Correct|smicln|Incorrect|smicln|Incorrect"/>
</p:tagLst>
</file>

<file path=ppt/tags/tag33.xml><?xml version="1.0" encoding="utf-8"?>
<p:tagLst xmlns:a="http://schemas.openxmlformats.org/drawingml/2006/main" xmlns:r="http://schemas.openxmlformats.org/officeDocument/2006/relationships" xmlns:p="http://schemas.openxmlformats.org/presentationml/2006/main">
  <p:tag name="ANSWERBULLETS" val="3"/>
  <p:tag name="TEXTLENGTH" val="213"/>
  <p:tag name="FONTSIZE" val="30"/>
  <p:tag name="BULLETTYPE" val="ppBulletArabicPeriod"/>
  <p:tag name="ANSWERTEXT" val="is unattainable, given currently available resources and technology.&#10;is attainable, but implies productive inefficiency&#10;is attainable, but implies allocative inefficiency&#10;is attainable, but implies full employment"/>
  <p:tag name="OLDNUMANSWERS" val="4"/>
</p:tagLst>
</file>

<file path=ppt/tags/tag34.xml><?xml version="1.0" encoding="utf-8"?>
<p:tagLst xmlns:a="http://schemas.openxmlformats.org/drawingml/2006/main" xmlns:r="http://schemas.openxmlformats.org/officeDocument/2006/relationships" xmlns:p="http://schemas.openxmlformats.org/presentationml/2006/main">
  <p:tag name="SLIDEID" val="B854C85F964F4DBBB1CA015ACCA0E2C5"/>
  <p:tag name="SLIDETYPE" val="Q"/>
  <p:tag name="DEMOGRAPHIC" val="False"/>
  <p:tag name="TEAMASSIGN" val="False"/>
  <p:tag name="SPEEDSCORING" val="False"/>
  <p:tag name="INCORRECTPOINTVALUE" val="0"/>
  <p:tag name="ZEROBASED" val="False"/>
  <p:tag name="DELIMITERS" val="3.1"/>
  <p:tag name="VALUEFORMAT" val="0%"/>
  <p:tag name="CORRECTPOINTVALUE" val="1"/>
  <p:tag name="TOTALRESPONSES" val="27"/>
  <p:tag name="RESPONSECOUNT" val="27"/>
  <p:tag name="SLICED" val="False"/>
  <p:tag name="RESPONSES" val="3;2;2;2;2;2;2;2;3;2;2;2;3;2;2;3;2;2;2;2;4;4;2;2;2;2;-;-;-;-;2;"/>
  <p:tag name="CHARTSTRINGSTD" val="0 21 4 2"/>
  <p:tag name="CHARTSTRINGREV" val="2 4 21 0"/>
  <p:tag name="CHARTSTRINGSTDPER" val="0 0.777777777777778 0.148148148148148 0.0740740740740741"/>
  <p:tag name="CHARTSTRINGREVPER" val="0.0740740740740741 0.148148148148148 0.777777777777778 0"/>
  <p:tag name="RESPONSESGATHERED" val="False"/>
  <p:tag name="ANONYMOUSTEMP" val="False"/>
  <p:tag name="QUESTIONALIAS" val="9. The combination of computers and bicycles shown by point F:  "/>
  <p:tag name="ANSWERSALIAS" val="is unattainable, given currently available resources and technology.|smicln|is attainable, but implies productive inefficiency|smicln|is attainable, but implies allocative inefficiency|smicln|is attainable, but implies full employment"/>
  <p:tag name="SLIDEORDER" val="4"/>
  <p:tag name="SLIDEGUID" val="0E8FE253E11B48CCA3DE6FC7832C376F"/>
  <p:tag name="VALUES" val="Incorrect|smicln|Correct|smicln|Incorrect|smicln|Incorrect"/>
</p:tagLst>
</file>

<file path=ppt/tags/tag35.xml><?xml version="1.0" encoding="utf-8"?>
<p:tagLst xmlns:a="http://schemas.openxmlformats.org/drawingml/2006/main" xmlns:r="http://schemas.openxmlformats.org/officeDocument/2006/relationships" xmlns:p="http://schemas.openxmlformats.org/presentationml/2006/main">
  <p:tag name="ANSWERBULLETS" val="3"/>
  <p:tag name="TEXTLENGTH" val="213"/>
  <p:tag name="FONTSIZE" val="30"/>
  <p:tag name="BULLETTYPE" val="ppBulletArabicPeriod"/>
  <p:tag name="ANSWERTEXT" val="is unattainable, given currently available resources and technology.&#10;is attainable, but implies productive inefficiency&#10;is attainable, but implies allocative inefficiency&#10;is attainable, but implies full employment"/>
  <p:tag name="OLDNUMANSWERS" val="4"/>
</p:tagLst>
</file>

<file path=ppt/tags/tag36.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37.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TOTALRESPONSES" val="27"/>
  <p:tag name="RESPONSECOUNT" val="27"/>
  <p:tag name="SLICED" val="False"/>
  <p:tag name="RESPONSES" val="4;4;4;4;1;4;4;4;4;4;4;4;4;4;4;4;4;4;4;-;4;2;3;4;4;-;1;-;4;4;-;"/>
  <p:tag name="CHARTSTRINGSTD" val="2 1 1 23"/>
  <p:tag name="CHARTSTRINGREV" val="23 1 1 2"/>
  <p:tag name="CHARTSTRINGSTDPER" val="0.0740740740740741 0.037037037037037 0.037037037037037 0.851851851851852"/>
  <p:tag name="CHARTSTRINGREVPER" val="0.851851851851852 0.037037037037037 0.037037037037037 0.0740740740740741"/>
  <p:tag name="RESPONSESGATHERED" val="False"/>
  <p:tag name="ANONYMOUSTEMP" val="False"/>
  <p:tag name="ANSWERSALIAS" val="A.|smicln|B.|smicln|C.|smicln|D.|smicln|E."/>
  <p:tag name="SLIDEORDER" val="3"/>
  <p:tag name="SLIDEGUID" val="08B53560401F477A98EF910D7C2E6E17"/>
  <p:tag name="QUESTIONALIAS" val="8. Refer to the diagram. This economy will experience unemployment if it produces at "/>
  <p:tag name="CORRECTPOINTVALUE" val="0"/>
  <p:tag name="VALUES" val="Incorrect|smicln|Incorrect|smicln|Incorrect|smicln|Correct|smicln|Incorrect"/>
</p:tagLst>
</file>

<file path=ppt/tags/tag38.xml><?xml version="1.0" encoding="utf-8"?>
<p:tagLst xmlns:a="http://schemas.openxmlformats.org/drawingml/2006/main" xmlns:r="http://schemas.openxmlformats.org/officeDocument/2006/relationships" xmlns:p="http://schemas.openxmlformats.org/presentationml/2006/main">
  <p:tag name="ANSWERBULLETS" val="3"/>
  <p:tag name="TEXTLENGTH" val="14"/>
  <p:tag name="FONTSIZE" val="32"/>
  <p:tag name="BULLETTYPE" val="ppBulletArabicPeriod"/>
  <p:tag name="ANSWERTEXT" val="A.&#10;B.&#10;C.&#10;D.&#10;E."/>
  <p:tag name="OLDNUMANSWERS" val="5"/>
</p:tagLst>
</file>

<file path=ppt/tags/tag39.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CORRECTPOINTVALUE" val="1"/>
  <p:tag name="TOTALRESPONSES" val="27"/>
  <p:tag name="RESPONSECOUNT" val="27"/>
  <p:tag name="SLICED" val="False"/>
  <p:tag name="RESPONSES" val="4;4;4;4;1;4;4;4;4;4;4;4;4;4;4;4;4;4;4;-;4;2;3;4;4;-;1;-;4;4;-;"/>
  <p:tag name="CHARTSTRINGSTD" val="2 1 1 23"/>
  <p:tag name="CHARTSTRINGREV" val="23 1 1 2"/>
  <p:tag name="CHARTSTRINGSTDPER" val="0.0740740740740741 0.037037037037037 0.037037037037037 0.851851851851852"/>
  <p:tag name="CHARTSTRINGREVPER" val="0.851851851851852 0.037037037037037 0.037037037037037 0.0740740740740741"/>
  <p:tag name="RESPONSESGATHERED" val="False"/>
  <p:tag name="ANONYMOUSTEMP" val="False"/>
  <p:tag name="ANSWERSALIAS" val="A.|smicln|B.|smicln|C.|smicln|D.|smicln|E."/>
  <p:tag name="QUESTIONALIAS" val="8. Refer to the diagram. This economy will experience unemployment if it produces at "/>
  <p:tag name="SLIDEORDER" val="4"/>
  <p:tag name="SLIDEGUID" val="E30BC394155B49D8B611CE0A57E9A3B3"/>
  <p:tag name="VALUES" val="Incorrect|smicln|Incorrect|smicln|Incorrect|smicln|Correct|smicln|Incorrect"/>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40.xml><?xml version="1.0" encoding="utf-8"?>
<p:tagLst xmlns:a="http://schemas.openxmlformats.org/drawingml/2006/main" xmlns:r="http://schemas.openxmlformats.org/officeDocument/2006/relationships" xmlns:p="http://schemas.openxmlformats.org/presentationml/2006/main">
  <p:tag name="ANSWERBULLETS" val="3"/>
  <p:tag name="TEXTLENGTH" val="14"/>
  <p:tag name="FONTSIZE" val="32"/>
  <p:tag name="BULLETTYPE" val="ppBulletArabicPeriod"/>
  <p:tag name="ANSWERTEXT" val="A.&#10;B.&#10;C.&#10;D.&#10;E."/>
  <p:tag name="OLDNUMANSWERS" val="5"/>
</p:tagLst>
</file>

<file path=ppt/tags/tag41.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42.xml><?xml version="1.0" encoding="utf-8"?>
<p:tagLst xmlns:a="http://schemas.openxmlformats.org/drawingml/2006/main" xmlns:r="http://schemas.openxmlformats.org/officeDocument/2006/relationships" xmlns:p="http://schemas.openxmlformats.org/presentationml/2006/main">
  <p:tag name="DELIMITERS" val="3.1"/>
</p:tagLst>
</file>

<file path=ppt/tags/tag43.xml><?xml version="1.0" encoding="utf-8"?>
<p:tagLst xmlns:a="http://schemas.openxmlformats.org/drawingml/2006/main" xmlns:r="http://schemas.openxmlformats.org/officeDocument/2006/relationships" xmlns:p="http://schemas.openxmlformats.org/presentationml/2006/main">
  <p:tag name="SLIDEID" val="13A7EEA095B24F5B94666BBB3ABBAC6A"/>
  <p:tag name="SLIDETYPE" val="Q"/>
  <p:tag name="DEMOGRAPHIC" val="False"/>
  <p:tag name="TEAMASSIGN" val="False"/>
  <p:tag name="SPEEDSCORING" val="False"/>
  <p:tag name="INCORRECTPOINTVALUE" val="0"/>
  <p:tag name="ZEROBASED" val="False"/>
  <p:tag name="DELIMITERS" val="3.1"/>
  <p:tag name="VALUEFORMAT" val="0%"/>
  <p:tag name="QUESTIONALIAS" val="6. If all discrimination in the United States were eliminated, the economy would: "/>
  <p:tag name="ANSWERSALIAS" val="have a less concave production possibilities curve.|smicln|produce at some point closer to its production possibilities curve.|smicln|be able to produce at some point outside of its production possibilities curve.|smicln|shift the production possibilities curve outward."/>
  <p:tag name="TOTALRESPONSES" val="26"/>
  <p:tag name="RESPONSECOUNT" val="26"/>
  <p:tag name="SLICED" val="False"/>
  <p:tag name="RESPONSES" val="3;2;1;2;3;2;1;2;2;2;2;3;2;4;4;3;2;2;2;3;2;3;1;2;-;-;3;2;-;-;-;"/>
  <p:tag name="CHARTSTRINGSTD" val="3 14 7 2"/>
  <p:tag name="CHARTSTRINGREV" val="2 7 14 3"/>
  <p:tag name="CHARTSTRINGSTDPER" val="0.115384615384615 0.538461538461538 0.269230769230769 0.0769230769230769"/>
  <p:tag name="CHARTSTRINGREVPER" val="0.0769230769230769 0.269230769230769 0.538461538461538 0.115384615384615"/>
  <p:tag name="RESPONSESGATHERED" val="False"/>
  <p:tag name="ANONYMOUSTEMP" val="False"/>
  <p:tag name="SLIDEORDER" val="2"/>
  <p:tag name="SLIDEGUID" val="E55EE557E54E4A389B4298D35A035390"/>
  <p:tag name="CORRECTPOINTVALUE" val="0"/>
  <p:tag name="VALUES" val="Incorrect|smicln|Correct|smicln|Incorrect|smicln|Incorrect"/>
</p:tagLst>
</file>

<file path=ppt/tags/tag44.xml><?xml version="1.0" encoding="utf-8"?>
<p:tagLst xmlns:a="http://schemas.openxmlformats.org/drawingml/2006/main" xmlns:r="http://schemas.openxmlformats.org/officeDocument/2006/relationships" xmlns:p="http://schemas.openxmlformats.org/presentationml/2006/main">
  <p:tag name="ANSWERBULLETS" val="3"/>
  <p:tag name="TEXTLENGTH" val="249"/>
  <p:tag name="FONTSIZE" val="30"/>
  <p:tag name="BULLETTYPE" val="ppBulletArabicPeriod"/>
  <p:tag name="ANSWERTEXT" val="have a less concave production possibilities curve.&#10;produce at some point closer to its production possibilities curve.&#10;be able to produce at some point outside of its production possibilities curve.&#10;shift the production possibilities curve outward."/>
  <p:tag name="OLDNUMANSWERS" val="4"/>
</p:tagLst>
</file>

<file path=ppt/tags/tag45.xml><?xml version="1.0" encoding="utf-8"?>
<p:tagLst xmlns:a="http://schemas.openxmlformats.org/drawingml/2006/main" xmlns:r="http://schemas.openxmlformats.org/officeDocument/2006/relationships" xmlns:p="http://schemas.openxmlformats.org/presentationml/2006/main">
  <p:tag name="SLIDEID" val="13A7EEA095B24F5B94666BBB3ABBAC6A"/>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6. If all discrimination in the United States were eliminated, the economy would: "/>
  <p:tag name="ANSWERSALIAS" val="have a less concave production possibilities curve.|smicln|produce at some point closer to its production possibilities curve.|smicln|be able to produce at some point outside of its production possibilities curve.|smicln|shift the production possibilities curve outward."/>
  <p:tag name="TOTALRESPONSES" val="26"/>
  <p:tag name="RESPONSECOUNT" val="26"/>
  <p:tag name="SLICED" val="False"/>
  <p:tag name="RESPONSES" val="3;2;1;2;3;2;1;2;2;2;2;3;2;4;4;3;2;2;2;3;2;3;1;2;-;-;3;2;-;-;-;"/>
  <p:tag name="CHARTSTRINGSTD" val="3 14 7 2"/>
  <p:tag name="CHARTSTRINGREV" val="2 7 14 3"/>
  <p:tag name="CHARTSTRINGSTDPER" val="0.115384615384615 0.538461538461538 0.269230769230769 0.0769230769230769"/>
  <p:tag name="CHARTSTRINGREVPER" val="0.0769230769230769 0.269230769230769 0.538461538461538 0.115384615384615"/>
  <p:tag name="RESPONSESGATHERED" val="False"/>
  <p:tag name="ANONYMOUSTEMP" val="False"/>
  <p:tag name="SLIDEORDER" val="3"/>
  <p:tag name="SLIDEGUID" val="21D8124801984926A8E6A8F52592F765"/>
  <p:tag name="VALUES" val="Incorrect|smicln|Correct|smicln|Incorrect|smicln|Incorrect"/>
</p:tagLst>
</file>

<file path=ppt/tags/tag46.xml><?xml version="1.0" encoding="utf-8"?>
<p:tagLst xmlns:a="http://schemas.openxmlformats.org/drawingml/2006/main" xmlns:r="http://schemas.openxmlformats.org/officeDocument/2006/relationships" xmlns:p="http://schemas.openxmlformats.org/presentationml/2006/main">
  <p:tag name="ANSWERBULLETS" val="3"/>
  <p:tag name="TEXTLENGTH" val="249"/>
  <p:tag name="FONTSIZE" val="30"/>
  <p:tag name="BULLETTYPE" val="ppBulletArabicPeriod"/>
  <p:tag name="ANSWERTEXT" val="have a less concave production possibilities curve.&#10;produce at some point closer to its production possibilities curve.&#10;be able to produce at some point outside of its production possibilities curve.&#10;shift the production possibilities curve outward."/>
  <p:tag name="OLDNUMANSWERS" val="4"/>
</p:tagLst>
</file>

<file path=ppt/tags/tag47.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48.xml><?xml version="1.0" encoding="utf-8"?>
<p:tagLst xmlns:a="http://schemas.openxmlformats.org/drawingml/2006/main" xmlns:r="http://schemas.openxmlformats.org/officeDocument/2006/relationships" xmlns:p="http://schemas.openxmlformats.org/presentationml/2006/main">
  <p:tag name="DELIMITERS" val="3.1"/>
</p:tagLst>
</file>

<file path=ppt/tags/tag49.xml><?xml version="1.0" encoding="utf-8"?>
<p:tagLst xmlns:a="http://schemas.openxmlformats.org/drawingml/2006/main" xmlns:r="http://schemas.openxmlformats.org/officeDocument/2006/relationships" xmlns:p="http://schemas.openxmlformats.org/presentationml/2006/main">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ags/tag50.xml><?xml version="1.0" encoding="utf-8"?>
<p:tagLst xmlns:a="http://schemas.openxmlformats.org/drawingml/2006/main" xmlns:r="http://schemas.openxmlformats.org/officeDocument/2006/relationships" xmlns:p="http://schemas.openxmlformats.org/presentationml/2006/main">
  <p:tag name="SLIDEGUID" val="1F9AD1F9023B474A90CCFE86B2043EBD"/>
  <p:tag name="SLIDEID" val="1F9AD1F9023B474A90CCFE86B2043EBD"/>
  <p:tag name="SLIDEORDER" val="1"/>
  <p:tag name="SLIDETYPE" val="Q"/>
  <p:tag name="DEMOGRAPHIC" val="False"/>
  <p:tag name="TEAMASSIGN" val="False"/>
  <p:tag name="SPEEDSCORING" val="False"/>
  <p:tag name="INCORRECTPOINTVALUE" val="0"/>
  <p:tag name="ZEROBASED" val="False"/>
  <p:tag name="DELIMITERS" val="3.1"/>
  <p:tag name="VALUEFORMAT" val="0%"/>
  <p:tag name="TOTALRESPONSES" val="29"/>
  <p:tag name="RESPONSECOUNT" val="29"/>
  <p:tag name="SLICED" val="False"/>
  <p:tag name="RESPONSES" val="2;2;2;2;2;2;1;2;2;2;1;2;2;2;-;2;-;2;2;2;2;2;2;2;2;-;2;2;2;-;1;2;1;"/>
  <p:tag name="CHARTSTRINGSTD" val="4 25 0 0"/>
  <p:tag name="CHARTSTRINGREV" val="0 0 25 4"/>
  <p:tag name="CHARTSTRINGSTDPER" val="0.137931034482759 0.862068965517241 0 0"/>
  <p:tag name="CHARTSTRINGREVPER" val="0 0 0.862068965517241 0.137931034482759"/>
  <p:tag name="ANSWERSALIAS" val="convex|smicln|concave|smicln|concrete|smicln|confer"/>
  <p:tag name="RESPONSESGATHERED" val="False"/>
  <p:tag name="ANONYMOUSTEMP" val="False"/>
  <p:tag name="QUESTIONALIAS" val="8. What is the shape of the PPC?"/>
  <p:tag name="CORRECTPOINTVALUE" val="0"/>
  <p:tag name="VALUES" val="Incorrect|smicln|Correct|smicln|Incorrect|smicln|Incorrect"/>
</p:tagLst>
</file>

<file path=ppt/tags/tag51.xml><?xml version="1.0" encoding="utf-8"?>
<p:tagLst xmlns:a="http://schemas.openxmlformats.org/drawingml/2006/main" xmlns:r="http://schemas.openxmlformats.org/officeDocument/2006/relationships" xmlns:p="http://schemas.openxmlformats.org/presentationml/2006/main">
  <p:tag name="ANSWERBULLETS" val="3"/>
  <p:tag name="TEXTLENGTH" val="30"/>
  <p:tag name="FONTSIZE" val="32"/>
  <p:tag name="BULLETTYPE" val="ppBulletArabicPeriod"/>
  <p:tag name="ANSWERTEXT" val="convex&#10;concave&#10;concrete&#10;confer"/>
  <p:tag name="OLDNUMANSWERS" val="4"/>
</p:tagLst>
</file>

<file path=ppt/tags/tag52.xml><?xml version="1.0" encoding="utf-8"?>
<p:tagLst xmlns:a="http://schemas.openxmlformats.org/drawingml/2006/main" xmlns:r="http://schemas.openxmlformats.org/officeDocument/2006/relationships" xmlns:p="http://schemas.openxmlformats.org/presentationml/2006/main">
  <p:tag name="SLIDEID" val="1F9AD1F9023B474A90CCFE86B2043EBD"/>
  <p:tag name="SLIDETYPE" val="Q"/>
  <p:tag name="DEMOGRAPHIC" val="False"/>
  <p:tag name="TEAMASSIGN" val="False"/>
  <p:tag name="SPEEDSCORING" val="False"/>
  <p:tag name="INCORRECTPOINTVALUE" val="0"/>
  <p:tag name="ZEROBASED" val="False"/>
  <p:tag name="DELIMITERS" val="3.1"/>
  <p:tag name="VALUEFORMAT" val="0%"/>
  <p:tag name="TOTALRESPONSES" val="29"/>
  <p:tag name="RESPONSECOUNT" val="29"/>
  <p:tag name="SLICED" val="False"/>
  <p:tag name="RESPONSES" val="2;2;2;2;2;2;1;2;2;2;1;2;2;2;-;2;-;2;2;2;2;2;2;2;2;-;2;2;2;-;1;2;1;"/>
  <p:tag name="CHARTSTRINGSTD" val="4 25 0 0"/>
  <p:tag name="CHARTSTRINGREV" val="0 0 25 4"/>
  <p:tag name="CHARTSTRINGSTDPER" val="0.137931034482759 0.862068965517241 0 0"/>
  <p:tag name="CHARTSTRINGREVPER" val="0 0 0.862068965517241 0.137931034482759"/>
  <p:tag name="ANSWERSALIAS" val="convex|smicln|concave|smicln|concrete|smicln|confer"/>
  <p:tag name="RESPONSESGATHERED" val="False"/>
  <p:tag name="ANONYMOUSTEMP" val="False"/>
  <p:tag name="QUESTIONALIAS" val="8. What is the shape of the PPC?"/>
  <p:tag name="CORRECTPOINTVALUE" val="1"/>
  <p:tag name="SLIDEORDER" val="2"/>
  <p:tag name="SLIDEGUID" val="F79152776E31401084ECD3E5B7E29359"/>
  <p:tag name="VALUES" val="Incorrect|smicln|Correct|smicln|Incorrect|smicln|Incorrect"/>
</p:tagLst>
</file>

<file path=ppt/tags/tag53.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54.xml><?xml version="1.0" encoding="utf-8"?>
<p:tagLst xmlns:a="http://schemas.openxmlformats.org/drawingml/2006/main" xmlns:r="http://schemas.openxmlformats.org/officeDocument/2006/relationships" xmlns:p="http://schemas.openxmlformats.org/presentationml/2006/main">
  <p:tag name="ANSWERBULLETS" val="3"/>
  <p:tag name="TEXTLENGTH" val="30"/>
  <p:tag name="FONTSIZE" val="32"/>
  <p:tag name="BULLETTYPE" val="ppBulletArabicPeriod"/>
  <p:tag name="ANSWERTEXT" val="convex&#10;concave&#10;concrete&#10;confer"/>
  <p:tag name="OLDNUMANSWERS" val="4"/>
</p:tagLst>
</file>

<file path=ppt/tags/tag55.xml><?xml version="1.0" encoding="utf-8"?>
<p:tagLst xmlns:a="http://schemas.openxmlformats.org/drawingml/2006/main" xmlns:r="http://schemas.openxmlformats.org/officeDocument/2006/relationships" xmlns:p="http://schemas.openxmlformats.org/presentationml/2006/main">
  <p:tag name="SLIDEGUID" val="C4712710A88B4165A390245CECE8F623"/>
  <p:tag name="SLIDEID" val="C4712710A88B4165A390245CECE8F623"/>
  <p:tag name="SLIDEORDER" val="1"/>
  <p:tag name="SLIDETYPE" val="Q"/>
  <p:tag name="DEMOGRAPHIC" val="False"/>
  <p:tag name="TEAMASSIGN" val="False"/>
  <p:tag name="SPEEDSCORING" val="False"/>
  <p:tag name="INCORRECTPOINTVALUE" val="0"/>
  <p:tag name="ZEROBASED" val="False"/>
  <p:tag name="DELIMITERS" val="3.1"/>
  <p:tag name="VALUEFORMAT" val="0%"/>
  <p:tag name="TOTALRESPONSES" val="29"/>
  <p:tag name="RESPONSECOUNT" val="29"/>
  <p:tag name="SLICED" val="False"/>
  <p:tag name="RESPONSES" val="4;4;2;4;4;4;4;4;-;4;-;-;3;3;4;4;3;4;4;2;4;2;4;2;2;2;4;-;4;4;2;4;4;"/>
  <p:tag name="CHARTSTRINGSTD" val="0 7 3 19"/>
  <p:tag name="CHARTSTRINGREV" val="19 3 7 0"/>
  <p:tag name="CHARTSTRINGSTDPER" val="0 0.241379310344828 0.103448275862069 0.655172413793103"/>
  <p:tag name="CHARTSTRINGREVPER" val="0.655172413793103 0.103448275862069 0.241379310344828 0"/>
  <p:tag name="ANSWERSALIAS" val="80 wheat|smicln|78 wheat|smicln|70 wheat|smicln|2 wheat"/>
  <p:tag name="RESPONSESGATHERED" val="False"/>
  <p:tag name="ANONYMOUSTEMP" val="False"/>
  <p:tag name="QUESTIONALIAS" val="10. What is the opportunity cost of the first 20 rice?"/>
  <p:tag name="CORRECTPOINTVALUE" val="0"/>
  <p:tag name="VALUES" val="Incorrect|smicln|Incorrect|smicln|Incorrect|smicln|Correct"/>
</p:tagLst>
</file>

<file path=ppt/tags/tag56.xml><?xml version="1.0" encoding="utf-8"?>
<p:tagLst xmlns:a="http://schemas.openxmlformats.org/drawingml/2006/main" xmlns:r="http://schemas.openxmlformats.org/officeDocument/2006/relationships" xmlns:p="http://schemas.openxmlformats.org/presentationml/2006/main">
  <p:tag name="ANSWERBULLETS" val="3"/>
  <p:tag name="TEXTLENGTH" val="34"/>
  <p:tag name="FONTSIZE" val="32"/>
  <p:tag name="BULLETTYPE" val="ppBulletArabicPeriod"/>
  <p:tag name="ANSWERTEXT" val="80 wheat&#10;78 wheat&#10;70 wheat&#10;2 wheat"/>
  <p:tag name="OLDNUMANSWERS" val="4"/>
</p:tagLst>
</file>

<file path=ppt/tags/tag57.xml><?xml version="1.0" encoding="utf-8"?>
<p:tagLst xmlns:a="http://schemas.openxmlformats.org/drawingml/2006/main" xmlns:r="http://schemas.openxmlformats.org/officeDocument/2006/relationships" xmlns:p="http://schemas.openxmlformats.org/presentationml/2006/main">
  <p:tag name="SLIDEID" val="C4712710A88B4165A390245CECE8F623"/>
  <p:tag name="SLIDETYPE" val="Q"/>
  <p:tag name="DEMOGRAPHIC" val="False"/>
  <p:tag name="TEAMASSIGN" val="False"/>
  <p:tag name="SPEEDSCORING" val="False"/>
  <p:tag name="INCORRECTPOINTVALUE" val="0"/>
  <p:tag name="ZEROBASED" val="False"/>
  <p:tag name="DELIMITERS" val="3.1"/>
  <p:tag name="VALUEFORMAT" val="0%"/>
  <p:tag name="TOTALRESPONSES" val="29"/>
  <p:tag name="RESPONSECOUNT" val="29"/>
  <p:tag name="SLICED" val="False"/>
  <p:tag name="RESPONSES" val="4;4;2;4;4;4;4;4;-;4;-;-;3;3;4;4;3;4;4;2;4;2;4;2;2;2;4;-;4;4;2;4;4;"/>
  <p:tag name="CHARTSTRINGSTD" val="0 7 3 19"/>
  <p:tag name="CHARTSTRINGREV" val="19 3 7 0"/>
  <p:tag name="CHARTSTRINGSTDPER" val="0 0.241379310344828 0.103448275862069 0.655172413793103"/>
  <p:tag name="CHARTSTRINGREVPER" val="0.655172413793103 0.103448275862069 0.241379310344828 0"/>
  <p:tag name="ANSWERSALIAS" val="80 wheat|smicln|78 wheat|smicln|70 wheat|smicln|2 wheat"/>
  <p:tag name="RESPONSESGATHERED" val="False"/>
  <p:tag name="ANONYMOUSTEMP" val="False"/>
  <p:tag name="QUESTIONALIAS" val="10. What is the opportunity cost of the first 20 rice?"/>
  <p:tag name="CORRECTPOINTVALUE" val="1"/>
  <p:tag name="SLIDEORDER" val="2"/>
  <p:tag name="SLIDEGUID" val="05EC22E3628F4FB6800CE2E4B64118E2"/>
  <p:tag name="VALUES" val="Incorrect|smicln|Incorrect|smicln|Incorrect|smicln|Correct"/>
</p:tagLst>
</file>

<file path=ppt/tags/tag58.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59.xml><?xml version="1.0" encoding="utf-8"?>
<p:tagLst xmlns:a="http://schemas.openxmlformats.org/drawingml/2006/main" xmlns:r="http://schemas.openxmlformats.org/officeDocument/2006/relationships" xmlns:p="http://schemas.openxmlformats.org/presentationml/2006/main">
  <p:tag name="ANSWERBULLETS" val="3"/>
  <p:tag name="TEXTLENGTH" val="34"/>
  <p:tag name="FONTSIZE" val="32"/>
  <p:tag name="BULLETTYPE" val="ppBulletArabicPeriod"/>
  <p:tag name="ANSWERTEXT" val="80 wheat&#10;78 wheat&#10;70 wheat&#10;2 wheat"/>
  <p:tag name="OLDNUMANSWERS" val="4"/>
</p:tagLst>
</file>

<file path=ppt/tags/tag6.xml><?xml version="1.0" encoding="utf-8"?>
<p:tagLst xmlns:a="http://schemas.openxmlformats.org/drawingml/2006/main" xmlns:r="http://schemas.openxmlformats.org/officeDocument/2006/relationships" xmlns:p="http://schemas.openxmlformats.org/presentationml/2006/main">
  <p:tag name="DELIMITERS" val="3.1"/>
</p:tagLst>
</file>

<file path=ppt/tags/tag60.xml><?xml version="1.0" encoding="utf-8"?>
<p:tagLst xmlns:a="http://schemas.openxmlformats.org/drawingml/2006/main" xmlns:r="http://schemas.openxmlformats.org/officeDocument/2006/relationships" xmlns:p="http://schemas.openxmlformats.org/presentationml/2006/main">
  <p:tag name="DELIMITERS" val="3.1"/>
</p:tagLst>
</file>

<file path=ppt/tags/tag61.xml><?xml version="1.0" encoding="utf-8"?>
<p:tagLst xmlns:a="http://schemas.openxmlformats.org/drawingml/2006/main" xmlns:r="http://schemas.openxmlformats.org/officeDocument/2006/relationships" xmlns:p="http://schemas.openxmlformats.org/presentationml/2006/main">
  <p:tag name="SLIDEID" val="1F9AD1F9023B474A90CCFE86B2043EBD"/>
  <p:tag name="SLIDETYPE" val="Q"/>
  <p:tag name="DEMOGRAPHIC" val="False"/>
  <p:tag name="TEAMASSIGN" val="False"/>
  <p:tag name="SPEEDSCORING" val="False"/>
  <p:tag name="INCORRECTPOINTVALUE" val="0"/>
  <p:tag name="ZEROBASED" val="False"/>
  <p:tag name="DELIMITERS" val="3.1"/>
  <p:tag name="VALUEFORMAT" val="0%"/>
  <p:tag name="TOTALRESPONSES" val="29"/>
  <p:tag name="RESPONSECOUNT" val="29"/>
  <p:tag name="SLICED" val="False"/>
  <p:tag name="RESPONSES" val="2;2;2;2;2;2;1;2;2;2;1;2;2;2;-;2;-;2;2;2;2;2;2;2;2;-;2;2;2;-;1;2;1;"/>
  <p:tag name="CHARTSTRINGSTD" val="4 25 0 0"/>
  <p:tag name="CHARTSTRINGREV" val="0 0 25 4"/>
  <p:tag name="CHARTSTRINGSTDPER" val="0.137931034482759 0.862068965517241 0 0"/>
  <p:tag name="CHARTSTRINGREVPER" val="0 0 0.862068965517241 0.137931034482759"/>
  <p:tag name="RESPONSESGATHERED" val="False"/>
  <p:tag name="ANONYMOUSTEMP" val="False"/>
  <p:tag name="QUESTIONALIAS" val="10. Why is the PPC concave to the origin, OR, why are there increasing costs?"/>
  <p:tag name="ANSWERSALIAS" val="More resources will cause economic growth|smicln|Fewer resources will cause the PPC to shift inwards|smicln|Many resources are better at producing one good than another|smicln|Resources are completely adaptable to alternative uses suited "/>
  <p:tag name="CORRECTPOINTVALUE" val="0"/>
  <p:tag name="SLIDEORDER" val="4"/>
  <p:tag name="SLIDEGUID" val="E8020380A440442AB5FEBEEE85DCAF0F"/>
  <p:tag name="VALUES" val="No Value|smicln|No Value|smicln|No Value|smicln|No Value"/>
</p:tagLst>
</file>

<file path=ppt/tags/tag62.xml><?xml version="1.0" encoding="utf-8"?>
<p:tagLst xmlns:a="http://schemas.openxmlformats.org/drawingml/2006/main" xmlns:r="http://schemas.openxmlformats.org/officeDocument/2006/relationships" xmlns:p="http://schemas.openxmlformats.org/presentationml/2006/main">
  <p:tag name="ANSWERBULLETS" val="3"/>
  <p:tag name="TEXTLENGTH" val="217"/>
  <p:tag name="FONTSIZE" val="28"/>
  <p:tag name="BULLETTYPE" val="ppBulletArabicPeriod"/>
  <p:tag name="ANSWERTEXT" val="More resources will cause economic growth&#10;Fewer resources will cause the PPC to shift inwards&#10;Many resources are better at producing one good than another&#10;Resources are completely adaptable to alternative uses suited "/>
  <p:tag name="OLDNUMANSWERS" val="4"/>
</p:tagLst>
</file>

<file path=ppt/tags/tag63.xml><?xml version="1.0" encoding="utf-8"?>
<p:tagLst xmlns:a="http://schemas.openxmlformats.org/drawingml/2006/main" xmlns:r="http://schemas.openxmlformats.org/officeDocument/2006/relationships" xmlns:p="http://schemas.openxmlformats.org/presentationml/2006/main">
  <p:tag name="SLIDEID" val="1F9AD1F9023B474A90CCFE86B2043EBD"/>
  <p:tag name="SLIDETYPE" val="Q"/>
  <p:tag name="DEMOGRAPHIC" val="False"/>
  <p:tag name="TEAMASSIGN" val="False"/>
  <p:tag name="SPEEDSCORING" val="False"/>
  <p:tag name="INCORRECTPOINTVALUE" val="0"/>
  <p:tag name="ZEROBASED" val="False"/>
  <p:tag name="DELIMITERS" val="3.1"/>
  <p:tag name="VALUEFORMAT" val="0%"/>
  <p:tag name="TOTALRESPONSES" val="29"/>
  <p:tag name="RESPONSECOUNT" val="29"/>
  <p:tag name="SLICED" val="False"/>
  <p:tag name="RESPONSES" val="2;2;2;2;2;2;1;2;2;2;1;2;2;2;-;2;-;2;2;2;2;2;2;2;2;-;2;2;2;-;1;2;1;"/>
  <p:tag name="CHARTSTRINGSTD" val="4 25 0 0"/>
  <p:tag name="CHARTSTRINGREV" val="0 0 25 4"/>
  <p:tag name="CHARTSTRINGSTDPER" val="0.137931034482759 0.862068965517241 0 0"/>
  <p:tag name="CHARTSTRINGREVPER" val="0 0 0.862068965517241 0.137931034482759"/>
  <p:tag name="CORRECTPOINTVALUE" val="1"/>
  <p:tag name="RESPONSESGATHERED" val="False"/>
  <p:tag name="ANONYMOUSTEMP" val="False"/>
  <p:tag name="QUESTIONALIAS" val="10. Why is the PPC concave to the origin, OR, why are there increasing costs?"/>
  <p:tag name="ANSWERSALIAS" val="More resources will cause economic growth|smicln|Fewer resources will cause the PPC to shift inwards|smicln|Many resources are better at producing one good than another|smicln|Resources are completely adaptable to alternative uses suited "/>
  <p:tag name="SLIDEORDER" val="5"/>
  <p:tag name="SLIDEGUID" val="1BC402CCCD72453280EA2E7432ED5785"/>
  <p:tag name="VALUES" val="Incorrect|smicln|Incorrect|smicln|Correct|smicln|Incorrect"/>
</p:tagLst>
</file>

<file path=ppt/tags/tag64.xml><?xml version="1.0" encoding="utf-8"?>
<p:tagLst xmlns:a="http://schemas.openxmlformats.org/drawingml/2006/main" xmlns:r="http://schemas.openxmlformats.org/officeDocument/2006/relationships" xmlns:p="http://schemas.openxmlformats.org/presentationml/2006/main">
  <p:tag name="ANSWERBULLETS" val="3"/>
  <p:tag name="TEXTLENGTH" val="217"/>
  <p:tag name="FONTSIZE" val="28"/>
  <p:tag name="BULLETTYPE" val="ppBulletArabicPeriod"/>
  <p:tag name="ANSWERTEXT" val="More resources will cause economic growth&#10;Fewer resources will cause the PPC to shift inwards&#10;Many resources are better at producing one good than another&#10;Resources are completely adaptable to alternative uses suited "/>
  <p:tag name="OLDNUMANSWERS" val="4"/>
</p:tagLst>
</file>

<file path=ppt/tags/tag65.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66.xml><?xml version="1.0" encoding="utf-8"?>
<p:tagLst xmlns:a="http://schemas.openxmlformats.org/drawingml/2006/main" xmlns:r="http://schemas.openxmlformats.org/officeDocument/2006/relationships" xmlns:p="http://schemas.openxmlformats.org/presentationml/2006/main">
  <p:tag name="SLIDEID" val="519BFF3EE7814C40A75E652EE23FC473"/>
  <p:tag name="SLIDETYPE" val="Q"/>
  <p:tag name="DEMOGRAPHIC" val="False"/>
  <p:tag name="TEAMASSIGN" val="False"/>
  <p:tag name="SPEEDSCORING" val="False"/>
  <p:tag name="INCORRECTPOINTVALUE" val="0"/>
  <p:tag name="ZEROBASED" val="False"/>
  <p:tag name="DELIMITERS" val="3.1"/>
  <p:tag name="VALUEFORMAT" val="0%"/>
  <p:tag name="ANSWERSALIAS" val="1. the two products will sell at the same market prices.|smicln|2. economic resources are perfectly substitutable between the production of the two products.|smicln|3. the two products are equally important to consumers.|smicln|4. equal quantities of the two products will be produced at each possible point on the curve."/>
  <p:tag name="TOTALRESPONSES" val="30"/>
  <p:tag name="RESPONSECOUNT" val="30"/>
  <p:tag name="SLICED" val="False"/>
  <p:tag name="RESPONSES" val="2;2;2;2;2;2;2;4;2;4;2;2;2;2;2;2;2;2;2;2;2;2;2;2;2;2;-;2;4;2;3;"/>
  <p:tag name="CHARTSTRINGSTD" val="0 26 1 3"/>
  <p:tag name="CHARTSTRINGREV" val="3 1 26 0"/>
  <p:tag name="CHARTSTRINGSTDPER" val="0 0.866666666666667 0.0333333333333333 0.1"/>
  <p:tag name="CHARTSTRINGREVPER" val="0.1 0.0333333333333333 0.866666666666667 0"/>
  <p:tag name="RESPONSESGATHERED" val="False"/>
  <p:tag name="ANONYMOUSTEMP" val="False"/>
  <p:tag name="SLIDEORDER" val="2"/>
  <p:tag name="SLIDEGUID" val="E44225E354B94C4081435AFE715604F2"/>
  <p:tag name="QUESTIONALIAS" val="11. If the production possibilities curve is a  straight line:  "/>
  <p:tag name="CORRECTPOINTVALUE" val="0"/>
  <p:tag name="VALUES" val="Incorrect|smicln|Correct|smicln|Incorrect|smicln|Incorrect"/>
</p:tagLst>
</file>

<file path=ppt/tags/tag67.xml><?xml version="1.0" encoding="utf-8"?>
<p:tagLst xmlns:a="http://schemas.openxmlformats.org/drawingml/2006/main" xmlns:r="http://schemas.openxmlformats.org/officeDocument/2006/relationships" xmlns:p="http://schemas.openxmlformats.org/presentationml/2006/main">
  <p:tag name="ANSWERBULLETS" val="3"/>
  <p:tag name="TEXTLENGTH" val="300"/>
  <p:tag name="FONTSIZE" val="30"/>
  <p:tag name="BULLETTYPE" val="ppBulletArabicPeriod"/>
  <p:tag name="ANSWERTEXT" val="1. the two products will sell at the same market prices.&#10;2. economic resources are perfectly substitutable between the production of the two products.&#10;3. the two products are equally important to consumers.&#10;4. equal quantities of the two products will be produced at each possible point on the curve."/>
  <p:tag name="OLDNUMANSWERS" val="4"/>
</p:tagLst>
</file>

<file path=ppt/tags/tag68.xml><?xml version="1.0" encoding="utf-8"?>
<p:tagLst xmlns:a="http://schemas.openxmlformats.org/drawingml/2006/main" xmlns:r="http://schemas.openxmlformats.org/officeDocument/2006/relationships" xmlns:p="http://schemas.openxmlformats.org/presentationml/2006/main">
  <p:tag name="SLIDEID" val="519BFF3EE7814C40A75E652EE23FC473"/>
  <p:tag name="SLIDETYPE" val="Q"/>
  <p:tag name="DEMOGRAPHIC" val="False"/>
  <p:tag name="TEAMASSIGN" val="False"/>
  <p:tag name="SPEEDSCORING" val="False"/>
  <p:tag name="INCORRECTPOINTVALUE" val="0"/>
  <p:tag name="ZEROBASED" val="False"/>
  <p:tag name="DELIMITERS" val="3.1"/>
  <p:tag name="VALUEFORMAT" val="0%"/>
  <p:tag name="CORRECTPOINTVALUE" val="1"/>
  <p:tag name="ANSWERSALIAS" val="1. the two products will sell at the same market prices.|smicln|2. economic resources are perfectly substitutable between the production of the two products.|smicln|3. the two products are equally important to consumers.|smicln|4. equal quantities of the two products will be produced at each possible point on the curve."/>
  <p:tag name="TOTALRESPONSES" val="30"/>
  <p:tag name="RESPONSECOUNT" val="30"/>
  <p:tag name="SLICED" val="False"/>
  <p:tag name="RESPONSES" val="2;2;2;2;2;2;2;4;2;4;2;2;2;2;2;2;2;2;2;2;2;2;2;2;2;2;-;2;4;2;3;"/>
  <p:tag name="CHARTSTRINGSTD" val="0 26 1 3"/>
  <p:tag name="CHARTSTRINGREV" val="3 1 26 0"/>
  <p:tag name="CHARTSTRINGSTDPER" val="0 0.866666666666667 0.0333333333333333 0.1"/>
  <p:tag name="CHARTSTRINGREVPER" val="0.1 0.0333333333333333 0.866666666666667 0"/>
  <p:tag name="RESPONSESGATHERED" val="False"/>
  <p:tag name="ANONYMOUSTEMP" val="False"/>
  <p:tag name="QUESTIONALIAS" val="11. If the production possibilities curve is a  straight line:  "/>
  <p:tag name="SLIDEORDER" val="3"/>
  <p:tag name="SLIDEGUID" val="C71227ED139C425B9CFA8E0FF7FAC94D"/>
  <p:tag name="VALUES" val="Incorrect|smicln|Correct|smicln|Incorrect|smicln|Incorrect"/>
</p:tagLst>
</file>

<file path=ppt/tags/tag69.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7.xml><?xml version="1.0" encoding="utf-8"?>
<p:tagLst xmlns:a="http://schemas.openxmlformats.org/drawingml/2006/main" xmlns:r="http://schemas.openxmlformats.org/officeDocument/2006/relationships" xmlns:p="http://schemas.openxmlformats.org/presentationml/2006/main">
  <p:tag name="SLIDEID" val="5945E7A62CBC47768EBDE38FFCD1322B"/>
  <p:tag name="SLIDETYPE" val="Q"/>
  <p:tag name="DEMOGRAPHIC" val="False"/>
  <p:tag name="TEAMASSIGN" val="False"/>
  <p:tag name="SPEEDSCORING" val="False"/>
  <p:tag name="INCORRECTPOINTVALUE" val="0"/>
  <p:tag name="ZEROBASED" val="False"/>
  <p:tag name="DELIMITERS" val="3.1"/>
  <p:tag name="VALUEFORMAT" val="0%"/>
  <p:tag name="ANSWERSALIAS" val="the necessity of making choices.|smicln|market prices.|smicln|consumer preferences.|smicln|the distribution of income."/>
  <p:tag name="TOTALRESPONSES" val="28"/>
  <p:tag name="RESPONSECOUNT" val="28"/>
  <p:tag name="SLICED" val="False"/>
  <p:tag name="RESPONSES" val="1;1;1;1;1;1;1;1;1;1;1;1;1;1;1;1;3;1;1;1;1;1;1;1;3;1;1;1;"/>
  <p:tag name="CHARTSTRINGSTD" val="26 0 2 0"/>
  <p:tag name="CHARTSTRINGREV" val="0 2 0 26"/>
  <p:tag name="CHARTSTRINGSTDPER" val="0.928571428571429 0 0.0714285714285714 0"/>
  <p:tag name="CHARTSTRINGREVPER" val="0 0.0714285714285714 0 0.928571428571429"/>
  <p:tag name="RESPONSESGATHERED" val="False"/>
  <p:tag name="ANONYMOUSTEMP" val="False"/>
  <p:tag name="QUESTIONALIAS" val="1. A production possibilities curve illustrates: "/>
  <p:tag name="SLIDEORDER" val="2"/>
  <p:tag name="SLIDEGUID" val="1588A649B85E470FAED0183449A49E03"/>
  <p:tag name="CORRECTPOINTVALUE" val="0"/>
  <p:tag name="VALUES" val="Correct|smicln|Incorrect|smicln|Incorrect|smicln|Incorrect"/>
</p:tagLst>
</file>

<file path=ppt/tags/tag70.xml><?xml version="1.0" encoding="utf-8"?>
<p:tagLst xmlns:a="http://schemas.openxmlformats.org/drawingml/2006/main" xmlns:r="http://schemas.openxmlformats.org/officeDocument/2006/relationships" xmlns:p="http://schemas.openxmlformats.org/presentationml/2006/main">
  <p:tag name="ANSWERBULLETS" val="3"/>
  <p:tag name="TEXTLENGTH" val="300"/>
  <p:tag name="FONTSIZE" val="30"/>
  <p:tag name="BULLETTYPE" val="ppBulletArabicPeriod"/>
  <p:tag name="ANSWERTEXT" val="1. the two products will sell at the same market prices.&#10;2. economic resources are perfectly substitutable between the production of the two products.&#10;3. the two products are equally important to consumers.&#10;4. equal quantities of the two products will be produced at each possible point on the curve."/>
  <p:tag name="OLDNUMANSWERS" val="4"/>
</p:tagLst>
</file>

<file path=ppt/tags/tag71.xml><?xml version="1.0" encoding="utf-8"?>
<p:tagLst xmlns:a="http://schemas.openxmlformats.org/drawingml/2006/main" xmlns:r="http://schemas.openxmlformats.org/officeDocument/2006/relationships" xmlns:p="http://schemas.openxmlformats.org/presentationml/2006/main">
  <p:tag name="SLIDEGUID" val="AB0B9F686D82462CAEDB17894995BCB2"/>
  <p:tag name="SLIDEID" val="AB0B9F686D82462CAEDB17894995BCB2"/>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6. Which combination is preferred (optimal)?"/>
  <p:tag name="TOTALRESPONSES" val="29"/>
  <p:tag name="RESPONSECOUNT" val="29"/>
  <p:tag name="SLICED" val="False"/>
  <p:tag name="RESPONSES" val="2;2;4;4;1;3;2;2;-;4;3;2;3;-;3;4;3;3;4;2;4;-;4;3;3;1;3;-;4;3;3;4;4;"/>
  <p:tag name="CHARTSTRINGSTD" val="2 6 11 10"/>
  <p:tag name="CHARTSTRINGREV" val="10 11 6 2"/>
  <p:tag name="CHARTSTRINGSTDPER" val="0.0689655172413793 0.206896551724138 0.379310344827586 0.344827586206897"/>
  <p:tag name="CHARTSTRINGREVPER" val="0.344827586206897 0.379310344827586 0.206896551724138 0.0689655172413793"/>
  <p:tag name="ANSWERSALIAS" val="78 wheat  and 20 rice|smicln|70 wheat  and 40 rice|smicln|55 wheat  and 60 rice|smicln|We cannot tell"/>
  <p:tag name="RESPONSESGATHERED" val="False"/>
  <p:tag name="ANONYMOUSTEMP" val="False"/>
  <p:tag name="CORRECTPOINTVALUE" val="0"/>
  <p:tag name="VALUES" val="Incorrect|smicln|Incorrect|smicln|Incorrect|smicln|Correct"/>
</p:tagLst>
</file>

<file path=ppt/tags/tag72.xml><?xml version="1.0" encoding="utf-8"?>
<p:tagLst xmlns:a="http://schemas.openxmlformats.org/drawingml/2006/main" xmlns:r="http://schemas.openxmlformats.org/officeDocument/2006/relationships" xmlns:p="http://schemas.openxmlformats.org/presentationml/2006/main">
  <p:tag name="ANSWERBULLETS" val="3"/>
  <p:tag name="TEXTLENGTH" val="80"/>
  <p:tag name="FONTSIZE" val="32"/>
  <p:tag name="BULLETTYPE" val="ppBulletArabicPeriod"/>
  <p:tag name="ANSWERTEXT" val="78 wheat  and 20 rice&#10;70 wheat  and 40 rice&#10;55 wheat  and 60 rice&#10;We cannot tell"/>
  <p:tag name="OLDNUMANSWERS" val="4"/>
</p:tagLst>
</file>

<file path=ppt/tags/tag73.xml><?xml version="1.0" encoding="utf-8"?>
<p:tagLst xmlns:a="http://schemas.openxmlformats.org/drawingml/2006/main" xmlns:r="http://schemas.openxmlformats.org/officeDocument/2006/relationships" xmlns:p="http://schemas.openxmlformats.org/presentationml/2006/main">
  <p:tag name="SLIDEID" val="AB0B9F686D82462CAEDB17894995BCB2"/>
  <p:tag name="SLIDETYPE" val="Q"/>
  <p:tag name="DEMOGRAPHIC" val="False"/>
  <p:tag name="TEAMASSIGN" val="False"/>
  <p:tag name="SPEEDSCORING" val="False"/>
  <p:tag name="INCORRECTPOINTVALUE" val="0"/>
  <p:tag name="ZEROBASED" val="False"/>
  <p:tag name="DELIMITERS" val="3.1"/>
  <p:tag name="VALUEFORMAT" val="0%"/>
  <p:tag name="QUESTIONALIAS" val="6. Which combination is preferred (optimal)?"/>
  <p:tag name="TOTALRESPONSES" val="29"/>
  <p:tag name="RESPONSECOUNT" val="29"/>
  <p:tag name="SLICED" val="False"/>
  <p:tag name="RESPONSES" val="2;2;4;4;1;3;2;2;-;4;3;2;3;-;3;4;3;3;4;2;4;-;4;3;3;1;3;-;4;3;3;4;4;"/>
  <p:tag name="CHARTSTRINGSTD" val="2 6 11 10"/>
  <p:tag name="CHARTSTRINGREV" val="10 11 6 2"/>
  <p:tag name="CHARTSTRINGSTDPER" val="0.0689655172413793 0.206896551724138 0.379310344827586 0.344827586206897"/>
  <p:tag name="CHARTSTRINGREVPER" val="0.344827586206897 0.379310344827586 0.206896551724138 0.0689655172413793"/>
  <p:tag name="ANSWERSALIAS" val="78 wheat  and 20 rice|smicln|70 wheat  and 40 rice|smicln|55 wheat  and 60 rice|smicln|We cannot tell"/>
  <p:tag name="RESPONSESGATHERED" val="False"/>
  <p:tag name="ANONYMOUSTEMP" val="False"/>
  <p:tag name="CORRECTPOINTVALUE" val="1"/>
  <p:tag name="SLIDEORDER" val="2"/>
  <p:tag name="SLIDEGUID" val="8C6B3C90409F489988F193C4ED4DC3E7"/>
  <p:tag name="VALUES" val="Incorrect|smicln|Incorrect|smicln|Incorrect|smicln|Correct"/>
</p:tagLst>
</file>

<file path=ppt/tags/tag74.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75.xml><?xml version="1.0" encoding="utf-8"?>
<p:tagLst xmlns:a="http://schemas.openxmlformats.org/drawingml/2006/main" xmlns:r="http://schemas.openxmlformats.org/officeDocument/2006/relationships" xmlns:p="http://schemas.openxmlformats.org/presentationml/2006/main">
  <p:tag name="ANSWERBULLETS" val="3"/>
  <p:tag name="TEXTLENGTH" val="80"/>
  <p:tag name="FONTSIZE" val="32"/>
  <p:tag name="BULLETTYPE" val="ppBulletArabicPeriod"/>
  <p:tag name="ANSWERTEXT" val="78 wheat  and 20 rice&#10;70 wheat  and 40 rice&#10;55 wheat  and 60 rice&#10;We cannot tell"/>
  <p:tag name="OLDNUMANSWERS" val="4"/>
</p:tagLst>
</file>

<file path=ppt/tags/tag76.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ANSWERSALIAS" val="an upgrading of the quality of a nation's human resources|smicln|the reduction of unemployment|smicln|an increase in the quantity of a society's labor force|smicln|the improvement of a society's technological knowledge"/>
  <p:tag name="TOTALRESPONSES" val="27"/>
  <p:tag name="RESPONSECOUNT" val="27"/>
  <p:tag name="SLICED" val="False"/>
  <p:tag name="RESPONSES" val="3;2;2;2;2;1;3;4;4;3;2;3;2;4;2;1;2;2;2;3;2;3;4;3;-;2;2;-;2;-;-;"/>
  <p:tag name="CHARTSTRINGSTD" val="2 14 7 4"/>
  <p:tag name="CHARTSTRINGREV" val="4 7 14 2"/>
  <p:tag name="CHARTSTRINGSTDPER" val="0.0740740740740741 0.518518518518518 0.259259259259259 0.148148148148148"/>
  <p:tag name="CHARTSTRINGREVPER" val="0.148148148148148 0.259259259259259 0.518518518518518 0.0740740740740741"/>
  <p:tag name="RESPONSESGATHERED" val="False"/>
  <p:tag name="ANONYMOUSTEMP" val="False"/>
  <p:tag name="QUESTIONALIAS" val="12. Which of the following will not produce an outward shift of the production possibilities curve?  "/>
  <p:tag name="CORRECTPOINTVALUE" val="0"/>
  <p:tag name="SLIDEORDER" val="3"/>
  <p:tag name="SLIDEGUID" val="4AC21FBA4F5C421EBEE69A9C354E213C"/>
  <p:tag name="VALUES" val="Incorrect|smicln|Correct|smicln|Incorrect|smicln|Incorrect"/>
</p:tagLst>
</file>

<file path=ppt/tags/tag77.xml><?xml version="1.0" encoding="utf-8"?>
<p:tagLst xmlns:a="http://schemas.openxmlformats.org/drawingml/2006/main" xmlns:r="http://schemas.openxmlformats.org/officeDocument/2006/relationships" xmlns:p="http://schemas.openxmlformats.org/presentationml/2006/main">
  <p:tag name="ANSWERBULLETS" val="3"/>
  <p:tag name="TEXTLENGTH" val="197"/>
  <p:tag name="FONTSIZE" val="32"/>
  <p:tag name="BULLETTYPE" val="ppBulletArabicPeriod"/>
  <p:tag name="ANSWERTEXT" val="an upgrading of the quality of a nation's human resources&#10;the reduction of unemployment&#10;an increase in the quantity of a society's labor force&#10;the improvement of a society's technological knowledge"/>
  <p:tag name="OLDNUMANSWERS" val="4"/>
</p:tagLst>
</file>

<file path=ppt/tags/tag78.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TOTALRESPONSES" val="27"/>
  <p:tag name="RESPONSECOUNT" val="27"/>
  <p:tag name="SLICED" val="False"/>
  <p:tag name="RESPONSES" val="3;2;2;2;2;1;3;4;4;3;2;3;2;4;2;1;2;2;2;3;2;3;4;3;-;2;2;-;2;-;-;"/>
  <p:tag name="CHARTSTRINGSTD" val="2 14 7 4"/>
  <p:tag name="CHARTSTRINGREV" val="4 7 14 2"/>
  <p:tag name="CHARTSTRINGSTDPER" val="0.0740740740740741 0.518518518518518 0.259259259259259 0.148148148148148"/>
  <p:tag name="CHARTSTRINGREVPER" val="0.148148148148148 0.259259259259259 0.518518518518518 0.0740740740740741"/>
  <p:tag name="RESPONSESGATHERED" val="False"/>
  <p:tag name="ANONYMOUSTEMP" val="False"/>
  <p:tag name="SLIDEORDER" val="4"/>
  <p:tag name="SLIDEGUID" val="568F567802EA45708D3B608760913A9D"/>
  <p:tag name="QUESTIONALIAS" val="13. Which of the following will not produce an outward shift of the production possibilities curve? "/>
  <p:tag name="ANSWERSALIAS" val="an upgrading of the quality of a nation's human resources|smicln|the reduction of unemployment|smicln|an increase in the quantity of a society's labor force|smicln|the improvement of a society's technological knowledge"/>
  <p:tag name="VALUES" val="Incorrect|smicln|Correct|smicln|Incorrect|smicln|Incorrect"/>
</p:tagLst>
</file>

<file path=ppt/tags/tag79.xml><?xml version="1.0" encoding="utf-8"?>
<p:tagLst xmlns:a="http://schemas.openxmlformats.org/drawingml/2006/main" xmlns:r="http://schemas.openxmlformats.org/officeDocument/2006/relationships" xmlns:p="http://schemas.openxmlformats.org/presentationml/2006/main">
  <p:tag name="ANSWERBULLETS" val="3"/>
  <p:tag name="TEXTLENGTH" val="197"/>
  <p:tag name="FONTSIZE" val="32"/>
  <p:tag name="BULLETTYPE" val="ppBulletArabicPeriod"/>
  <p:tag name="ANSWERTEXT" val="an upgrading of the quality of a nation's human resources&#10;the reduction of unemployment&#10;an increase in the quantity of a society's labor force&#10;the improvement of a society's technological knowledge"/>
  <p:tag name="OLDNUMANSWERS" val="4"/>
</p:tagLst>
</file>

<file path=ppt/tags/tag8.xml><?xml version="1.0" encoding="utf-8"?>
<p:tagLst xmlns:a="http://schemas.openxmlformats.org/drawingml/2006/main" xmlns:r="http://schemas.openxmlformats.org/officeDocument/2006/relationships" xmlns:p="http://schemas.openxmlformats.org/presentationml/2006/main">
  <p:tag name="ANSWERBULLETS" val="3"/>
  <p:tag name="TEXTLENGTH" val="97"/>
  <p:tag name="FONTSIZE" val="32"/>
  <p:tag name="BULLETTYPE" val="ppBulletArabicPeriod"/>
  <p:tag name="ANSWERTEXT" val="the necessity of making choices.&#10;market prices.&#10;consumer preferences.&#10;the distribution of income."/>
  <p:tag name="OLDNUMANSWERS" val="4"/>
</p:tagLst>
</file>

<file path=ppt/tags/tag80.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81.xml><?xml version="1.0" encoding="utf-8"?>
<p:tagLst xmlns:a="http://schemas.openxmlformats.org/drawingml/2006/main" xmlns:r="http://schemas.openxmlformats.org/officeDocument/2006/relationships" xmlns:p="http://schemas.openxmlformats.org/presentationml/2006/main">
  <p:tag name="DELIMITERS" val="3.1"/>
</p:tagLst>
</file>

<file path=ppt/tags/tag82.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ANSWERSALIAS" val="it chooses point A.|smicln|it chooses point B.|smicln|it chooses point C.|smicln|it chooses point D."/>
  <p:tag name="TOTALRESPONSES" val="26"/>
  <p:tag name="RESPONSECOUNT" val="26"/>
  <p:tag name="SLICED" val="False"/>
  <p:tag name="RESPONSES" val="4;1;2;1;1;2;1;2;2;1;2;1;3;2;2;-;-;2;2;2;1;1;2;1;1;1;2;-;2;-;-;"/>
  <p:tag name="CHARTSTRINGSTD" val="11 13 1 1"/>
  <p:tag name="CHARTSTRINGREV" val="1 1 13 11"/>
  <p:tag name="CHARTSTRINGSTDPER" val="0.423076923076923 0.5 0.0384615384615385 0.0384615384615385"/>
  <p:tag name="CHARTSTRINGREVPER" val="0.0384615384615385 0.0384615384615385 0.5 0.423076923076923"/>
  <p:tag name="RESPONSESGATHERED" val="False"/>
  <p:tag name="ANONYMOUSTEMP" val="False"/>
  <p:tag name="SLIDEORDER" val="2"/>
  <p:tag name="SLIDEGUID" val="7E3D91711A4F4CB4A256FD4B83036C07"/>
  <p:tag name="QUESTIONALIAS" val="15. Refer to the diagram. Other things equal, this economy will achieve the most rapid rate of growth if: "/>
  <p:tag name="CORRECTPOINTVALUE" val="0"/>
  <p:tag name="VALUES" val="Correct|smicln|Incorrect|smicln|Incorrect|smicln|Incorrect"/>
</p:tagLst>
</file>

<file path=ppt/tags/tag83.xml><?xml version="1.0" encoding="utf-8"?>
<p:tagLst xmlns:a="http://schemas.openxmlformats.org/drawingml/2006/main" xmlns:r="http://schemas.openxmlformats.org/officeDocument/2006/relationships" xmlns:p="http://schemas.openxmlformats.org/presentationml/2006/main">
  <p:tag name="ANSWERBULLETS" val="3"/>
  <p:tag name="TEXTLENGTH" val="79"/>
  <p:tag name="FONTSIZE" val="30"/>
  <p:tag name="BULLETTYPE" val="ppBulletArabicPeriod"/>
  <p:tag name="ANSWERTEXT" val="it chooses point A.&#10;it chooses point B.&#10;it chooses point C.&#10;it chooses point D."/>
  <p:tag name="OLDNUMANSWERS" val="4"/>
</p:tagLst>
</file>

<file path=ppt/tags/tag84.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CORRECTPOINTVALUE" val="1"/>
  <p:tag name="ANSWERSALIAS" val="it chooses point A.|smicln|it chooses point B.|smicln|it chooses point C.|smicln|it chooses point D."/>
  <p:tag name="TOTALRESPONSES" val="26"/>
  <p:tag name="RESPONSECOUNT" val="26"/>
  <p:tag name="SLICED" val="False"/>
  <p:tag name="RESPONSES" val="4;1;2;1;1;2;1;2;2;1;2;1;3;2;2;-;-;2;2;2;1;1;2;1;1;1;2;-;2;-;-;"/>
  <p:tag name="CHARTSTRINGSTD" val="11 13 1 1"/>
  <p:tag name="CHARTSTRINGREV" val="1 1 13 11"/>
  <p:tag name="CHARTSTRINGSTDPER" val="0.423076923076923 0.5 0.0384615384615385 0.0384615384615385"/>
  <p:tag name="CHARTSTRINGREVPER" val="0.0384615384615385 0.0384615384615385 0.5 0.423076923076923"/>
  <p:tag name="RESPONSESGATHERED" val="False"/>
  <p:tag name="ANONYMOUSTEMP" val="False"/>
  <p:tag name="QUESTIONALIAS" val="15. Refer to the diagram. Other things equal, this economy will achieve the most rapid rate of growth if: "/>
  <p:tag name="SLIDEORDER" val="3"/>
  <p:tag name="SLIDEGUID" val="84B66D0E12B349F78C4CBF0A88F85016"/>
  <p:tag name="VALUES" val="Correct|smicln|Incorrect|smicln|Incorrect|smicln|Incorrect"/>
</p:tagLst>
</file>

<file path=ppt/tags/tag85.xml><?xml version="1.0" encoding="utf-8"?>
<p:tagLst xmlns:a="http://schemas.openxmlformats.org/drawingml/2006/main" xmlns:r="http://schemas.openxmlformats.org/officeDocument/2006/relationships" xmlns:p="http://schemas.openxmlformats.org/presentationml/2006/main">
  <p:tag name="ANSWERBULLETS" val="3"/>
  <p:tag name="TEXTLENGTH" val="79"/>
  <p:tag name="FONTSIZE" val="30"/>
  <p:tag name="BULLETTYPE" val="ppBulletArabicPeriod"/>
  <p:tag name="ANSWERTEXT" val="it chooses point A.&#10;it chooses point B.&#10;it chooses point C.&#10;it chooses point D."/>
  <p:tag name="OLDNUMANSWERS" val="4"/>
</p:tagLst>
</file>

<file path=ppt/tags/tag86.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87.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TOTALRESPONSES" val="29"/>
  <p:tag name="RESPONSECOUNT" val="29"/>
  <p:tag name="SLICED" val="False"/>
  <p:tag name="RESPONSES" val="1;1;1;1;1;1;2;1;1;2;2;1;1;1;-;2;1;1;1;2;1;2;4;2;1;4;2;-;2;1;1;"/>
  <p:tag name="CHARTSTRINGSTD" val="18 9 0 2"/>
  <p:tag name="CHARTSTRINGREV" val="2 0 9 18"/>
  <p:tag name="CHARTSTRINGSTDPER" val="0.620689655172414 0.310344827586207 0 0.0689655172413793"/>
  <p:tag name="CHARTSTRINGREVPER" val="0.0689655172413793 0 0.310344827586207 0.620689655172414"/>
  <p:tag name="RESPONSESGATHERED" val="False"/>
  <p:tag name="ANONYMOUSTEMP" val="False"/>
  <p:tag name="QUESTIONALIAS" val="3. Refer to the production possibilities curve. At the onset of the Second World War the Soviet Union was already at full employment. Its economic adjustment from peacetime to wartime can best be described by the movement from point: "/>
  <p:tag name="ANSWERSALIAS" val="c to point b.|smicln|b to point c.|smicln|a to point b.|smicln|c to point d."/>
  <p:tag name="SLIDEORDER" val="5"/>
  <p:tag name="SLIDEGUID" val="101A2B51AC034386A74D2D2091DCF174"/>
  <p:tag name="CORRECTPOINTVALUE" val="0"/>
  <p:tag name="VALUES" val="Correct|smicln|Incorrect|smicln|Incorrect|smicln|Incorrect"/>
</p:tagLst>
</file>

<file path=ppt/tags/tag88.xml><?xml version="1.0" encoding="utf-8"?>
<p:tagLst xmlns:a="http://schemas.openxmlformats.org/drawingml/2006/main" xmlns:r="http://schemas.openxmlformats.org/officeDocument/2006/relationships" xmlns:p="http://schemas.openxmlformats.org/presentationml/2006/main">
  <p:tag name="ANSWERBULLETS" val="3"/>
  <p:tag name="TEXTLENGTH" val="55"/>
  <p:tag name="FONTSIZE" val="32"/>
  <p:tag name="BULLETTYPE" val="ppBulletArabicPeriod"/>
  <p:tag name="ANSWERTEXT" val="c to point b.&#10;b to point c.&#10;a to point b.&#10;c to point d."/>
  <p:tag name="OLDNUMANSWERS" val="4"/>
</p:tagLst>
</file>

<file path=ppt/tags/tag89.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CORRECTPOINTVALUE" val="1"/>
  <p:tag name="TOTALRESPONSES" val="29"/>
  <p:tag name="RESPONSECOUNT" val="29"/>
  <p:tag name="SLICED" val="False"/>
  <p:tag name="RESPONSES" val="1;1;1;1;1;1;2;1;1;2;2;1;1;1;-;2;1;1;1;2;1;2;4;2;1;4;2;-;2;1;1;"/>
  <p:tag name="CHARTSTRINGSTD" val="18 9 0 2"/>
  <p:tag name="CHARTSTRINGREV" val="2 0 9 18"/>
  <p:tag name="CHARTSTRINGSTDPER" val="0.620689655172414 0.310344827586207 0 0.0689655172413793"/>
  <p:tag name="CHARTSTRINGREVPER" val="0.0689655172413793 0 0.310344827586207 0.620689655172414"/>
  <p:tag name="RESPONSESGATHERED" val="False"/>
  <p:tag name="ANONYMOUSTEMP" val="False"/>
  <p:tag name="QUESTIONALIAS" val="3. Refer to the production possibilities curve. At the onset of the Second World War the Soviet Union was already at full employment. Its economic adjustment from peacetime to wartime can best be described by the movement from point: "/>
  <p:tag name="ANSWERSALIAS" val="c to point b.|smicln|b to point c.|smicln|a to point b.|smicln|c to point d."/>
  <p:tag name="SLIDEORDER" val="6"/>
  <p:tag name="SLIDEGUID" val="F2D1DE4C356E4B579BA017FCDED4147E"/>
  <p:tag name="VALUES" val="Correct|smicln|Incorrect|smicln|Incorrect|smicln|Incorrect"/>
</p:tagLst>
</file>

<file path=ppt/tags/tag9.xml><?xml version="1.0" encoding="utf-8"?>
<p:tagLst xmlns:a="http://schemas.openxmlformats.org/drawingml/2006/main" xmlns:r="http://schemas.openxmlformats.org/officeDocument/2006/relationships" xmlns:p="http://schemas.openxmlformats.org/presentationml/2006/main">
  <p:tag name="SLIDEID" val="5945E7A62CBC47768EBDE38FFCD1322B"/>
  <p:tag name="SLIDETYPE" val="Q"/>
  <p:tag name="DEMOGRAPHIC" val="False"/>
  <p:tag name="TEAMASSIGN" val="False"/>
  <p:tag name="SPEEDSCORING" val="False"/>
  <p:tag name="INCORRECTPOINTVALUE" val="0"/>
  <p:tag name="ZEROBASED" val="False"/>
  <p:tag name="DELIMITERS" val="3.1"/>
  <p:tag name="VALUEFORMAT" val="0%"/>
  <p:tag name="CORRECTPOINTVALUE" val="1"/>
  <p:tag name="ANSWERSALIAS" val="the necessity of making choices.|smicln|market prices.|smicln|consumer preferences.|smicln|the distribution of income."/>
  <p:tag name="TOTALRESPONSES" val="28"/>
  <p:tag name="RESPONSECOUNT" val="28"/>
  <p:tag name="SLICED" val="False"/>
  <p:tag name="RESPONSES" val="1;1;1;1;1;1;1;1;1;1;1;1;1;1;1;1;3;1;1;1;1;1;1;1;3;1;1;1;"/>
  <p:tag name="CHARTSTRINGSTD" val="26 0 2 0"/>
  <p:tag name="CHARTSTRINGREV" val="0 2 0 26"/>
  <p:tag name="CHARTSTRINGSTDPER" val="0.928571428571429 0 0.0714285714285714 0"/>
  <p:tag name="CHARTSTRINGREVPER" val="0 0.0714285714285714 0 0.928571428571429"/>
  <p:tag name="RESPONSESGATHERED" val="False"/>
  <p:tag name="ANONYMOUSTEMP" val="False"/>
  <p:tag name="QUESTIONALIAS" val="1. A production possibilities curve illustrates: "/>
  <p:tag name="SLIDEORDER" val="3"/>
  <p:tag name="SLIDEGUID" val="A60A8BF8B89B433888D562C446AAA16C"/>
  <p:tag name="VALUES" val="Correct|smicln|Incorrect|smicln|Incorrect|smicln|Incorrect"/>
</p:tagLst>
</file>

<file path=ppt/tags/tag90.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91.xml><?xml version="1.0" encoding="utf-8"?>
<p:tagLst xmlns:a="http://schemas.openxmlformats.org/drawingml/2006/main" xmlns:r="http://schemas.openxmlformats.org/officeDocument/2006/relationships" xmlns:p="http://schemas.openxmlformats.org/presentationml/2006/main">
  <p:tag name="ANSWERBULLETS" val="3"/>
  <p:tag name="TEXTLENGTH" val="55"/>
  <p:tag name="FONTSIZE" val="32"/>
  <p:tag name="BULLETTYPE" val="ppBulletArabicPeriod"/>
  <p:tag name="ANSWERTEXT" val="c to point b.&#10;b to point c.&#10;a to point b.&#10;c to point d."/>
  <p:tag name="OLDNUMANSWERS" val="4"/>
</p:tagLst>
</file>

<file path=ppt/tags/tag92.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ANSWERSALIAS" val=" c to point b.|smicln|b to point c.|smicln|a to point b.|smicln|c to point d."/>
  <p:tag name="TOTALRESPONSES" val="30"/>
  <p:tag name="RESPONSECOUNT" val="30"/>
  <p:tag name="SLICED" val="False"/>
  <p:tag name="RESPONSES" val="1;3;1;3;1;3;1;3;1;3;3;3;3;1;3;2;3;3;3;3;3;1;3;2;3;3;-;1;3;1;1;"/>
  <p:tag name="CHARTSTRINGSTD" val="10 2 18 0"/>
  <p:tag name="CHARTSTRINGREV" val="0 18 2 10"/>
  <p:tag name="CHARTSTRINGSTDPER" val="0.333333333333333 0.0666666666666667 0.6 0"/>
  <p:tag name="CHARTSTRINGREVPER" val="0 0.6 0.0666666666666667 0.333333333333333"/>
  <p:tag name="RESPONSESGATHERED" val="False"/>
  <p:tag name="ANONYMOUSTEMP" val="False"/>
  <p:tag name="SLIDEORDER" val="4"/>
  <p:tag name="SLIDEGUID" val="E0012560FE9B47EF839C99E4D1420487"/>
  <p:tag name="QUESTIONALIAS" val="15. Refer to the production possibilities curve. At the onset of the Second World War the United States had large amounts of idle human and property resources. Its economic adjustment from peacetime to wartime can best be described by the movement from point: "/>
  <p:tag name="CORRECTPOINTVALUE" val="0"/>
  <p:tag name="VALUES" val="Incorrect|smicln|Incorrect|smicln|Correct|smicln|Incorrect"/>
</p:tagLst>
</file>

<file path=ppt/tags/tag93.xml><?xml version="1.0" encoding="utf-8"?>
<p:tagLst xmlns:a="http://schemas.openxmlformats.org/drawingml/2006/main" xmlns:r="http://schemas.openxmlformats.org/officeDocument/2006/relationships" xmlns:p="http://schemas.openxmlformats.org/presentationml/2006/main">
  <p:tag name="ANSWERBULLETS" val="3"/>
  <p:tag name="TEXTLENGTH" val="56"/>
  <p:tag name="FONTSIZE" val="32"/>
  <p:tag name="BULLETTYPE" val="ppBulletArabicPeriod"/>
  <p:tag name="ANSWERTEXT" val=" c to point b.&#10;b to point c.&#10;a to point b.&#10;c to point d."/>
  <p:tag name="OLDNUMANSWERS" val="4"/>
</p:tagLst>
</file>

<file path=ppt/tags/tag94.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CORRECTPOINTVALUE" val="1"/>
  <p:tag name="ANSWERSALIAS" val=" c to point b.|smicln|b to point c.|smicln|a to point b.|smicln|c to point d."/>
  <p:tag name="TOTALRESPONSES" val="30"/>
  <p:tag name="RESPONSECOUNT" val="30"/>
  <p:tag name="SLICED" val="False"/>
  <p:tag name="RESPONSES" val="1;3;1;3;1;3;1;3;1;3;3;3;3;1;3;2;3;3;3;3;3;1;3;2;3;3;-;1;3;1;1;"/>
  <p:tag name="CHARTSTRINGSTD" val="10 2 18 0"/>
  <p:tag name="CHARTSTRINGREV" val="0 18 2 10"/>
  <p:tag name="CHARTSTRINGSTDPER" val="0.333333333333333 0.0666666666666667 0.6 0"/>
  <p:tag name="CHARTSTRINGREVPER" val="0 0.6 0.0666666666666667 0.333333333333333"/>
  <p:tag name="RESPONSESGATHERED" val="False"/>
  <p:tag name="ANONYMOUSTEMP" val="False"/>
  <p:tag name="QUESTIONALIAS" val="15. Refer to the production possibilities curve. At the onset of the Second World War the United States had large amounts of idle human and property resources. Its economic adjustment from peacetime to wartime can best be described by the movement from point: "/>
  <p:tag name="SLIDEORDER" val="5"/>
  <p:tag name="SLIDEGUID" val="7325673798ED4CE5BA70EA35915011AA"/>
  <p:tag name="VALUES" val="Incorrect|smicln|Incorrect|smicln|Correct|smicln|Incorrect"/>
</p:tagLst>
</file>

<file path=ppt/tags/tag95.xml><?xml version="1.0" encoding="utf-8"?>
<p:tagLst xmlns:a="http://schemas.openxmlformats.org/drawingml/2006/main" xmlns:r="http://schemas.openxmlformats.org/officeDocument/2006/relationships" xmlns:p="http://schemas.openxmlformats.org/presentationml/2006/main">
  <p:tag name="ANSWERBULLETS" val="3"/>
  <p:tag name="TEXTLENGTH" val="56"/>
  <p:tag name="FONTSIZE" val="32"/>
  <p:tag name="BULLETTYPE" val="ppBulletArabicPeriod"/>
  <p:tag name="ANSWERTEXT" val=" c to point b.&#10;b to point c.&#10;a to point b.&#10;c to point d."/>
  <p:tag name="OLDNUMANSWERS" val="4"/>
</p:tagLst>
</file>

<file path=ppt/tags/tag96.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1876</TotalTime>
  <Words>1822</Words>
  <Application>Microsoft Office PowerPoint</Application>
  <PresentationFormat>On-screen Show (4:3)</PresentationFormat>
  <Paragraphs>290</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1d – Production Possibilities</vt:lpstr>
      <vt:lpstr>1d – Production Possibilities Curve – PPC</vt:lpstr>
      <vt:lpstr>1d – Production Possibilities Curve – PPC</vt:lpstr>
      <vt:lpstr>1d – Production Possibilities Curve – PPC – Outcomes/ Must Know</vt:lpstr>
      <vt:lpstr>Key Terms</vt:lpstr>
      <vt:lpstr>1. A production possibilities curve illustrates: </vt:lpstr>
      <vt:lpstr>1. A production possibilities curve illustrates: </vt:lpstr>
      <vt:lpstr>1d – Making Choices:  Production Possibilities Curve</vt:lpstr>
      <vt:lpstr>1d – Making Choices:  Production Possibilities Curve</vt:lpstr>
      <vt:lpstr>2. The PPC shows:</vt:lpstr>
      <vt:lpstr>2. The PPC shows:</vt:lpstr>
      <vt:lpstr>1d – Making Choices: PPC</vt:lpstr>
      <vt:lpstr>1d – Making Choices: PPC</vt:lpstr>
      <vt:lpstr>3. Which of the following is NOT one of the assumptions behind the PPC?</vt:lpstr>
      <vt:lpstr>3. Which of the following is NOT one of the assumptions behind the PPC?</vt:lpstr>
      <vt:lpstr>4. What does point S represent?</vt:lpstr>
      <vt:lpstr>4. What does point S represent?</vt:lpstr>
      <vt:lpstr>With International Trade – “S” is possible</vt:lpstr>
      <vt:lpstr>5. The combination of computers and bicycles shown by point F:  </vt:lpstr>
      <vt:lpstr>5. The combination of computers and bicycles shown by point F:  </vt:lpstr>
      <vt:lpstr>6. Refer to the diagram. This economy will experience unemployment if it produces at </vt:lpstr>
      <vt:lpstr>6. Refer to the diagram. This economy will experience unemployment if it produces at </vt:lpstr>
      <vt:lpstr>A Point INSIDE the PPC:</vt:lpstr>
      <vt:lpstr>7. If all discrimination in the United States were eliminated, the economy would: </vt:lpstr>
      <vt:lpstr>7. If all discrimination in the United States were eliminated, the economy would: </vt:lpstr>
      <vt:lpstr>PowerPoint Presentation</vt:lpstr>
      <vt:lpstr>1d – Making Choices: PPC</vt:lpstr>
      <vt:lpstr>8. What is the shape of the PPC?</vt:lpstr>
      <vt:lpstr>8. What is the shape of the PPC?</vt:lpstr>
      <vt:lpstr>9. What is the opportunity cost of the first 20 rice?</vt:lpstr>
      <vt:lpstr>9. What is the opportunity cost of the first 20 rice?</vt:lpstr>
      <vt:lpstr>PowerPoint Presentation</vt:lpstr>
      <vt:lpstr>10. Why is the PPC concave to the origin, OR, why are there increasing costs?</vt:lpstr>
      <vt:lpstr>10. Why is the PPC concave to the origin, OR, why are there increasing costs?</vt:lpstr>
      <vt:lpstr>11. If the production possibilities curve is a  straight line:  </vt:lpstr>
      <vt:lpstr>11. If the production possibilities curve is a  straight line:  </vt:lpstr>
      <vt:lpstr>12. Which combination is preferred (optimal)?</vt:lpstr>
      <vt:lpstr>12. Which combination is preferred (optimal)?</vt:lpstr>
      <vt:lpstr>13. Which of the following will not produce an outward shift of the production possibilities curve? </vt:lpstr>
      <vt:lpstr>13. Which of the following will not produce an outward shift of the production possibilities curve? </vt:lpstr>
      <vt:lpstr>PowerPoint Presentation</vt:lpstr>
      <vt:lpstr>14. Refer to the diagram. Other things equal, this economy will achieve the most rapid rate of growth if: </vt:lpstr>
      <vt:lpstr>14. Refer to the diagram. Other things equal, this economy will achieve the most rapid rate of growth if: </vt:lpstr>
      <vt:lpstr>15. Refer to the production possibilities curve. At the onset of the Second World War the Soviet Union was already at full employment. Its economic adjustment from peacetime to wartime can best be described by the movement from point: </vt:lpstr>
      <vt:lpstr>15. Refer to the production possibilities curve. At the onset of the Second World War the Soviet Union was already at full employment. Its economic adjustment from peacetime to wartime can best be described by the movement from point: </vt:lpstr>
      <vt:lpstr>16. Refer to the production possibilities curve. At the onset of the Second World War the United States had large amounts of idle human and property resources. Its economic adjustment from peacetime to wartime can best be described by the movement from point: </vt:lpstr>
      <vt:lpstr>16. Refer to the production possibilities curve. At the onset of the Second World War the United States had large amounts of idle human and property resources. Its economic adjustment from peacetime to wartime can best be described by the movement from point: </vt:lpstr>
    </vt:vector>
  </TitlesOfParts>
  <Company>Harper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1d</dc:title>
  <dc:creator>harper</dc:creator>
  <cp:lastModifiedBy>Mark Healy</cp:lastModifiedBy>
  <cp:revision>109</cp:revision>
  <cp:lastPrinted>2016-08-31T14:05:52Z</cp:lastPrinted>
  <dcterms:created xsi:type="dcterms:W3CDTF">2013-01-21T10:04:14Z</dcterms:created>
  <dcterms:modified xsi:type="dcterms:W3CDTF">2020-01-27T14:34:00Z</dcterms:modified>
</cp:coreProperties>
</file>