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handoutMasterIdLst>
    <p:handoutMasterId r:id="rId43"/>
  </p:handoutMasterIdLst>
  <p:sldIdLst>
    <p:sldId id="290" r:id="rId5"/>
    <p:sldId id="295" r:id="rId6"/>
    <p:sldId id="296" r:id="rId7"/>
    <p:sldId id="271" r:id="rId8"/>
    <p:sldId id="275" r:id="rId9"/>
    <p:sldId id="259" r:id="rId10"/>
    <p:sldId id="276" r:id="rId11"/>
    <p:sldId id="263" r:id="rId12"/>
    <p:sldId id="277" r:id="rId13"/>
    <p:sldId id="264" r:id="rId14"/>
    <p:sldId id="278" r:id="rId15"/>
    <p:sldId id="301" r:id="rId16"/>
    <p:sldId id="262" r:id="rId17"/>
    <p:sldId id="279" r:id="rId18"/>
    <p:sldId id="272" r:id="rId19"/>
    <p:sldId id="280" r:id="rId20"/>
    <p:sldId id="302" r:id="rId21"/>
    <p:sldId id="303" r:id="rId22"/>
    <p:sldId id="304" r:id="rId23"/>
    <p:sldId id="305" r:id="rId24"/>
    <p:sldId id="292" r:id="rId25"/>
    <p:sldId id="293" r:id="rId26"/>
    <p:sldId id="268" r:id="rId27"/>
    <p:sldId id="281" r:id="rId28"/>
    <p:sldId id="260" r:id="rId29"/>
    <p:sldId id="282" r:id="rId30"/>
    <p:sldId id="269" r:id="rId31"/>
    <p:sldId id="283" r:id="rId32"/>
    <p:sldId id="261" r:id="rId33"/>
    <p:sldId id="284" r:id="rId34"/>
    <p:sldId id="270" r:id="rId35"/>
    <p:sldId id="285" r:id="rId36"/>
    <p:sldId id="273" r:id="rId37"/>
    <p:sldId id="286" r:id="rId38"/>
    <p:sldId id="265" r:id="rId39"/>
    <p:sldId id="287" r:id="rId40"/>
    <p:sldId id="299" r:id="rId41"/>
    <p:sldId id="300" r:id="rId42"/>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79"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43A1644-4067-4796-AA98-7141A0CEACFC}" type="datetimeFigureOut">
              <a:rPr lang="en-US" smtClean="0"/>
              <a:t>1/29/2020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D029BA7-AB43-4456-A4E5-54AF3F7708D1}" type="slidenum">
              <a:rPr lang="en-US" smtClean="0"/>
              <a:t>‹#›</a:t>
            </a:fld>
            <a:endParaRPr lang="en-US"/>
          </a:p>
        </p:txBody>
      </p:sp>
    </p:spTree>
    <p:extLst>
      <p:ext uri="{BB962C8B-B14F-4D97-AF65-F5344CB8AC3E}">
        <p14:creationId xmlns:p14="http://schemas.microsoft.com/office/powerpoint/2010/main" val="2137785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361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57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23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57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252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298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7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017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701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92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66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312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345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126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49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230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0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523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441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701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188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523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619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46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273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172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47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062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53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16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017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61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869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110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3989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24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1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4134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EC8D8-EFFD-46F8-BA2E-E3938F607E66}"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DED1D-019A-465C-8AA6-E0AB208188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2496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2.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tags" Target="../tags/tag3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6.xml"/><Relationship Id="rId1" Type="http://schemas.openxmlformats.org/officeDocument/2006/relationships/tags" Target="../tags/tag3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6.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hyperlink" Target="http://www.harpercollege.edu/mhealy/eco211f/images/bcaairbags.jpg"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hyperlink" Target="http://www.powder.com/stories/week-review-boston-get-stoked/"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utahavalanchecenter.org/blog-avalanche-airbag-effectiveness-something-closer-truth" TargetMode="External"/><Relationship Id="rId2" Type="http://schemas.openxmlformats.org/officeDocument/2006/relationships/slideLayout" Target="../slideLayouts/slideLayout36.xml"/><Relationship Id="rId1" Type="http://schemas.openxmlformats.org/officeDocument/2006/relationships/tags" Target="../tags/tag39.xml"/><Relationship Id="rId4" Type="http://schemas.openxmlformats.org/officeDocument/2006/relationships/hyperlink" Target="https://www.youtube.com/watch?v=h7QFRXc0R8M"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41.xml"/><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s>
</file>

<file path=ppt/slides/_rels/slide2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0.png"/><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0.png"/><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1.wmf"/><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1.wmf"/></Relationships>
</file>

<file path=ppt/slides/_rels/slide3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1.wmf"/><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71.xml"/><Relationship Id="rId1" Type="http://schemas.openxmlformats.org/officeDocument/2006/relationships/tags" Target="../tags/tag70.xml"/></Relationships>
</file>

<file path=ppt/slides/_rels/slide3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6.xml"/><Relationship Id="rId1" Type="http://schemas.openxmlformats.org/officeDocument/2006/relationships/tags" Target="../tags/tag75.xml"/></Relationships>
</file>

<file path=ppt/slides/_rels/slide3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8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772400" cy="685799"/>
          </a:xfrm>
        </p:spPr>
        <p:txBody>
          <a:bodyPr>
            <a:normAutofit fontScale="90000"/>
          </a:bodyPr>
          <a:lstStyle/>
          <a:p>
            <a:r>
              <a:rPr lang="en-US" b="1" dirty="0" smtClean="0"/>
              <a:t>Benefit Cost Analysis</a:t>
            </a:r>
            <a:endParaRPr lang="en-US" b="1" dirty="0"/>
          </a:p>
        </p:txBody>
      </p:sp>
      <p:sp>
        <p:nvSpPr>
          <p:cNvPr id="3" name="Subtitle 2"/>
          <p:cNvSpPr>
            <a:spLocks noGrp="1"/>
          </p:cNvSpPr>
          <p:nvPr>
            <p:ph type="subTitle" idx="1"/>
          </p:nvPr>
        </p:nvSpPr>
        <p:spPr>
          <a:xfrm>
            <a:off x="703217" y="2743200"/>
            <a:ext cx="7772400" cy="3276600"/>
          </a:xfrm>
        </p:spPr>
        <p:txBody>
          <a:bodyPr/>
          <a:lstStyle/>
          <a:p>
            <a:pPr algn="l"/>
            <a:r>
              <a:rPr lang="en-US" b="1" dirty="0" smtClean="0">
                <a:solidFill>
                  <a:schemeClr val="tx1"/>
                </a:solidFill>
              </a:rPr>
              <a:t>This web quiz may appear as two pages on tablets and laptops.</a:t>
            </a:r>
          </a:p>
          <a:p>
            <a:pPr algn="l"/>
            <a:endParaRPr lang="en-US"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9530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1308165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6248400" cy="685800"/>
          </a:xfrm>
        </p:spPr>
        <p:txBody>
          <a:bodyPr>
            <a:normAutofit/>
          </a:bodyPr>
          <a:lstStyle/>
          <a:p>
            <a:pPr algn="l"/>
            <a:r>
              <a:rPr lang="en-US" sz="3600" b="1" dirty="0" smtClean="0"/>
              <a:t>4. The marginal cost curve is:</a:t>
            </a:r>
            <a:r>
              <a:rPr lang="en-US" sz="3600" dirty="0" smtClean="0"/>
              <a:t> </a:t>
            </a:r>
            <a:endParaRPr lang="en-US" sz="3600" b="1" dirty="0"/>
          </a:p>
        </p:txBody>
      </p:sp>
      <p:sp>
        <p:nvSpPr>
          <p:cNvPr id="3" name="TPAnswers"/>
          <p:cNvSpPr>
            <a:spLocks noGrp="1"/>
          </p:cNvSpPr>
          <p:nvPr>
            <p:ph type="body" idx="1"/>
            <p:custDataLst>
              <p:tags r:id="rId2"/>
            </p:custDataLst>
          </p:nvPr>
        </p:nvSpPr>
        <p:spPr>
          <a:xfrm>
            <a:off x="457200" y="914400"/>
            <a:ext cx="7010400" cy="4602163"/>
          </a:xfrm>
        </p:spPr>
        <p:txBody>
          <a:bodyPr>
            <a:normAutofit fontScale="92500" lnSpcReduction="10000"/>
          </a:bodyPr>
          <a:lstStyle/>
          <a:p>
            <a:pPr marL="514350" indent="-514350">
              <a:buFont typeface="Arial" pitchFamily="34" charset="0"/>
              <a:buAutoNum type="arabicPeriod"/>
            </a:pPr>
            <a:r>
              <a:rPr lang="en-US" dirty="0" err="1" smtClean="0"/>
              <a:t>upsloping</a:t>
            </a:r>
            <a:r>
              <a:rPr lang="en-US" dirty="0" smtClean="0"/>
              <a:t> because of increasing marginal opportunity costs.</a:t>
            </a:r>
          </a:p>
          <a:p>
            <a:pPr marL="514350" indent="-514350">
              <a:buFont typeface="Arial" pitchFamily="34" charset="0"/>
              <a:buAutoNum type="arabicPeriod"/>
            </a:pPr>
            <a:r>
              <a:rPr lang="en-US" dirty="0" err="1" smtClean="0"/>
              <a:t>upsloping</a:t>
            </a:r>
            <a:r>
              <a:rPr lang="en-US" dirty="0" smtClean="0"/>
              <a:t> because successive units of a specific product yield less and less extra utility.</a:t>
            </a:r>
          </a:p>
          <a:p>
            <a:pPr marL="514350" indent="-514350">
              <a:buFont typeface="Arial" pitchFamily="34" charset="0"/>
              <a:buAutoNum type="arabicPeriod"/>
            </a:pPr>
            <a:r>
              <a:rPr lang="en-US" dirty="0" err="1" smtClean="0"/>
              <a:t>downsloping</a:t>
            </a:r>
            <a:r>
              <a:rPr lang="en-US" dirty="0" smtClean="0"/>
              <a:t> because of increasing marginal opportunity costs.</a:t>
            </a:r>
          </a:p>
          <a:p>
            <a:pPr marL="514350" indent="-514350">
              <a:buFont typeface="Arial" pitchFamily="34" charset="0"/>
              <a:buAutoNum type="arabicPeriod"/>
            </a:pPr>
            <a:r>
              <a:rPr lang="en-US" dirty="0" smtClean="0"/>
              <a:t> </a:t>
            </a:r>
            <a:r>
              <a:rPr lang="en-US" dirty="0" err="1" smtClean="0"/>
              <a:t>downsloping</a:t>
            </a:r>
            <a:r>
              <a:rPr lang="en-US" dirty="0" smtClean="0"/>
              <a:t> because successive units of a specific product yield less and less extra utility.</a:t>
            </a:r>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6248400" cy="685800"/>
          </a:xfrm>
        </p:spPr>
        <p:txBody>
          <a:bodyPr>
            <a:normAutofit/>
          </a:bodyPr>
          <a:lstStyle/>
          <a:p>
            <a:pPr algn="l"/>
            <a:r>
              <a:rPr lang="en-US" sz="3600" b="1" dirty="0" smtClean="0">
                <a:solidFill>
                  <a:srgbClr val="0070C0"/>
                </a:solidFill>
              </a:rPr>
              <a:t>4. The marginal cost curve is:</a:t>
            </a:r>
            <a:r>
              <a:rPr lang="en-US" sz="3600" dirty="0" smtClean="0"/>
              <a:t> </a:t>
            </a:r>
            <a:endParaRPr lang="en-US" sz="3600" b="1" dirty="0"/>
          </a:p>
        </p:txBody>
      </p:sp>
      <p:sp>
        <p:nvSpPr>
          <p:cNvPr id="3" name="TPAnswers"/>
          <p:cNvSpPr>
            <a:spLocks noGrp="1"/>
          </p:cNvSpPr>
          <p:nvPr>
            <p:ph type="body" idx="1"/>
            <p:custDataLst>
              <p:tags r:id="rId2"/>
            </p:custDataLst>
          </p:nvPr>
        </p:nvSpPr>
        <p:spPr>
          <a:xfrm>
            <a:off x="457200" y="914400"/>
            <a:ext cx="7010400" cy="4602163"/>
          </a:xfrm>
        </p:spPr>
        <p:txBody>
          <a:bodyPr>
            <a:normAutofit fontScale="92500" lnSpcReduction="10000"/>
          </a:bodyPr>
          <a:lstStyle/>
          <a:p>
            <a:pPr marL="514350" indent="-514350">
              <a:buFont typeface="Arial" pitchFamily="34" charset="0"/>
              <a:buAutoNum type="arabicPeriod"/>
            </a:pPr>
            <a:r>
              <a:rPr lang="en-US" dirty="0" err="1" smtClean="0"/>
              <a:t>upsloping</a:t>
            </a:r>
            <a:r>
              <a:rPr lang="en-US" dirty="0" smtClean="0"/>
              <a:t> because of increasing marginal opportunity costs.</a:t>
            </a:r>
          </a:p>
          <a:p>
            <a:pPr marL="514350" indent="-514350">
              <a:buFont typeface="Arial" pitchFamily="34" charset="0"/>
              <a:buAutoNum type="arabicPeriod"/>
            </a:pPr>
            <a:r>
              <a:rPr lang="en-US" dirty="0" err="1" smtClean="0"/>
              <a:t>upsloping</a:t>
            </a:r>
            <a:r>
              <a:rPr lang="en-US" dirty="0" smtClean="0"/>
              <a:t> because successive units of a specific product yield less and less extra utility.</a:t>
            </a:r>
          </a:p>
          <a:p>
            <a:pPr marL="514350" indent="-514350">
              <a:buFont typeface="Arial" pitchFamily="34" charset="0"/>
              <a:buAutoNum type="arabicPeriod"/>
            </a:pPr>
            <a:r>
              <a:rPr lang="en-US" dirty="0" err="1" smtClean="0"/>
              <a:t>downsloping</a:t>
            </a:r>
            <a:r>
              <a:rPr lang="en-US" dirty="0" smtClean="0"/>
              <a:t> because of increasing marginal opportunity costs.</a:t>
            </a:r>
          </a:p>
          <a:p>
            <a:pPr marL="514350" indent="-514350">
              <a:buFont typeface="Arial" pitchFamily="34" charset="0"/>
              <a:buAutoNum type="arabicPeriod"/>
            </a:pPr>
            <a:r>
              <a:rPr lang="en-US" dirty="0" smtClean="0"/>
              <a:t> </a:t>
            </a:r>
            <a:r>
              <a:rPr lang="en-US" dirty="0" err="1" smtClean="0"/>
              <a:t>downsloping</a:t>
            </a:r>
            <a:r>
              <a:rPr lang="en-US" dirty="0" smtClean="0"/>
              <a:t> because successive units of a specific product yield less and less extra utility.</a:t>
            </a:r>
            <a:endParaRPr lang="en-US" dirty="0"/>
          </a:p>
        </p:txBody>
      </p:sp>
      <p:sp>
        <p:nvSpPr>
          <p:cNvPr id="5" name="CorShape1"/>
          <p:cNvSpPr/>
          <p:nvPr>
            <p:custDataLst>
              <p:tags r:id="rId3"/>
            </p:custDataLst>
          </p:nvPr>
        </p:nvSpPr>
        <p:spPr>
          <a:xfrm rot="10800000">
            <a:off x="152400" y="990600"/>
            <a:ext cx="426720" cy="42672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545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10184" y="5753100"/>
            <a:ext cx="7772400" cy="685800"/>
          </a:xfrm>
          <a:prstGeom prst="rect">
            <a:avLst/>
          </a:prstGeom>
          <a:ln w="38100">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1d – Benefit Cost Analysis</a:t>
            </a:r>
            <a:endParaRPr lang="en-US" sz="4000" b="1"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0792"/>
            <a:ext cx="62388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7084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6753" y="152400"/>
            <a:ext cx="6248400" cy="1630362"/>
          </a:xfrm>
        </p:spPr>
        <p:txBody>
          <a:bodyPr>
            <a:normAutofit/>
          </a:bodyPr>
          <a:lstStyle/>
          <a:p>
            <a:pPr algn="l"/>
            <a:r>
              <a:rPr lang="en-US" sz="3600" b="1" dirty="0" smtClean="0"/>
              <a:t>5. According to the marginal-cost-marginal-benefit rule:</a:t>
            </a:r>
            <a:r>
              <a:rPr lang="en-US" sz="3600" dirty="0" smtClean="0"/>
              <a:t> </a:t>
            </a:r>
            <a:endParaRPr lang="en-US" sz="3600" b="1" dirty="0"/>
          </a:p>
        </p:txBody>
      </p:sp>
      <p:sp>
        <p:nvSpPr>
          <p:cNvPr id="3" name="TPAnswers"/>
          <p:cNvSpPr>
            <a:spLocks noGrp="1"/>
          </p:cNvSpPr>
          <p:nvPr>
            <p:ph type="body" idx="1"/>
            <p:custDataLst>
              <p:tags r:id="rId2"/>
            </p:custDataLst>
          </p:nvPr>
        </p:nvSpPr>
        <p:spPr>
          <a:xfrm>
            <a:off x="457200" y="2667000"/>
            <a:ext cx="8229600" cy="3459163"/>
          </a:xfrm>
        </p:spPr>
        <p:txBody>
          <a:bodyPr>
            <a:normAutofit fontScale="85000" lnSpcReduction="20000"/>
          </a:bodyPr>
          <a:lstStyle/>
          <a:p>
            <a:pPr marL="514350" indent="-514350">
              <a:buFont typeface="Arial" pitchFamily="34" charset="0"/>
              <a:buAutoNum type="arabicPeriod"/>
            </a:pPr>
            <a:r>
              <a:rPr lang="en-US" dirty="0" smtClean="0"/>
              <a:t>only government projects (as opposed to private projects) should be assessed by comparing marginal costs and marginal benefits.</a:t>
            </a:r>
          </a:p>
          <a:p>
            <a:pPr marL="514350" indent="-514350">
              <a:buFont typeface="Arial" pitchFamily="34" charset="0"/>
              <a:buAutoNum type="arabicPeriod"/>
            </a:pPr>
            <a:r>
              <a:rPr lang="en-US" dirty="0" smtClean="0"/>
              <a:t>the optimal project size is the one for which MB exceeds MC by the greatest amount.</a:t>
            </a:r>
          </a:p>
          <a:p>
            <a:pPr marL="514350" indent="-514350">
              <a:buFont typeface="Arial" pitchFamily="34" charset="0"/>
              <a:buAutoNum type="arabicPeriod"/>
            </a:pPr>
            <a:r>
              <a:rPr lang="en-US" dirty="0" smtClean="0"/>
              <a:t> the optimal project size is the one for which MB = MC.</a:t>
            </a:r>
          </a:p>
          <a:p>
            <a:pPr marL="514350" indent="-514350">
              <a:buFont typeface="Arial" pitchFamily="34" charset="0"/>
              <a:buAutoNum type="arabicPeriod"/>
            </a:pPr>
            <a:r>
              <a:rPr lang="en-US" dirty="0" smtClean="0"/>
              <a:t>project managers should attempt to minimize both MB and MC.</a:t>
            </a: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6753" y="152400"/>
            <a:ext cx="6248400" cy="1630362"/>
          </a:xfrm>
        </p:spPr>
        <p:txBody>
          <a:bodyPr>
            <a:normAutofit/>
          </a:bodyPr>
          <a:lstStyle/>
          <a:p>
            <a:pPr algn="l"/>
            <a:r>
              <a:rPr lang="en-US" sz="3600" b="1" dirty="0" smtClean="0">
                <a:solidFill>
                  <a:srgbClr val="0070C0"/>
                </a:solidFill>
              </a:rPr>
              <a:t>5. According to the marginal-cost-marginal-benefit rule:</a:t>
            </a:r>
            <a:r>
              <a:rPr lang="en-US" sz="3600" dirty="0" smtClean="0">
                <a:solidFill>
                  <a:srgbClr val="0070C0"/>
                </a:solidFill>
              </a:rPr>
              <a:t> </a:t>
            </a:r>
            <a:endParaRPr lang="en-US" sz="3600" b="1" dirty="0">
              <a:solidFill>
                <a:srgbClr val="0070C0"/>
              </a:solidFill>
            </a:endParaRPr>
          </a:p>
        </p:txBody>
      </p:sp>
      <p:sp>
        <p:nvSpPr>
          <p:cNvPr id="6" name="CorShape1"/>
          <p:cNvSpPr/>
          <p:nvPr>
            <p:custDataLst>
              <p:tags r:id="rId2"/>
            </p:custDataLst>
          </p:nvPr>
        </p:nvSpPr>
        <p:spPr>
          <a:xfrm rot="10800000">
            <a:off x="101600" y="4589102"/>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667000"/>
            <a:ext cx="8229600" cy="3459163"/>
          </a:xfrm>
        </p:spPr>
        <p:txBody>
          <a:bodyPr>
            <a:normAutofit fontScale="85000" lnSpcReduction="20000"/>
          </a:bodyPr>
          <a:lstStyle/>
          <a:p>
            <a:pPr marL="514350" indent="-514350">
              <a:buFont typeface="Arial" pitchFamily="34" charset="0"/>
              <a:buAutoNum type="arabicPeriod"/>
            </a:pPr>
            <a:r>
              <a:rPr lang="en-US" dirty="0" smtClean="0"/>
              <a:t>only government projects (as opposed to private projects) should be assessed by comparing marginal costs and marginal benefits.</a:t>
            </a:r>
          </a:p>
          <a:p>
            <a:pPr marL="514350" indent="-514350">
              <a:buFont typeface="Arial" pitchFamily="34" charset="0"/>
              <a:buAutoNum type="arabicPeriod"/>
            </a:pPr>
            <a:r>
              <a:rPr lang="en-US" dirty="0" smtClean="0"/>
              <a:t>the optimal project size is the one for which MB exceeds MC by the greatest amount.</a:t>
            </a:r>
          </a:p>
          <a:p>
            <a:pPr marL="514350" indent="-514350">
              <a:buFont typeface="Arial" pitchFamily="34" charset="0"/>
              <a:buAutoNum type="arabicPeriod"/>
            </a:pPr>
            <a:r>
              <a:rPr lang="en-US" dirty="0" smtClean="0"/>
              <a:t> the optimal project size is the one for which MB = MC.</a:t>
            </a:r>
          </a:p>
          <a:p>
            <a:pPr marL="514350" indent="-514350">
              <a:buFont typeface="Arial" pitchFamily="34" charset="0"/>
              <a:buAutoNum type="arabicPeriod"/>
            </a:pPr>
            <a:r>
              <a:rPr lang="en-US" dirty="0" smtClean="0"/>
              <a:t>project managers should attempt to minimize both MB and MC.</a:t>
            </a:r>
            <a:endParaRPr lang="en-US" dirty="0"/>
          </a:p>
        </p:txBody>
      </p:sp>
    </p:spTree>
    <p:custDataLst>
      <p:tags r:id="rId1"/>
    </p:custDataLst>
    <p:extLst>
      <p:ext uri="{BB962C8B-B14F-4D97-AF65-F5344CB8AC3E}">
        <p14:creationId xmlns:p14="http://schemas.microsoft.com/office/powerpoint/2010/main" val="30510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229600" cy="685800"/>
          </a:xfrm>
        </p:spPr>
        <p:txBody>
          <a:bodyPr>
            <a:normAutofit fontScale="90000"/>
          </a:bodyPr>
          <a:lstStyle/>
          <a:p>
            <a:pPr algn="l"/>
            <a:r>
              <a:rPr lang="en-US" b="1" dirty="0" smtClean="0"/>
              <a:t>6. If the MB &gt; MC, then:</a:t>
            </a:r>
            <a:endParaRPr lang="en-US" b="1" dirty="0"/>
          </a:p>
        </p:txBody>
      </p:sp>
      <p:sp>
        <p:nvSpPr>
          <p:cNvPr id="3" name="TPAnswers"/>
          <p:cNvSpPr>
            <a:spLocks noGrp="1"/>
          </p:cNvSpPr>
          <p:nvPr>
            <p:ph type="body" idx="1"/>
            <p:custDataLst>
              <p:tags r:id="rId2"/>
            </p:custDataLst>
          </p:nvPr>
        </p:nvSpPr>
        <p:spPr>
          <a:xfrm>
            <a:off x="525361" y="914400"/>
            <a:ext cx="4114800" cy="4525963"/>
          </a:xfrm>
        </p:spPr>
        <p:txBody>
          <a:bodyPr>
            <a:normAutofit/>
          </a:bodyPr>
          <a:lstStyle/>
          <a:p>
            <a:pPr marL="514350" indent="-514350">
              <a:buFont typeface="Arial" pitchFamily="34" charset="0"/>
              <a:buAutoNum type="arabicPeriod"/>
            </a:pPr>
            <a:r>
              <a:rPr lang="en-US" dirty="0" smtClean="0"/>
              <a:t>You should do more</a:t>
            </a:r>
          </a:p>
          <a:p>
            <a:pPr marL="514350" indent="-514350">
              <a:buFont typeface="Arial" pitchFamily="34" charset="0"/>
              <a:buAutoNum type="arabicPeriod"/>
            </a:pPr>
            <a:r>
              <a:rPr lang="en-US" dirty="0" smtClean="0"/>
              <a:t>You should do less</a:t>
            </a:r>
          </a:p>
          <a:p>
            <a:pPr marL="514350" indent="-514350">
              <a:buFont typeface="Arial" pitchFamily="34" charset="0"/>
              <a:buAutoNum type="arabicPeriod"/>
            </a:pPr>
            <a:r>
              <a:rPr lang="en-US" dirty="0" smtClean="0"/>
              <a:t>The result is optimal</a:t>
            </a:r>
          </a:p>
          <a:p>
            <a:pPr marL="514350" indent="-514350">
              <a:buFont typeface="Arial" pitchFamily="34" charset="0"/>
              <a:buAutoNum type="arabicPeriod"/>
            </a:pPr>
            <a:r>
              <a:rPr lang="en-US" dirty="0" smtClean="0"/>
              <a:t>The best choice was made</a:t>
            </a:r>
            <a:endParaRPr lang="en-US" dirty="0"/>
          </a:p>
        </p:txBody>
      </p:sp>
    </p:spTree>
    <p:custDataLst>
      <p:tags r:id="rId1"/>
    </p:custDataLst>
    <p:extLst>
      <p:ext uri="{BB962C8B-B14F-4D97-AF65-F5344CB8AC3E}">
        <p14:creationId xmlns:p14="http://schemas.microsoft.com/office/powerpoint/2010/main" val="3165890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229600" cy="685800"/>
          </a:xfrm>
        </p:spPr>
        <p:txBody>
          <a:bodyPr>
            <a:normAutofit fontScale="90000"/>
          </a:bodyPr>
          <a:lstStyle/>
          <a:p>
            <a:pPr algn="l"/>
            <a:r>
              <a:rPr lang="en-US" b="1" dirty="0" smtClean="0">
                <a:solidFill>
                  <a:srgbClr val="0070C0"/>
                </a:solidFill>
              </a:rPr>
              <a:t>6. If the MB &gt; MC, then:</a:t>
            </a:r>
            <a:endParaRPr lang="en-US" b="1" dirty="0">
              <a:solidFill>
                <a:srgbClr val="0070C0"/>
              </a:solidFill>
            </a:endParaRPr>
          </a:p>
        </p:txBody>
      </p:sp>
      <p:sp>
        <p:nvSpPr>
          <p:cNvPr id="6" name="CorShape1"/>
          <p:cNvSpPr/>
          <p:nvPr>
            <p:custDataLst>
              <p:tags r:id="rId2"/>
            </p:custDataLst>
          </p:nvPr>
        </p:nvSpPr>
        <p:spPr>
          <a:xfrm rot="10800000">
            <a:off x="304800" y="1066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PAnswers"/>
          <p:cNvSpPr>
            <a:spLocks noGrp="1"/>
          </p:cNvSpPr>
          <p:nvPr>
            <p:ph type="body" idx="1"/>
            <p:custDataLst>
              <p:tags r:id="rId3"/>
            </p:custDataLst>
          </p:nvPr>
        </p:nvSpPr>
        <p:spPr>
          <a:xfrm>
            <a:off x="525361" y="914400"/>
            <a:ext cx="4114800" cy="4525963"/>
          </a:xfrm>
        </p:spPr>
        <p:txBody>
          <a:bodyPr>
            <a:normAutofit/>
          </a:bodyPr>
          <a:lstStyle/>
          <a:p>
            <a:pPr marL="514350" indent="-514350">
              <a:buFont typeface="Arial" pitchFamily="34" charset="0"/>
              <a:buAutoNum type="arabicPeriod"/>
            </a:pPr>
            <a:r>
              <a:rPr lang="en-US" dirty="0" smtClean="0"/>
              <a:t>You should do more</a:t>
            </a:r>
          </a:p>
          <a:p>
            <a:pPr marL="514350" indent="-514350">
              <a:buFont typeface="Arial" pitchFamily="34" charset="0"/>
              <a:buAutoNum type="arabicPeriod"/>
            </a:pPr>
            <a:r>
              <a:rPr lang="en-US" dirty="0" smtClean="0"/>
              <a:t>You should do less</a:t>
            </a:r>
          </a:p>
          <a:p>
            <a:pPr marL="514350" indent="-514350">
              <a:buFont typeface="Arial" pitchFamily="34" charset="0"/>
              <a:buAutoNum type="arabicPeriod"/>
            </a:pPr>
            <a:r>
              <a:rPr lang="en-US" dirty="0" smtClean="0"/>
              <a:t>The result is optimal</a:t>
            </a:r>
          </a:p>
          <a:p>
            <a:pPr marL="514350" indent="-514350">
              <a:buFont typeface="Arial" pitchFamily="34" charset="0"/>
              <a:buAutoNum type="arabicPeriod"/>
            </a:pPr>
            <a:r>
              <a:rPr lang="en-US" dirty="0" smtClean="0"/>
              <a:t>The best choice was made</a:t>
            </a:r>
            <a:endParaRPr lang="en-US" dirty="0"/>
          </a:p>
        </p:txBody>
      </p:sp>
    </p:spTree>
    <p:custDataLst>
      <p:tags r:id="rId1"/>
    </p:custDataLst>
    <p:extLst>
      <p:ext uri="{BB962C8B-B14F-4D97-AF65-F5344CB8AC3E}">
        <p14:creationId xmlns:p14="http://schemas.microsoft.com/office/powerpoint/2010/main" val="14077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9704" y="152400"/>
            <a:ext cx="3124200" cy="2514600"/>
          </a:xfrm>
        </p:spPr>
        <p:txBody>
          <a:bodyPr>
            <a:normAutofit/>
          </a:bodyPr>
          <a:lstStyle/>
          <a:p>
            <a:pPr marL="0" indent="0">
              <a:buNone/>
            </a:pPr>
            <a:r>
              <a:rPr lang="en-US" sz="3600" b="1" dirty="0" smtClean="0"/>
              <a:t>If MB increase      then you    should do more.</a:t>
            </a:r>
          </a:p>
        </p:txBody>
      </p:sp>
      <p:sp>
        <p:nvSpPr>
          <p:cNvPr id="5" name="Title 1"/>
          <p:cNvSpPr txBox="1">
            <a:spLocks/>
          </p:cNvSpPr>
          <p:nvPr/>
        </p:nvSpPr>
        <p:spPr>
          <a:xfrm>
            <a:off x="685800" y="5777484"/>
            <a:ext cx="7772400" cy="685800"/>
          </a:xfrm>
          <a:prstGeom prst="rect">
            <a:avLst/>
          </a:prstGeom>
          <a:ln w="38100">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1d – Benefit Cost Analysis</a:t>
            </a:r>
            <a:endParaRPr lang="en-US" sz="4000" b="1" dirty="0"/>
          </a:p>
        </p:txBody>
      </p:sp>
      <p:sp>
        <p:nvSpPr>
          <p:cNvPr id="10" name="Text Placeholder 2"/>
          <p:cNvSpPr txBox="1">
            <a:spLocks/>
          </p:cNvSpPr>
          <p:nvPr/>
        </p:nvSpPr>
        <p:spPr>
          <a:xfrm>
            <a:off x="5867400" y="97536"/>
            <a:ext cx="3124200"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t>If MB decrease      then you    should do </a:t>
            </a:r>
            <a:br>
              <a:rPr lang="en-US" sz="3600" b="1" dirty="0" smtClean="0"/>
            </a:br>
            <a:r>
              <a:rPr lang="en-US" sz="3600" b="1" dirty="0" smtClean="0"/>
              <a:t>less.</a:t>
            </a:r>
          </a:p>
        </p:txBody>
      </p:sp>
      <p:cxnSp>
        <p:nvCxnSpPr>
          <p:cNvPr id="12" name="Straight Connector 11"/>
          <p:cNvCxnSpPr/>
          <p:nvPr/>
        </p:nvCxnSpPr>
        <p:spPr>
          <a:xfrm>
            <a:off x="4648200" y="97536"/>
            <a:ext cx="0" cy="5312664"/>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54224"/>
            <a:ext cx="3617704" cy="285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05456"/>
            <a:ext cx="3657600" cy="279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5624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9704" y="152400"/>
            <a:ext cx="3124200" cy="2514600"/>
          </a:xfrm>
        </p:spPr>
        <p:txBody>
          <a:bodyPr>
            <a:normAutofit/>
          </a:bodyPr>
          <a:lstStyle/>
          <a:p>
            <a:pPr marL="0" indent="0">
              <a:buNone/>
            </a:pPr>
            <a:r>
              <a:rPr lang="en-US" sz="3600" b="1" dirty="0" smtClean="0"/>
              <a:t>If MC increase      then you    should do </a:t>
            </a:r>
            <a:br>
              <a:rPr lang="en-US" sz="3600" b="1" dirty="0" smtClean="0"/>
            </a:br>
            <a:r>
              <a:rPr lang="en-US" sz="3600" b="1" dirty="0" smtClean="0"/>
              <a:t>less.</a:t>
            </a:r>
          </a:p>
        </p:txBody>
      </p:sp>
      <p:sp>
        <p:nvSpPr>
          <p:cNvPr id="5" name="Title 1"/>
          <p:cNvSpPr txBox="1">
            <a:spLocks/>
          </p:cNvSpPr>
          <p:nvPr/>
        </p:nvSpPr>
        <p:spPr>
          <a:xfrm>
            <a:off x="685800" y="5777484"/>
            <a:ext cx="7772400" cy="685800"/>
          </a:xfrm>
          <a:prstGeom prst="rect">
            <a:avLst/>
          </a:prstGeom>
          <a:ln w="38100">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1d – Benefit Cost Analysis</a:t>
            </a:r>
            <a:endParaRPr lang="en-US" sz="4000" b="1" dirty="0"/>
          </a:p>
        </p:txBody>
      </p:sp>
      <p:sp>
        <p:nvSpPr>
          <p:cNvPr id="10" name="Text Placeholder 2"/>
          <p:cNvSpPr txBox="1">
            <a:spLocks/>
          </p:cNvSpPr>
          <p:nvPr/>
        </p:nvSpPr>
        <p:spPr>
          <a:xfrm>
            <a:off x="5867400" y="97536"/>
            <a:ext cx="3124200"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t>If MC decrease      then you    should do </a:t>
            </a:r>
            <a:br>
              <a:rPr lang="en-US" sz="3600" b="1" dirty="0" smtClean="0"/>
            </a:br>
            <a:r>
              <a:rPr lang="en-US" sz="3600" b="1" dirty="0" smtClean="0"/>
              <a:t>more.</a:t>
            </a:r>
          </a:p>
        </p:txBody>
      </p:sp>
      <p:cxnSp>
        <p:nvCxnSpPr>
          <p:cNvPr id="12" name="Straight Connector 11"/>
          <p:cNvCxnSpPr/>
          <p:nvPr/>
        </p:nvCxnSpPr>
        <p:spPr>
          <a:xfrm>
            <a:off x="4648200" y="97536"/>
            <a:ext cx="0" cy="5312664"/>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87752"/>
            <a:ext cx="3666166" cy="289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87752"/>
            <a:ext cx="3759906" cy="297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8595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2.harpercollege.edu/mhealy/eco211f/images/bcaairba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383272" cy="6553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77240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563562"/>
          </a:xfrm>
        </p:spPr>
        <p:txBody>
          <a:bodyPr>
            <a:normAutofit fontScale="90000"/>
          </a:bodyPr>
          <a:lstStyle/>
          <a:p>
            <a:r>
              <a:rPr lang="en-US" b="1" dirty="0" smtClean="0"/>
              <a:t>1d – Benefit Cost Analysis</a:t>
            </a:r>
            <a:endParaRPr lang="en-US" b="1" dirty="0"/>
          </a:p>
        </p:txBody>
      </p:sp>
      <p:sp>
        <p:nvSpPr>
          <p:cNvPr id="3" name="Content Placeholder 2"/>
          <p:cNvSpPr>
            <a:spLocks noGrp="1"/>
          </p:cNvSpPr>
          <p:nvPr>
            <p:ph sz="half" idx="1"/>
          </p:nvPr>
        </p:nvSpPr>
        <p:spPr>
          <a:xfrm>
            <a:off x="457200" y="685800"/>
            <a:ext cx="8305800" cy="6096000"/>
          </a:xfrm>
        </p:spPr>
        <p:txBody>
          <a:bodyPr>
            <a:normAutofit fontScale="55000" lnSpcReduction="20000"/>
          </a:bodyPr>
          <a:lstStyle/>
          <a:p>
            <a:pPr>
              <a:buNone/>
            </a:pPr>
            <a:r>
              <a:rPr lang="en-US" sz="4400" b="1" dirty="0" smtClean="0"/>
              <a:t>Must Know / Outcomes:</a:t>
            </a:r>
            <a:endParaRPr lang="en-US" sz="4400" dirty="0" smtClean="0"/>
          </a:p>
          <a:p>
            <a:r>
              <a:rPr lang="en-US" sz="3600" dirty="0"/>
              <a:t>define benefit cost analysis (BCA) and use it to solve problems</a:t>
            </a:r>
          </a:p>
          <a:p>
            <a:r>
              <a:rPr lang="en-US" sz="3600" dirty="0"/>
              <a:t>define "marginal" and give examples</a:t>
            </a:r>
          </a:p>
          <a:p>
            <a:r>
              <a:rPr lang="en-US" sz="3600" dirty="0"/>
              <a:t>define marginal benefits (MB) and marginal costs (MC)</a:t>
            </a:r>
          </a:p>
          <a:p>
            <a:r>
              <a:rPr lang="en-US" sz="3600" dirty="0"/>
              <a:t>explain why we ignore fixed, or sunk, costs ("Don't cry over spilt milk.")</a:t>
            </a:r>
          </a:p>
          <a:p>
            <a:r>
              <a:rPr lang="en-US" sz="3600" dirty="0"/>
              <a:t>know what happens if MC increase? decrease?</a:t>
            </a:r>
          </a:p>
          <a:p>
            <a:r>
              <a:rPr lang="en-US" sz="3600" dirty="0"/>
              <a:t>know what happens if MB increase? decrease?</a:t>
            </a:r>
          </a:p>
          <a:p>
            <a:r>
              <a:rPr lang="en-US" sz="3600" dirty="0"/>
              <a:t>draw MB and MC on a graph and explain their shapes</a:t>
            </a:r>
          </a:p>
          <a:p>
            <a:r>
              <a:rPr lang="en-US" sz="3600" dirty="0"/>
              <a:t>be able to find the optimum choice from a table of total costs and total benefits and from a table of marginal costs and marginal benefits</a:t>
            </a:r>
          </a:p>
          <a:p>
            <a:r>
              <a:rPr lang="en-US" sz="3600" dirty="0"/>
              <a:t>use BCA to explain why </a:t>
            </a:r>
            <a:r>
              <a:rPr lang="en-US" sz="3600" dirty="0">
                <a:hlinkClick r:id="rId3"/>
              </a:rPr>
              <a:t>Drivers with airbags may take more risks</a:t>
            </a:r>
            <a:r>
              <a:rPr lang="en-US" sz="3600" dirty="0"/>
              <a:t> or why </a:t>
            </a:r>
            <a:r>
              <a:rPr lang="en-US" sz="3600" dirty="0">
                <a:hlinkClick r:id="rId4"/>
              </a:rPr>
              <a:t>skiers with air bags may take more risks</a:t>
            </a:r>
            <a:endParaRPr lang="en-US" sz="3600" dirty="0"/>
          </a:p>
          <a:p>
            <a:r>
              <a:rPr lang="en-US" sz="3600" dirty="0"/>
              <a:t>what is a "sunk cost" (or fixed cost) and why are they ignored when using benefit-cost analysis?</a:t>
            </a:r>
          </a:p>
          <a:p>
            <a:r>
              <a:rPr lang="en-US" sz="3600" dirty="0"/>
              <a:t>"Don't cry over spilt milk " If you are deciding whether or not to come to class today, why does it not matter that you have already paid tuition? Why is the fact that you have paid tuition irrelevant when trying to decide whether to attend class today or skip</a:t>
            </a:r>
            <a:r>
              <a:rPr lang="en-US" sz="3600" dirty="0" smtClean="0"/>
              <a:t>?</a:t>
            </a:r>
            <a:endParaRPr lang="en-US" sz="3600" dirty="0"/>
          </a:p>
        </p:txBody>
      </p:sp>
    </p:spTree>
    <p:custDataLst>
      <p:tags r:id="rId1"/>
    </p:custDataLst>
    <p:extLst>
      <p:ext uri="{BB962C8B-B14F-4D97-AF65-F5344CB8AC3E}">
        <p14:creationId xmlns:p14="http://schemas.microsoft.com/office/powerpoint/2010/main" val="749807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6463308"/>
          </a:xfrm>
          <a:prstGeom prst="rect">
            <a:avLst/>
          </a:prstGeom>
          <a:noFill/>
        </p:spPr>
        <p:txBody>
          <a:bodyPr wrap="square" rtlCol="0">
            <a:spAutoFit/>
          </a:bodyPr>
          <a:lstStyle/>
          <a:p>
            <a:r>
              <a:rPr lang="en-US" b="1" u="sng" dirty="0"/>
              <a:t>Why would airbags in cars cause more </a:t>
            </a:r>
            <a:r>
              <a:rPr lang="en-US" b="1" u="sng" dirty="0" smtClean="0"/>
              <a:t>accidents?</a:t>
            </a:r>
          </a:p>
          <a:p>
            <a:endParaRPr lang="en-US" dirty="0" smtClean="0"/>
          </a:p>
          <a:p>
            <a:r>
              <a:rPr lang="en-US" dirty="0" smtClean="0"/>
              <a:t>A </a:t>
            </a:r>
            <a:r>
              <a:rPr lang="en-US" dirty="0"/>
              <a:t>similar question for skiers is </a:t>
            </a:r>
            <a:r>
              <a:rPr lang="en-US" b="1" u="sng" dirty="0"/>
              <a:t>why did the invention of avalanche airbags cause more people to become caught in </a:t>
            </a:r>
            <a:r>
              <a:rPr lang="en-US" b="1" u="sng" dirty="0" smtClean="0"/>
              <a:t>avalanches</a:t>
            </a:r>
            <a:endParaRPr lang="en-US" b="1" dirty="0" smtClean="0"/>
          </a:p>
          <a:p>
            <a:endParaRPr lang="en-US" dirty="0"/>
          </a:p>
          <a:p>
            <a:r>
              <a:rPr lang="en-US" dirty="0" smtClean="0"/>
              <a:t>After </a:t>
            </a:r>
            <a:r>
              <a:rPr lang="en-US" dirty="0"/>
              <a:t>studying this lesson you should be able to use Benefit-Cost Analysis (MB=MC) to answer this question</a:t>
            </a:r>
            <a:r>
              <a:rPr lang="en-US" dirty="0" smtClean="0"/>
              <a:t>.</a:t>
            </a:r>
          </a:p>
          <a:p>
            <a:endParaRPr lang="en-US" dirty="0"/>
          </a:p>
          <a:p>
            <a:r>
              <a:rPr lang="en-US" dirty="0"/>
              <a:t>In a </a:t>
            </a:r>
            <a:r>
              <a:rPr lang="en-US" dirty="0">
                <a:hlinkClick r:id="rId3"/>
              </a:rPr>
              <a:t>March 2013 blog post</a:t>
            </a:r>
            <a:r>
              <a:rPr lang="en-US" dirty="0"/>
              <a:t> written by Utah Avalanche Center Director Bruce </a:t>
            </a:r>
            <a:r>
              <a:rPr lang="en-US" dirty="0" err="1"/>
              <a:t>Tremper</a:t>
            </a:r>
            <a:r>
              <a:rPr lang="en-US" dirty="0"/>
              <a:t> . . . </a:t>
            </a:r>
            <a:r>
              <a:rPr lang="en-US" dirty="0" err="1"/>
              <a:t>Tremper</a:t>
            </a:r>
            <a:r>
              <a:rPr lang="en-US" dirty="0"/>
              <a:t> says airbags are providing a false sense of security, leading more skiers into high-consequence terrain, and thus decreasing the effectiveness of said airbag. "Each gizmo we buy to increase our safety usually cause us to increase our level of risk at the same time. For instance, when we added seat belts and airbags to cars, yes fatalities decreased, but it also allowed us to drive faster, farther, crazier and talk on our mobile phones at the same time. So safety measures usually work but not nearly as well as we would hope because people just increase their risk (and “utility”) at the same time. In avalanche airbag case, we will also get more powder, more fun, and more risk in the bargain . . . . people will increase their exposure to risk because of the perception of increased safety, which will cancel out some, but not all, of the effectiveness of avalanche airbag." </a:t>
            </a:r>
            <a:endParaRPr lang="en-US" dirty="0" smtClean="0"/>
          </a:p>
          <a:p>
            <a:endParaRPr lang="en-US" dirty="0"/>
          </a:p>
          <a:p>
            <a:r>
              <a:rPr lang="en-US" dirty="0" smtClean="0"/>
              <a:t>What </a:t>
            </a:r>
            <a:r>
              <a:rPr lang="en-US" dirty="0"/>
              <a:t>are avalanche airbags?</a:t>
            </a:r>
            <a:br>
              <a:rPr lang="en-US" dirty="0"/>
            </a:br>
            <a:r>
              <a:rPr lang="en-US" dirty="0">
                <a:hlinkClick r:id="rId4"/>
              </a:rPr>
              <a:t>https://www.youtube.com/watch?v=h7QFRXc0R8M</a:t>
            </a:r>
            <a:endParaRPr lang="en-US" dirty="0"/>
          </a:p>
          <a:p>
            <a:endParaRPr lang="en-US" dirty="0"/>
          </a:p>
        </p:txBody>
      </p:sp>
    </p:spTree>
    <p:custDataLst>
      <p:tags r:id="rId1"/>
    </p:custDataLst>
    <p:extLst>
      <p:ext uri="{BB962C8B-B14F-4D97-AF65-F5344CB8AC3E}">
        <p14:creationId xmlns:p14="http://schemas.microsoft.com/office/powerpoint/2010/main" val="272230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229600" cy="685800"/>
          </a:xfrm>
        </p:spPr>
        <p:txBody>
          <a:bodyPr>
            <a:normAutofit/>
          </a:bodyPr>
          <a:lstStyle/>
          <a:p>
            <a:pPr algn="l"/>
            <a:r>
              <a:rPr lang="en-US" sz="3600" b="1" dirty="0" smtClean="0"/>
              <a:t>7. Fixed (sunk) costs are ignored because:</a:t>
            </a:r>
            <a:endParaRPr lang="en-US" sz="3600" b="1" dirty="0"/>
          </a:p>
        </p:txBody>
      </p:sp>
      <p:sp>
        <p:nvSpPr>
          <p:cNvPr id="3" name="TPAnswers"/>
          <p:cNvSpPr>
            <a:spLocks noGrp="1"/>
          </p:cNvSpPr>
          <p:nvPr>
            <p:ph type="body" idx="1"/>
            <p:custDataLst>
              <p:tags r:id="rId2"/>
            </p:custDataLst>
          </p:nvPr>
        </p:nvSpPr>
        <p:spPr>
          <a:xfrm>
            <a:off x="569847" y="1066800"/>
            <a:ext cx="8497953" cy="2895600"/>
          </a:xfrm>
        </p:spPr>
        <p:txBody>
          <a:bodyPr>
            <a:noAutofit/>
          </a:bodyPr>
          <a:lstStyle/>
          <a:p>
            <a:pPr marL="514350" indent="-514350">
              <a:buFont typeface="Arial" pitchFamily="34" charset="0"/>
              <a:buAutoNum type="arabicPeriod"/>
            </a:pPr>
            <a:r>
              <a:rPr lang="en-US" dirty="0" smtClean="0"/>
              <a:t>They don’t affect total costs.</a:t>
            </a:r>
          </a:p>
          <a:p>
            <a:pPr marL="514350" indent="-514350">
              <a:buFont typeface="Arial" pitchFamily="34" charset="0"/>
              <a:buAutoNum type="arabicPeriod"/>
            </a:pPr>
            <a:r>
              <a:rPr lang="en-US" dirty="0" smtClean="0"/>
              <a:t>They don’t affect the MC or the MB.</a:t>
            </a:r>
          </a:p>
          <a:p>
            <a:pPr marL="514350" indent="-514350">
              <a:buFont typeface="Arial" pitchFamily="34" charset="0"/>
              <a:buAutoNum type="arabicPeriod"/>
            </a:pPr>
            <a:r>
              <a:rPr lang="en-US" dirty="0" smtClean="0"/>
              <a:t>They only affect costs, but not benefits.</a:t>
            </a:r>
          </a:p>
          <a:p>
            <a:pPr marL="514350" indent="-514350">
              <a:buFont typeface="Arial" pitchFamily="34" charset="0"/>
              <a:buAutoNum type="arabicPeriod"/>
            </a:pPr>
            <a:r>
              <a:rPr lang="en-US" dirty="0" smtClean="0"/>
              <a:t>They are very small and therefore insignificant.</a:t>
            </a:r>
            <a:endParaRPr lang="en-US" dirty="0"/>
          </a:p>
        </p:txBody>
      </p:sp>
    </p:spTree>
    <p:custDataLst>
      <p:tags r:id="rId1"/>
    </p:custDataLst>
    <p:extLst>
      <p:ext uri="{BB962C8B-B14F-4D97-AF65-F5344CB8AC3E}">
        <p14:creationId xmlns:p14="http://schemas.microsoft.com/office/powerpoint/2010/main" val="3688041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229600" cy="685800"/>
          </a:xfrm>
        </p:spPr>
        <p:txBody>
          <a:bodyPr>
            <a:normAutofit/>
          </a:bodyPr>
          <a:lstStyle/>
          <a:p>
            <a:pPr algn="l"/>
            <a:r>
              <a:rPr lang="en-US" sz="3600" b="1" dirty="0" smtClean="0">
                <a:solidFill>
                  <a:srgbClr val="7030A0"/>
                </a:solidFill>
              </a:rPr>
              <a:t>7. Fixed (sunk) costs are ignored because:</a:t>
            </a:r>
            <a:endParaRPr lang="en-US" sz="3600" b="1" dirty="0">
              <a:solidFill>
                <a:srgbClr val="7030A0"/>
              </a:solidFill>
            </a:endParaRPr>
          </a:p>
        </p:txBody>
      </p:sp>
      <p:sp>
        <p:nvSpPr>
          <p:cNvPr id="11" name="CorShape1"/>
          <p:cNvSpPr/>
          <p:nvPr>
            <p:custDataLst>
              <p:tags r:id="rId2"/>
            </p:custDataLst>
          </p:nvPr>
        </p:nvSpPr>
        <p:spPr>
          <a:xfrm rot="10800000">
            <a:off x="285367" y="17187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69847" y="1066800"/>
            <a:ext cx="8497953" cy="2895600"/>
          </a:xfrm>
        </p:spPr>
        <p:txBody>
          <a:bodyPr>
            <a:noAutofit/>
          </a:bodyPr>
          <a:lstStyle/>
          <a:p>
            <a:pPr marL="514350" indent="-514350">
              <a:buFont typeface="Arial" pitchFamily="34" charset="0"/>
              <a:buAutoNum type="arabicPeriod"/>
            </a:pPr>
            <a:r>
              <a:rPr lang="en-US" dirty="0" smtClean="0"/>
              <a:t>They don’t affect total costs.</a:t>
            </a:r>
          </a:p>
          <a:p>
            <a:pPr marL="514350" indent="-514350">
              <a:buFont typeface="Arial" pitchFamily="34" charset="0"/>
              <a:buAutoNum type="arabicPeriod"/>
            </a:pPr>
            <a:r>
              <a:rPr lang="en-US" dirty="0" smtClean="0"/>
              <a:t>They don’t affect the MC or the MB.</a:t>
            </a:r>
          </a:p>
          <a:p>
            <a:pPr marL="514350" indent="-514350">
              <a:buFont typeface="Arial" pitchFamily="34" charset="0"/>
              <a:buAutoNum type="arabicPeriod"/>
            </a:pPr>
            <a:r>
              <a:rPr lang="en-US" dirty="0" smtClean="0"/>
              <a:t>They only affect costs, but not benefits.</a:t>
            </a:r>
          </a:p>
          <a:p>
            <a:pPr marL="514350" indent="-514350">
              <a:buFont typeface="Arial" pitchFamily="34" charset="0"/>
              <a:buAutoNum type="arabicPeriod"/>
            </a:pPr>
            <a:r>
              <a:rPr lang="en-US" dirty="0" smtClean="0"/>
              <a:t>They are very small and therefore insignificant.</a:t>
            </a:r>
            <a:endParaRPr lang="en-US" dirty="0"/>
          </a:p>
        </p:txBody>
      </p:sp>
    </p:spTree>
    <p:custDataLst>
      <p:tags r:id="rId1"/>
    </p:custDataLst>
    <p:extLst>
      <p:ext uri="{BB962C8B-B14F-4D97-AF65-F5344CB8AC3E}">
        <p14:creationId xmlns:p14="http://schemas.microsoft.com/office/powerpoint/2010/main" val="27392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858000" cy="2316162"/>
          </a:xfrm>
        </p:spPr>
        <p:txBody>
          <a:bodyPr>
            <a:normAutofit/>
          </a:bodyPr>
          <a:lstStyle/>
          <a:p>
            <a:pPr algn="l"/>
            <a:r>
              <a:rPr lang="en-US" sz="3600" b="1" dirty="0" smtClean="0"/>
              <a:t>8. Why are newspapers sold in vending machines that allow the buyer to take as many as they want?</a:t>
            </a:r>
            <a:endParaRPr lang="en-US" sz="3600" b="1" dirty="0"/>
          </a:p>
        </p:txBody>
      </p:sp>
      <p:sp>
        <p:nvSpPr>
          <p:cNvPr id="3" name="TPAnswers"/>
          <p:cNvSpPr>
            <a:spLocks noGrp="1"/>
          </p:cNvSpPr>
          <p:nvPr>
            <p:ph type="body" idx="1"/>
            <p:custDataLst>
              <p:tags r:id="rId2"/>
            </p:custDataLst>
          </p:nvPr>
        </p:nvSpPr>
        <p:spPr>
          <a:xfrm>
            <a:off x="457200" y="2667000"/>
            <a:ext cx="8458200" cy="3459163"/>
          </a:xfrm>
        </p:spPr>
        <p:txBody>
          <a:bodyPr>
            <a:normAutofit lnSpcReduction="10000"/>
          </a:bodyPr>
          <a:lstStyle/>
          <a:p>
            <a:pPr marL="514350" indent="-514350">
              <a:buFont typeface="Arial" pitchFamily="34" charset="0"/>
              <a:buAutoNum type="arabicPeriod"/>
            </a:pPr>
            <a:r>
              <a:rPr lang="en-US" dirty="0" smtClean="0"/>
              <a:t>Sellers know that people are irrational.</a:t>
            </a:r>
          </a:p>
          <a:p>
            <a:pPr marL="514350" indent="-514350">
              <a:buFont typeface="Arial" pitchFamily="34" charset="0"/>
              <a:buAutoNum type="arabicPeriod"/>
            </a:pPr>
            <a:r>
              <a:rPr lang="en-US" dirty="0" smtClean="0"/>
              <a:t>People are honest therefore most will only take one.</a:t>
            </a:r>
          </a:p>
          <a:p>
            <a:pPr marL="514350" indent="-514350">
              <a:buFont typeface="Arial" pitchFamily="34" charset="0"/>
              <a:buAutoNum type="arabicPeriod"/>
            </a:pPr>
            <a:r>
              <a:rPr lang="en-US" dirty="0" smtClean="0"/>
              <a:t>For the buyer, the MC of a second newspaper is higher than the first.</a:t>
            </a:r>
          </a:p>
          <a:p>
            <a:pPr marL="514350" indent="-514350">
              <a:buFont typeface="Arial" pitchFamily="34" charset="0"/>
              <a:buAutoNum type="arabicPeriod"/>
            </a:pPr>
            <a:r>
              <a:rPr lang="en-US" dirty="0" smtClean="0"/>
              <a:t>The MB of a second newspaper is close to zero.</a:t>
            </a:r>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858000" cy="2316162"/>
          </a:xfrm>
        </p:spPr>
        <p:txBody>
          <a:bodyPr>
            <a:normAutofit/>
          </a:bodyPr>
          <a:lstStyle/>
          <a:p>
            <a:pPr algn="l"/>
            <a:r>
              <a:rPr lang="en-US" sz="3600" b="1" dirty="0" smtClean="0">
                <a:solidFill>
                  <a:srgbClr val="0070C0"/>
                </a:solidFill>
              </a:rPr>
              <a:t>8. Why are newspapers sold in vending machines that allow the buyer to take as many as they want?</a:t>
            </a:r>
            <a:endParaRPr lang="en-US" sz="3600" b="1" dirty="0">
              <a:solidFill>
                <a:srgbClr val="0070C0"/>
              </a:solidFill>
            </a:endParaRPr>
          </a:p>
        </p:txBody>
      </p:sp>
      <p:sp>
        <p:nvSpPr>
          <p:cNvPr id="9" name="CorShape1"/>
          <p:cNvSpPr/>
          <p:nvPr>
            <p:custDataLst>
              <p:tags r:id="rId2"/>
            </p:custDataLst>
          </p:nvPr>
        </p:nvSpPr>
        <p:spPr>
          <a:xfrm rot="10800000">
            <a:off x="-10160" y="5297085"/>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667000"/>
            <a:ext cx="8458200" cy="3459163"/>
          </a:xfrm>
        </p:spPr>
        <p:txBody>
          <a:bodyPr>
            <a:normAutofit lnSpcReduction="10000"/>
          </a:bodyPr>
          <a:lstStyle/>
          <a:p>
            <a:pPr marL="514350" indent="-514350">
              <a:buFont typeface="Arial" pitchFamily="34" charset="0"/>
              <a:buAutoNum type="arabicPeriod"/>
            </a:pPr>
            <a:r>
              <a:rPr lang="en-US" dirty="0" smtClean="0"/>
              <a:t>Sellers know that people are irrational.</a:t>
            </a:r>
          </a:p>
          <a:p>
            <a:pPr marL="514350" indent="-514350">
              <a:buFont typeface="Arial" pitchFamily="34" charset="0"/>
              <a:buAutoNum type="arabicPeriod"/>
            </a:pPr>
            <a:r>
              <a:rPr lang="en-US" dirty="0" smtClean="0"/>
              <a:t>People are honest therefore most will only take one.</a:t>
            </a:r>
          </a:p>
          <a:p>
            <a:pPr marL="514350" indent="-514350">
              <a:buFont typeface="Arial" pitchFamily="34" charset="0"/>
              <a:buAutoNum type="arabicPeriod"/>
            </a:pPr>
            <a:r>
              <a:rPr lang="en-US" dirty="0" smtClean="0"/>
              <a:t>For the buyer, the MC of a second newspaper is higher than the first.</a:t>
            </a:r>
          </a:p>
          <a:p>
            <a:pPr marL="514350" indent="-514350">
              <a:buFont typeface="Arial" pitchFamily="34" charset="0"/>
              <a:buAutoNum type="arabicPeriod"/>
            </a:pPr>
            <a:r>
              <a:rPr lang="en-US" dirty="0" smtClean="0"/>
              <a:t>The MB of a second newspaper is close to zero.</a:t>
            </a:r>
            <a:endParaRPr lang="en-US" dirty="0"/>
          </a:p>
        </p:txBody>
      </p:sp>
    </p:spTree>
    <p:custDataLst>
      <p:tags r:id="rId1"/>
    </p:custDataLst>
    <p:extLst>
      <p:ext uri="{BB962C8B-B14F-4D97-AF65-F5344CB8AC3E}">
        <p14:creationId xmlns:p14="http://schemas.microsoft.com/office/powerpoint/2010/main" val="307370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12002" y="2286000"/>
            <a:ext cx="8458200" cy="748420"/>
          </a:xfrm>
        </p:spPr>
        <p:txBody>
          <a:bodyPr>
            <a:normAutofit/>
          </a:bodyPr>
          <a:lstStyle/>
          <a:p>
            <a:pPr algn="l"/>
            <a:r>
              <a:rPr lang="en-US" sz="3600" b="1" dirty="0" smtClean="0"/>
              <a:t>9. The data indicate that:</a:t>
            </a:r>
            <a:r>
              <a:rPr lang="en-US" sz="3600" dirty="0" smtClean="0"/>
              <a:t> </a:t>
            </a:r>
            <a:r>
              <a:rPr lang="en-US" sz="3600" b="1" dirty="0"/>
              <a:t>(YP 25 </a:t>
            </a:r>
            <a:r>
              <a:rPr lang="en-US" sz="3600" b="1" dirty="0" smtClean="0"/>
              <a:t>#3)</a:t>
            </a:r>
            <a:endParaRPr lang="en-US" sz="3600" b="1" dirty="0"/>
          </a:p>
        </p:txBody>
      </p:sp>
      <p:sp>
        <p:nvSpPr>
          <p:cNvPr id="6" name="TextBox 5"/>
          <p:cNvSpPr txBox="1"/>
          <p:nvPr/>
        </p:nvSpPr>
        <p:spPr>
          <a:xfrm>
            <a:off x="212002" y="76200"/>
            <a:ext cx="3597998" cy="1477328"/>
          </a:xfrm>
          <a:prstGeom prst="rect">
            <a:avLst/>
          </a:prstGeom>
          <a:noFill/>
        </p:spPr>
        <p:txBody>
          <a:bodyPr wrap="square" rtlCol="0">
            <a:spAutoFit/>
          </a:bodyPr>
          <a:lstStyle/>
          <a:p>
            <a:r>
              <a:rPr lang="en-US" b="1" dirty="0" smtClean="0"/>
              <a:t>Answer this question on the basis</a:t>
            </a:r>
          </a:p>
          <a:p>
            <a:r>
              <a:rPr lang="en-US" b="1" dirty="0" smtClean="0"/>
              <a:t>of the above information for four</a:t>
            </a:r>
          </a:p>
          <a:p>
            <a:r>
              <a:rPr lang="en-US" b="1" dirty="0" smtClean="0"/>
              <a:t>highway programs of increasing scope. </a:t>
            </a:r>
          </a:p>
          <a:p>
            <a:r>
              <a:rPr lang="en-US" b="1" dirty="0" smtClean="0"/>
              <a:t>All figures are in millions of dollars.</a:t>
            </a:r>
            <a:endParaRPr lang="en-US" dirty="0"/>
          </a:p>
        </p:txBody>
      </p:sp>
      <p:sp>
        <p:nvSpPr>
          <p:cNvPr id="3" name="TPAnswers"/>
          <p:cNvSpPr>
            <a:spLocks noGrp="1"/>
          </p:cNvSpPr>
          <p:nvPr>
            <p:ph type="body" idx="1"/>
            <p:custDataLst>
              <p:tags r:id="rId2"/>
            </p:custDataLst>
          </p:nvPr>
        </p:nvSpPr>
        <p:spPr>
          <a:xfrm>
            <a:off x="457200" y="3017837"/>
            <a:ext cx="8229600" cy="3840163"/>
          </a:xfrm>
        </p:spPr>
        <p:txBody>
          <a:bodyPr>
            <a:normAutofit fontScale="92500" lnSpcReduction="10000"/>
          </a:bodyPr>
          <a:lstStyle/>
          <a:p>
            <a:pPr>
              <a:buNone/>
            </a:pPr>
            <a:r>
              <a:rPr lang="en-US" dirty="0" smtClean="0"/>
              <a:t>1. the marginal costs and marginal benefits cannot be calculated</a:t>
            </a:r>
          </a:p>
          <a:p>
            <a:pPr>
              <a:buNone/>
            </a:pPr>
            <a:r>
              <a:rPr lang="en-US" dirty="0" smtClean="0"/>
              <a:t>2. the marginal cost and marginal benefit of Program B are $6 and $16 respectively.</a:t>
            </a:r>
          </a:p>
          <a:p>
            <a:pPr>
              <a:buNone/>
            </a:pPr>
            <a:r>
              <a:rPr lang="en-US" dirty="0" smtClean="0"/>
              <a:t>3. the marginal cost and marginal benefit of Program C are $6 and $5 respectively.</a:t>
            </a:r>
          </a:p>
          <a:p>
            <a:pPr>
              <a:buNone/>
            </a:pPr>
            <a:r>
              <a:rPr lang="en-US" dirty="0" smtClean="0"/>
              <a:t>4. the marginal cost and marginal benefit of Program D are $2 and $9 respectively.</a:t>
            </a:r>
            <a:endParaRPr lang="en-US"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787218" y="152399"/>
            <a:ext cx="7209445" cy="1905001"/>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250" y="2286000"/>
            <a:ext cx="8458200" cy="748420"/>
          </a:xfrm>
        </p:spPr>
        <p:txBody>
          <a:bodyPr>
            <a:normAutofit/>
          </a:bodyPr>
          <a:lstStyle/>
          <a:p>
            <a:pPr algn="l"/>
            <a:r>
              <a:rPr lang="en-US" sz="3600" b="1" dirty="0" smtClean="0">
                <a:solidFill>
                  <a:srgbClr val="0070C0"/>
                </a:solidFill>
              </a:rPr>
              <a:t>9. The data indicate that:</a:t>
            </a:r>
            <a:r>
              <a:rPr lang="en-US" sz="3600" dirty="0" smtClean="0">
                <a:solidFill>
                  <a:srgbClr val="0070C0"/>
                </a:solidFill>
              </a:rPr>
              <a:t> </a:t>
            </a:r>
            <a:r>
              <a:rPr lang="en-US" sz="3600" b="1" dirty="0">
                <a:solidFill>
                  <a:srgbClr val="0070C0"/>
                </a:solidFill>
              </a:rPr>
              <a:t>(YP 25 </a:t>
            </a:r>
            <a:r>
              <a:rPr lang="en-US" sz="3600" b="1" dirty="0" smtClean="0">
                <a:solidFill>
                  <a:srgbClr val="0070C0"/>
                </a:solidFill>
              </a:rPr>
              <a:t>#3)</a:t>
            </a:r>
            <a:endParaRPr lang="en-US" sz="3600" b="1" dirty="0">
              <a:solidFill>
                <a:srgbClr val="0070C0"/>
              </a:solidFill>
            </a:endParaRPr>
          </a:p>
        </p:txBody>
      </p:sp>
      <p:sp>
        <p:nvSpPr>
          <p:cNvPr id="6" name="TextBox 5"/>
          <p:cNvSpPr txBox="1"/>
          <p:nvPr/>
        </p:nvSpPr>
        <p:spPr>
          <a:xfrm>
            <a:off x="212002" y="76200"/>
            <a:ext cx="3597998" cy="1477328"/>
          </a:xfrm>
          <a:prstGeom prst="rect">
            <a:avLst/>
          </a:prstGeom>
          <a:noFill/>
        </p:spPr>
        <p:txBody>
          <a:bodyPr wrap="square" rtlCol="0">
            <a:spAutoFit/>
          </a:bodyPr>
          <a:lstStyle/>
          <a:p>
            <a:r>
              <a:rPr lang="en-US" b="1" dirty="0" smtClean="0">
                <a:solidFill>
                  <a:srgbClr val="0070C0"/>
                </a:solidFill>
              </a:rPr>
              <a:t>Answer this question on the basis</a:t>
            </a:r>
          </a:p>
          <a:p>
            <a:r>
              <a:rPr lang="en-US" b="1" dirty="0" smtClean="0">
                <a:solidFill>
                  <a:srgbClr val="0070C0"/>
                </a:solidFill>
              </a:rPr>
              <a:t>of the above information for four</a:t>
            </a:r>
          </a:p>
          <a:p>
            <a:r>
              <a:rPr lang="en-US" b="1" dirty="0" smtClean="0">
                <a:solidFill>
                  <a:srgbClr val="0070C0"/>
                </a:solidFill>
              </a:rPr>
              <a:t>highway programs of increasing scope. </a:t>
            </a:r>
          </a:p>
          <a:p>
            <a:r>
              <a:rPr lang="en-US" b="1" dirty="0" smtClean="0">
                <a:solidFill>
                  <a:srgbClr val="0070C0"/>
                </a:solidFill>
              </a:rPr>
              <a:t>All figures are in millions of dollars</a:t>
            </a:r>
            <a:r>
              <a:rPr lang="en-US" b="1" dirty="0" smtClean="0"/>
              <a:t>.</a:t>
            </a:r>
            <a:endParaRPr lang="en-US" dirty="0"/>
          </a:p>
        </p:txBody>
      </p:sp>
      <p:sp>
        <p:nvSpPr>
          <p:cNvPr id="3" name="TPAnswers"/>
          <p:cNvSpPr>
            <a:spLocks noGrp="1"/>
          </p:cNvSpPr>
          <p:nvPr>
            <p:ph type="body" idx="1"/>
            <p:custDataLst>
              <p:tags r:id="rId2"/>
            </p:custDataLst>
          </p:nvPr>
        </p:nvSpPr>
        <p:spPr>
          <a:xfrm>
            <a:off x="457200" y="3017837"/>
            <a:ext cx="8229600" cy="3840163"/>
          </a:xfrm>
        </p:spPr>
        <p:txBody>
          <a:bodyPr>
            <a:normAutofit fontScale="92500" lnSpcReduction="10000"/>
          </a:bodyPr>
          <a:lstStyle/>
          <a:p>
            <a:pPr>
              <a:buNone/>
            </a:pPr>
            <a:r>
              <a:rPr lang="en-US" dirty="0" smtClean="0"/>
              <a:t>1. the marginal costs and marginal benefits cannot be calculated</a:t>
            </a:r>
          </a:p>
          <a:p>
            <a:pPr>
              <a:buNone/>
            </a:pPr>
            <a:r>
              <a:rPr lang="en-US" dirty="0" smtClean="0"/>
              <a:t>2. the marginal cost and marginal benefit of Program B are $6 and $16 respectively.</a:t>
            </a:r>
          </a:p>
          <a:p>
            <a:pPr>
              <a:buNone/>
            </a:pPr>
            <a:r>
              <a:rPr lang="en-US" dirty="0" smtClean="0"/>
              <a:t>3. the marginal cost and marginal benefit of Program C are $6 and $5 respectively.</a:t>
            </a:r>
          </a:p>
          <a:p>
            <a:pPr>
              <a:buNone/>
            </a:pPr>
            <a:r>
              <a:rPr lang="en-US" dirty="0" smtClean="0"/>
              <a:t>4. the marginal cost and marginal benefit of Program D are $2 and $9 respectively.</a:t>
            </a:r>
            <a:endParaRPr lang="en-US" dirty="0"/>
          </a:p>
        </p:txBody>
      </p:sp>
      <p:sp>
        <p:nvSpPr>
          <p:cNvPr id="7" name="CorShape1"/>
          <p:cNvSpPr/>
          <p:nvPr>
            <p:custDataLst>
              <p:tags r:id="rId3"/>
            </p:custDataLst>
          </p:nvPr>
        </p:nvSpPr>
        <p:spPr>
          <a:xfrm rot="10800000">
            <a:off x="32893" y="4797213"/>
            <a:ext cx="546100" cy="546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3787218" y="152399"/>
            <a:ext cx="7209445" cy="1905001"/>
          </a:xfrm>
          <a:prstGeom prst="rect">
            <a:avLst/>
          </a:prstGeom>
          <a:noFill/>
          <a:ln>
            <a:noFill/>
          </a:ln>
        </p:spPr>
      </p:pic>
    </p:spTree>
    <p:custDataLst>
      <p:tags r:id="rId1"/>
    </p:custDataLst>
    <p:extLst>
      <p:ext uri="{BB962C8B-B14F-4D97-AF65-F5344CB8AC3E}">
        <p14:creationId xmlns:p14="http://schemas.microsoft.com/office/powerpoint/2010/main" val="28968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7640" y="3200400"/>
            <a:ext cx="8458200" cy="990600"/>
          </a:xfrm>
        </p:spPr>
        <p:txBody>
          <a:bodyPr>
            <a:normAutofit/>
          </a:bodyPr>
          <a:lstStyle/>
          <a:p>
            <a:pPr algn="l"/>
            <a:r>
              <a:rPr lang="en-US" sz="2800" b="1" dirty="0" smtClean="0"/>
              <a:t>10. On the basis of the data we can say that it would be best to chose: (YP 25 #4)</a:t>
            </a:r>
            <a:endParaRPr lang="en-US" sz="2800" b="1" dirty="0"/>
          </a:p>
        </p:txBody>
      </p:sp>
      <p:sp>
        <p:nvSpPr>
          <p:cNvPr id="6" name="TextBox 5"/>
          <p:cNvSpPr txBox="1"/>
          <p:nvPr/>
        </p:nvSpPr>
        <p:spPr>
          <a:xfrm>
            <a:off x="152400" y="152400"/>
            <a:ext cx="3657600" cy="1477328"/>
          </a:xfrm>
          <a:prstGeom prst="rect">
            <a:avLst/>
          </a:prstGeom>
          <a:noFill/>
        </p:spPr>
        <p:txBody>
          <a:bodyPr wrap="square" rtlCol="0">
            <a:spAutoFit/>
          </a:bodyPr>
          <a:lstStyle/>
          <a:p>
            <a:r>
              <a:rPr lang="en-US" b="1" dirty="0" smtClean="0"/>
              <a:t>Answer this question on the basis</a:t>
            </a:r>
          </a:p>
          <a:p>
            <a:r>
              <a:rPr lang="en-US" b="1" dirty="0" smtClean="0"/>
              <a:t>of the above information for four</a:t>
            </a:r>
          </a:p>
          <a:p>
            <a:r>
              <a:rPr lang="en-US" b="1" dirty="0" smtClean="0"/>
              <a:t>highway programs of increasing scope. </a:t>
            </a:r>
          </a:p>
          <a:p>
            <a:r>
              <a:rPr lang="en-US" b="1" dirty="0" smtClean="0"/>
              <a:t>All figures are in millions of dollars.</a:t>
            </a:r>
            <a:endParaRPr lang="en-US" dirty="0"/>
          </a:p>
        </p:txBody>
      </p:sp>
      <p:sp>
        <p:nvSpPr>
          <p:cNvPr id="3" name="TPAnswers"/>
          <p:cNvSpPr>
            <a:spLocks noGrp="1"/>
          </p:cNvSpPr>
          <p:nvPr>
            <p:ph type="body" idx="1"/>
            <p:custDataLst>
              <p:tags r:id="rId2"/>
            </p:custDataLst>
          </p:nvPr>
        </p:nvSpPr>
        <p:spPr>
          <a:xfrm>
            <a:off x="495300" y="4267200"/>
            <a:ext cx="2971800" cy="2438400"/>
          </a:xfrm>
        </p:spPr>
        <p:txBody>
          <a:bodyPr>
            <a:normAutofit/>
          </a:bodyPr>
          <a:lstStyle/>
          <a:p>
            <a:pPr>
              <a:buNone/>
            </a:pPr>
            <a:r>
              <a:rPr lang="en-US" dirty="0" smtClean="0"/>
              <a:t>1. Program A</a:t>
            </a:r>
          </a:p>
          <a:p>
            <a:pPr>
              <a:buNone/>
            </a:pPr>
            <a:r>
              <a:rPr lang="en-US" dirty="0" smtClean="0"/>
              <a:t>2. Program B</a:t>
            </a:r>
          </a:p>
          <a:p>
            <a:pPr>
              <a:buNone/>
            </a:pPr>
            <a:r>
              <a:rPr lang="en-US" dirty="0" smtClean="0"/>
              <a:t>3. Program C</a:t>
            </a:r>
          </a:p>
          <a:p>
            <a:pPr>
              <a:buNone/>
            </a:pPr>
            <a:r>
              <a:rPr lang="en-US" dirty="0" smtClean="0"/>
              <a:t>4. Program D</a:t>
            </a:r>
            <a:endParaRPr lang="en-US"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787218" y="152399"/>
            <a:ext cx="7209445" cy="1905001"/>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819400"/>
            <a:ext cx="8458200" cy="1067555"/>
          </a:xfrm>
        </p:spPr>
        <p:txBody>
          <a:bodyPr>
            <a:normAutofit/>
          </a:bodyPr>
          <a:lstStyle/>
          <a:p>
            <a:pPr algn="l"/>
            <a:r>
              <a:rPr lang="en-US" sz="2800" b="1" dirty="0" smtClean="0">
                <a:solidFill>
                  <a:srgbClr val="0070C0"/>
                </a:solidFill>
              </a:rPr>
              <a:t>10. On the basis of the data we can say that it would be best to chose: (YP 25 #4)</a:t>
            </a:r>
            <a:endParaRPr lang="en-US" sz="2800" b="1" dirty="0">
              <a:solidFill>
                <a:srgbClr val="0070C0"/>
              </a:solidFill>
            </a:endParaRPr>
          </a:p>
        </p:txBody>
      </p:sp>
      <p:sp>
        <p:nvSpPr>
          <p:cNvPr id="6" name="TextBox 5"/>
          <p:cNvSpPr txBox="1"/>
          <p:nvPr/>
        </p:nvSpPr>
        <p:spPr>
          <a:xfrm>
            <a:off x="152400" y="152400"/>
            <a:ext cx="3657600" cy="1477328"/>
          </a:xfrm>
          <a:prstGeom prst="rect">
            <a:avLst/>
          </a:prstGeom>
          <a:noFill/>
        </p:spPr>
        <p:txBody>
          <a:bodyPr wrap="square" rtlCol="0">
            <a:spAutoFit/>
          </a:bodyPr>
          <a:lstStyle/>
          <a:p>
            <a:r>
              <a:rPr lang="en-US" b="1" dirty="0" smtClean="0">
                <a:solidFill>
                  <a:srgbClr val="0070C0"/>
                </a:solidFill>
              </a:rPr>
              <a:t>Answer this question on the basis</a:t>
            </a:r>
          </a:p>
          <a:p>
            <a:r>
              <a:rPr lang="en-US" b="1" dirty="0" smtClean="0">
                <a:solidFill>
                  <a:srgbClr val="0070C0"/>
                </a:solidFill>
              </a:rPr>
              <a:t>of the above information for four</a:t>
            </a:r>
          </a:p>
          <a:p>
            <a:r>
              <a:rPr lang="en-US" b="1" dirty="0" smtClean="0">
                <a:solidFill>
                  <a:srgbClr val="0070C0"/>
                </a:solidFill>
              </a:rPr>
              <a:t>highway programs of increasing scope. </a:t>
            </a:r>
          </a:p>
          <a:p>
            <a:r>
              <a:rPr lang="en-US" b="1" dirty="0" smtClean="0">
                <a:solidFill>
                  <a:srgbClr val="0070C0"/>
                </a:solidFill>
              </a:rPr>
              <a:t>All figures are in millions of dollars</a:t>
            </a:r>
            <a:r>
              <a:rPr lang="en-US" b="1" dirty="0" smtClean="0"/>
              <a:t>.</a:t>
            </a:r>
            <a:endParaRPr lang="en-US" dirty="0"/>
          </a:p>
        </p:txBody>
      </p:sp>
      <p:sp>
        <p:nvSpPr>
          <p:cNvPr id="3" name="TPAnswers"/>
          <p:cNvSpPr>
            <a:spLocks noGrp="1"/>
          </p:cNvSpPr>
          <p:nvPr>
            <p:ph type="body" idx="1"/>
            <p:custDataLst>
              <p:tags r:id="rId2"/>
            </p:custDataLst>
          </p:nvPr>
        </p:nvSpPr>
        <p:spPr>
          <a:xfrm>
            <a:off x="495300" y="4038600"/>
            <a:ext cx="2971800" cy="2514600"/>
          </a:xfrm>
        </p:spPr>
        <p:txBody>
          <a:bodyPr>
            <a:normAutofit/>
          </a:bodyPr>
          <a:lstStyle/>
          <a:p>
            <a:pPr>
              <a:buNone/>
            </a:pPr>
            <a:r>
              <a:rPr lang="en-US" dirty="0" smtClean="0"/>
              <a:t>1. Program A</a:t>
            </a:r>
          </a:p>
          <a:p>
            <a:pPr>
              <a:buNone/>
            </a:pPr>
            <a:r>
              <a:rPr lang="en-US" dirty="0" smtClean="0"/>
              <a:t>2. Program B</a:t>
            </a:r>
          </a:p>
          <a:p>
            <a:pPr>
              <a:buNone/>
            </a:pPr>
            <a:r>
              <a:rPr lang="en-US" dirty="0" smtClean="0"/>
              <a:t>3. Program C</a:t>
            </a:r>
          </a:p>
          <a:p>
            <a:pPr>
              <a:buNone/>
            </a:pPr>
            <a:r>
              <a:rPr lang="en-US" dirty="0" smtClean="0"/>
              <a:t>4. Program D</a:t>
            </a:r>
            <a:endParaRPr lang="en-US" dirty="0"/>
          </a:p>
        </p:txBody>
      </p:sp>
      <p:sp>
        <p:nvSpPr>
          <p:cNvPr id="12" name="CorShape1"/>
          <p:cNvSpPr/>
          <p:nvPr>
            <p:custDataLst>
              <p:tags r:id="rId3"/>
            </p:custDataLst>
          </p:nvPr>
        </p:nvSpPr>
        <p:spPr>
          <a:xfrm rot="10800000">
            <a:off x="293624" y="4724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3787218" y="152399"/>
            <a:ext cx="7209445" cy="1905001"/>
          </a:xfrm>
          <a:prstGeom prst="rect">
            <a:avLst/>
          </a:prstGeom>
          <a:noFill/>
          <a:ln>
            <a:noFill/>
          </a:ln>
        </p:spPr>
      </p:pic>
    </p:spTree>
    <p:custDataLst>
      <p:tags r:id="rId1"/>
    </p:custDataLst>
    <p:extLst>
      <p:ext uri="{BB962C8B-B14F-4D97-AF65-F5344CB8AC3E}">
        <p14:creationId xmlns:p14="http://schemas.microsoft.com/office/powerpoint/2010/main" val="38554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4246880" cy="2590800"/>
          </a:xfrm>
        </p:spPr>
        <p:txBody>
          <a:bodyPr>
            <a:normAutofit fontScale="90000"/>
          </a:bodyPr>
          <a:lstStyle/>
          <a:p>
            <a:pPr algn="l"/>
            <a:r>
              <a:rPr lang="en-US" sz="3600" b="1" dirty="0" smtClean="0"/>
              <a:t>11. Refer to the diagram for athletic shoes. The optimal output of shoes is:</a:t>
            </a:r>
            <a:r>
              <a:rPr lang="en-US" sz="3600" dirty="0" smtClean="0"/>
              <a:t> </a:t>
            </a:r>
            <a:br>
              <a:rPr lang="en-US" sz="3600" dirty="0" smtClean="0"/>
            </a:br>
            <a:r>
              <a:rPr lang="en-US" sz="3600" b="1" dirty="0" smtClean="0"/>
              <a:t>(</a:t>
            </a:r>
            <a:r>
              <a:rPr lang="en-US" sz="3600" b="1" dirty="0"/>
              <a:t>YP </a:t>
            </a:r>
            <a:r>
              <a:rPr lang="en-US" sz="3600" b="1" dirty="0" smtClean="0"/>
              <a:t>26 #6)</a:t>
            </a:r>
            <a:endParaRPr lang="en-US" sz="3600" b="1" dirty="0"/>
          </a:p>
        </p:txBody>
      </p:sp>
      <p:pic>
        <p:nvPicPr>
          <p:cNvPr id="28675" name="Picture 16"/>
          <p:cNvPicPr>
            <a:picLocks noChangeAspect="1" noChangeArrowheads="1"/>
          </p:cNvPicPr>
          <p:nvPr/>
        </p:nvPicPr>
        <p:blipFill>
          <a:blip r:embed="rId4" cstate="print"/>
          <a:srcRect/>
          <a:stretch>
            <a:fillRect/>
          </a:stretch>
        </p:blipFill>
        <p:spPr bwMode="auto">
          <a:xfrm>
            <a:off x="4572000" y="152400"/>
            <a:ext cx="4302620" cy="37338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743200"/>
            <a:ext cx="6858000" cy="3382963"/>
          </a:xfrm>
        </p:spPr>
        <p:txBody>
          <a:bodyPr>
            <a:normAutofit/>
          </a:bodyPr>
          <a:lstStyle/>
          <a:p>
            <a:pPr marL="514350" indent="-514350">
              <a:buFont typeface="Arial" pitchFamily="34" charset="0"/>
              <a:buAutoNum type="arabicPeriod"/>
            </a:pPr>
            <a:r>
              <a:rPr lang="en-US" i="1" dirty="0" smtClean="0"/>
              <a:t>Q</a:t>
            </a:r>
            <a:r>
              <a:rPr lang="en-US" i="1" baseline="-25000" dirty="0" smtClean="0"/>
              <a:t>1</a:t>
            </a:r>
            <a:r>
              <a:rPr lang="en-US" dirty="0" smtClean="0"/>
              <a:t>.</a:t>
            </a:r>
          </a:p>
          <a:p>
            <a:pPr marL="514350" indent="-514350">
              <a:buFont typeface="Arial" pitchFamily="34" charset="0"/>
              <a:buAutoNum type="arabicPeriod"/>
            </a:pPr>
            <a:r>
              <a:rPr lang="en-US" i="1" dirty="0" smtClean="0"/>
              <a:t>Q</a:t>
            </a:r>
            <a:r>
              <a:rPr lang="en-US" i="1" baseline="-25000" dirty="0" smtClean="0"/>
              <a:t>2</a:t>
            </a:r>
            <a:r>
              <a:rPr lang="en-US" dirty="0" smtClean="0"/>
              <a:t>.</a:t>
            </a:r>
          </a:p>
          <a:p>
            <a:pPr marL="514350" indent="-514350">
              <a:buFont typeface="Arial" pitchFamily="34" charset="0"/>
              <a:buAutoNum type="arabicPeriod"/>
            </a:pPr>
            <a:r>
              <a:rPr lang="en-US" i="1" dirty="0" smtClean="0"/>
              <a:t>Q</a:t>
            </a:r>
            <a:r>
              <a:rPr lang="en-US" i="1" baseline="-25000" dirty="0" smtClean="0"/>
              <a:t>3</a:t>
            </a:r>
            <a:r>
              <a:rPr lang="en-US" dirty="0" smtClean="0"/>
              <a:t>.</a:t>
            </a:r>
          </a:p>
          <a:p>
            <a:pPr marL="514350" indent="-514350">
              <a:buFont typeface="Arial" pitchFamily="34" charset="0"/>
              <a:buAutoNum type="arabicPeriod"/>
            </a:pPr>
            <a:r>
              <a:rPr lang="en-US" dirty="0" smtClean="0"/>
              <a:t>greater than </a:t>
            </a:r>
            <a:r>
              <a:rPr lang="en-US" i="1" dirty="0" smtClean="0"/>
              <a:t>Q</a:t>
            </a:r>
            <a:r>
              <a:rPr lang="en-US" i="1" baseline="-25000" dirty="0" smtClean="0"/>
              <a:t>3</a:t>
            </a:r>
            <a:r>
              <a:rPr lang="en-US" dirty="0" smtClean="0"/>
              <a:t>.</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8229600" cy="4525963"/>
          </a:xfrm>
        </p:spPr>
        <p:txBody>
          <a:bodyPr/>
          <a:lstStyle/>
          <a:p>
            <a:pPr marL="0" indent="0">
              <a:buNone/>
            </a:pPr>
            <a:r>
              <a:rPr lang="en-US" b="1" dirty="0" smtClean="0"/>
              <a:t>Key Terms </a:t>
            </a:r>
            <a:r>
              <a:rPr lang="en-US" dirty="0"/>
              <a:t/>
            </a:r>
            <a:br>
              <a:rPr lang="en-US" dirty="0"/>
            </a:br>
            <a:r>
              <a:rPr lang="en-US" dirty="0" smtClean="0"/>
              <a:t>   marginal </a:t>
            </a:r>
            <a:r>
              <a:rPr lang="en-US" dirty="0"/>
              <a:t>costs (MC), </a:t>
            </a:r>
            <a:endParaRPr lang="en-US" dirty="0" smtClean="0"/>
          </a:p>
          <a:p>
            <a:pPr marL="0" indent="0">
              <a:buNone/>
            </a:pPr>
            <a:r>
              <a:rPr lang="en-US" dirty="0" smtClean="0"/>
              <a:t>   marginal </a:t>
            </a:r>
            <a:r>
              <a:rPr lang="en-US" dirty="0"/>
              <a:t>benefits (MB), </a:t>
            </a:r>
            <a:endParaRPr lang="en-US" dirty="0" smtClean="0"/>
          </a:p>
          <a:p>
            <a:pPr marL="0" indent="0">
              <a:buNone/>
            </a:pPr>
            <a:r>
              <a:rPr lang="en-US" dirty="0" smtClean="0"/>
              <a:t>   MB=MC </a:t>
            </a:r>
            <a:r>
              <a:rPr lang="en-US" dirty="0"/>
              <a:t>Rule, </a:t>
            </a:r>
            <a:endParaRPr lang="en-US" dirty="0" smtClean="0"/>
          </a:p>
          <a:p>
            <a:pPr marL="0" indent="0">
              <a:buNone/>
            </a:pPr>
            <a:r>
              <a:rPr lang="en-US" dirty="0" smtClean="0"/>
              <a:t>   sunk </a:t>
            </a:r>
            <a:r>
              <a:rPr lang="en-US" dirty="0"/>
              <a:t>(fixed) costs</a:t>
            </a:r>
          </a:p>
        </p:txBody>
      </p:sp>
      <p:sp>
        <p:nvSpPr>
          <p:cNvPr id="5" name="Title 1"/>
          <p:cNvSpPr txBox="1">
            <a:spLocks/>
          </p:cNvSpPr>
          <p:nvPr/>
        </p:nvSpPr>
        <p:spPr>
          <a:xfrm>
            <a:off x="609600" y="228600"/>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1d – Benefit Cost Analysis</a:t>
            </a:r>
            <a:endParaRPr lang="en-US" b="1" dirty="0"/>
          </a:p>
        </p:txBody>
      </p:sp>
    </p:spTree>
    <p:custDataLst>
      <p:tags r:id="rId1"/>
    </p:custDataLst>
    <p:extLst>
      <p:ext uri="{BB962C8B-B14F-4D97-AF65-F5344CB8AC3E}">
        <p14:creationId xmlns:p14="http://schemas.microsoft.com/office/powerpoint/2010/main" val="200925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4246880" cy="2590800"/>
          </a:xfrm>
        </p:spPr>
        <p:txBody>
          <a:bodyPr>
            <a:normAutofit fontScale="90000"/>
          </a:bodyPr>
          <a:lstStyle/>
          <a:p>
            <a:pPr algn="l"/>
            <a:r>
              <a:rPr lang="en-US" sz="3600" b="1" dirty="0" smtClean="0">
                <a:solidFill>
                  <a:srgbClr val="0070C0"/>
                </a:solidFill>
              </a:rPr>
              <a:t>11. Refer to the diagram for athletic shoes. The optimal output of shoes is:</a:t>
            </a:r>
            <a:r>
              <a:rPr lang="en-US" sz="3600" dirty="0" smtClean="0">
                <a:solidFill>
                  <a:srgbClr val="0070C0"/>
                </a:solidFill>
              </a:rPr>
              <a:t> </a:t>
            </a:r>
            <a:br>
              <a:rPr lang="en-US" sz="3600" dirty="0" smtClean="0">
                <a:solidFill>
                  <a:srgbClr val="0070C0"/>
                </a:solidFill>
              </a:rPr>
            </a:br>
            <a:r>
              <a:rPr lang="en-US" sz="3600" b="1" dirty="0" smtClean="0">
                <a:solidFill>
                  <a:srgbClr val="0070C0"/>
                </a:solidFill>
              </a:rPr>
              <a:t>(</a:t>
            </a:r>
            <a:r>
              <a:rPr lang="en-US" sz="3600" b="1" dirty="0">
                <a:solidFill>
                  <a:srgbClr val="0070C0"/>
                </a:solidFill>
              </a:rPr>
              <a:t>YP </a:t>
            </a:r>
            <a:r>
              <a:rPr lang="en-US" sz="3600" b="1" dirty="0" smtClean="0">
                <a:solidFill>
                  <a:srgbClr val="0070C0"/>
                </a:solidFill>
              </a:rPr>
              <a:t>26 #6)</a:t>
            </a:r>
            <a:endParaRPr lang="en-US" sz="3600" b="1" dirty="0">
              <a:solidFill>
                <a:srgbClr val="0070C0"/>
              </a:solidFill>
            </a:endParaRPr>
          </a:p>
        </p:txBody>
      </p:sp>
      <p:pic>
        <p:nvPicPr>
          <p:cNvPr id="28675" name="Picture 16"/>
          <p:cNvPicPr>
            <a:picLocks noChangeAspect="1" noChangeArrowheads="1"/>
          </p:cNvPicPr>
          <p:nvPr/>
        </p:nvPicPr>
        <p:blipFill>
          <a:blip r:embed="rId5" cstate="print"/>
          <a:srcRect/>
          <a:stretch>
            <a:fillRect/>
          </a:stretch>
        </p:blipFill>
        <p:spPr bwMode="auto">
          <a:xfrm>
            <a:off x="4572000" y="152400"/>
            <a:ext cx="4302620" cy="37338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743200"/>
            <a:ext cx="6858000" cy="3382963"/>
          </a:xfrm>
        </p:spPr>
        <p:txBody>
          <a:bodyPr>
            <a:normAutofit/>
          </a:bodyPr>
          <a:lstStyle/>
          <a:p>
            <a:pPr marL="514350" indent="-514350">
              <a:buFont typeface="Arial" pitchFamily="34" charset="0"/>
              <a:buAutoNum type="arabicPeriod"/>
            </a:pPr>
            <a:r>
              <a:rPr lang="en-US" i="1" dirty="0" smtClean="0"/>
              <a:t>Q</a:t>
            </a:r>
            <a:r>
              <a:rPr lang="en-US" i="1" baseline="-25000" dirty="0" smtClean="0"/>
              <a:t>1</a:t>
            </a:r>
            <a:r>
              <a:rPr lang="en-US" dirty="0" smtClean="0"/>
              <a:t>.</a:t>
            </a:r>
          </a:p>
          <a:p>
            <a:pPr marL="514350" indent="-514350">
              <a:buFont typeface="Arial" pitchFamily="34" charset="0"/>
              <a:buAutoNum type="arabicPeriod"/>
            </a:pPr>
            <a:r>
              <a:rPr lang="en-US" i="1" dirty="0" smtClean="0"/>
              <a:t>Q</a:t>
            </a:r>
            <a:r>
              <a:rPr lang="en-US" i="1" baseline="-25000" dirty="0" smtClean="0"/>
              <a:t>2</a:t>
            </a:r>
            <a:r>
              <a:rPr lang="en-US" dirty="0" smtClean="0"/>
              <a:t>.</a:t>
            </a:r>
          </a:p>
          <a:p>
            <a:pPr marL="514350" indent="-514350">
              <a:buFont typeface="Arial" pitchFamily="34" charset="0"/>
              <a:buAutoNum type="arabicPeriod"/>
            </a:pPr>
            <a:r>
              <a:rPr lang="en-US" i="1" dirty="0" smtClean="0"/>
              <a:t>Q</a:t>
            </a:r>
            <a:r>
              <a:rPr lang="en-US" i="1" baseline="-25000" dirty="0" smtClean="0"/>
              <a:t>3</a:t>
            </a:r>
            <a:r>
              <a:rPr lang="en-US" dirty="0" smtClean="0"/>
              <a:t>.</a:t>
            </a:r>
          </a:p>
          <a:p>
            <a:pPr marL="514350" indent="-514350">
              <a:buFont typeface="Arial" pitchFamily="34" charset="0"/>
              <a:buAutoNum type="arabicPeriod"/>
            </a:pPr>
            <a:r>
              <a:rPr lang="en-US" dirty="0" smtClean="0"/>
              <a:t>greater than </a:t>
            </a:r>
            <a:r>
              <a:rPr lang="en-US" i="1" dirty="0" smtClean="0"/>
              <a:t>Q</a:t>
            </a:r>
            <a:r>
              <a:rPr lang="en-US" i="1" baseline="-25000" dirty="0" smtClean="0"/>
              <a:t>3</a:t>
            </a:r>
            <a:r>
              <a:rPr lang="en-US" dirty="0" smtClean="0"/>
              <a:t>.</a:t>
            </a:r>
            <a:endParaRPr lang="en-US" dirty="0"/>
          </a:p>
        </p:txBody>
      </p:sp>
      <p:sp>
        <p:nvSpPr>
          <p:cNvPr id="6" name="CorShape1"/>
          <p:cNvSpPr/>
          <p:nvPr>
            <p:custDataLst>
              <p:tags r:id="rId3"/>
            </p:custDataLst>
          </p:nvPr>
        </p:nvSpPr>
        <p:spPr>
          <a:xfrm rot="10800000">
            <a:off x="172720" y="33951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7957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4495800" cy="2514600"/>
          </a:xfrm>
        </p:spPr>
        <p:txBody>
          <a:bodyPr>
            <a:normAutofit fontScale="90000"/>
          </a:bodyPr>
          <a:lstStyle/>
          <a:p>
            <a:pPr algn="l"/>
            <a:r>
              <a:rPr lang="en-US" sz="3200" b="1" dirty="0" smtClean="0"/>
              <a:t>12. Refer to the diagram for athletic shoes. If the current output of shoes is </a:t>
            </a:r>
            <a:r>
              <a:rPr lang="en-US" sz="3200" b="1" i="1" dirty="0" smtClean="0"/>
              <a:t>Q</a:t>
            </a:r>
            <a:r>
              <a:rPr lang="en-US" sz="3200" b="1" baseline="-25000" dirty="0" smtClean="0"/>
              <a:t>1</a:t>
            </a:r>
            <a:r>
              <a:rPr lang="en-US" sz="3200" b="1" dirty="0" smtClean="0"/>
              <a:t>, then:</a:t>
            </a:r>
            <a:r>
              <a:rPr lang="en-US" sz="3200" dirty="0" smtClean="0"/>
              <a:t> </a:t>
            </a:r>
            <a:br>
              <a:rPr lang="en-US" sz="3200" dirty="0" smtClean="0"/>
            </a:br>
            <a:r>
              <a:rPr lang="en-US" sz="3600" dirty="0" smtClean="0"/>
              <a:t> </a:t>
            </a:r>
            <a:r>
              <a:rPr lang="en-US" sz="3600" b="1" dirty="0"/>
              <a:t>(YP </a:t>
            </a:r>
            <a:r>
              <a:rPr lang="en-US" sz="3600" b="1" dirty="0" smtClean="0"/>
              <a:t>26 #7)</a:t>
            </a:r>
            <a:r>
              <a:rPr lang="en-US" sz="3600" dirty="0" smtClean="0"/>
              <a:t/>
            </a:r>
            <a:br>
              <a:rPr lang="en-US" sz="3600" dirty="0" smtClean="0"/>
            </a:br>
            <a:endParaRPr lang="en-US" sz="3600" b="1" dirty="0"/>
          </a:p>
        </p:txBody>
      </p:sp>
      <p:pic>
        <p:nvPicPr>
          <p:cNvPr id="28675" name="Picture 16"/>
          <p:cNvPicPr>
            <a:picLocks noChangeAspect="1" noChangeArrowheads="1"/>
          </p:cNvPicPr>
          <p:nvPr/>
        </p:nvPicPr>
        <p:blipFill>
          <a:blip r:embed="rId4" cstate="print"/>
          <a:srcRect/>
          <a:stretch>
            <a:fillRect/>
          </a:stretch>
        </p:blipFill>
        <p:spPr bwMode="auto">
          <a:xfrm>
            <a:off x="5105400" y="-152400"/>
            <a:ext cx="3962400" cy="3438558"/>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276600"/>
            <a:ext cx="8077200" cy="2849563"/>
          </a:xfrm>
        </p:spPr>
        <p:txBody>
          <a:bodyPr>
            <a:normAutofit fontScale="77500" lnSpcReduction="20000"/>
          </a:bodyPr>
          <a:lstStyle/>
          <a:p>
            <a:pPr marL="514350" indent="-514350">
              <a:buFont typeface="Arial" pitchFamily="34" charset="0"/>
              <a:buAutoNum type="arabicPeriod"/>
            </a:pPr>
            <a:r>
              <a:rPr lang="en-US" dirty="0" smtClean="0"/>
              <a:t>society considers additional units of shoes to be more valuable than alternative uses of those resources.</a:t>
            </a:r>
          </a:p>
          <a:p>
            <a:pPr marL="514350" indent="-514350">
              <a:buFont typeface="Arial" pitchFamily="34" charset="0"/>
              <a:buAutoNum type="arabicPeriod"/>
            </a:pPr>
            <a:r>
              <a:rPr lang="en-US" dirty="0" smtClean="0"/>
              <a:t>society considers additional units of shoes to be less valuable than alternative uses of those resources.</a:t>
            </a:r>
          </a:p>
          <a:p>
            <a:pPr marL="514350" indent="-514350">
              <a:buFont typeface="Arial" pitchFamily="34" charset="0"/>
              <a:buAutoNum type="arabicPeriod"/>
            </a:pPr>
            <a:r>
              <a:rPr lang="en-US" dirty="0" smtClean="0"/>
              <a:t>society would experience a net loss by producing more shoes.</a:t>
            </a:r>
          </a:p>
          <a:p>
            <a:pPr marL="514350" indent="-514350">
              <a:buFont typeface="Arial" pitchFamily="34" charset="0"/>
              <a:buAutoNum type="arabicPeriod"/>
            </a:pPr>
            <a:r>
              <a:rPr lang="en-US" dirty="0" smtClean="0"/>
              <a:t> resources are being allocated efficiently to the production of shoes.</a:t>
            </a:r>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4495800" cy="2514600"/>
          </a:xfrm>
        </p:spPr>
        <p:txBody>
          <a:bodyPr>
            <a:normAutofit fontScale="90000"/>
          </a:bodyPr>
          <a:lstStyle/>
          <a:p>
            <a:pPr algn="l"/>
            <a:r>
              <a:rPr lang="en-US" sz="3200" b="1" dirty="0" smtClean="0">
                <a:solidFill>
                  <a:srgbClr val="0070C0"/>
                </a:solidFill>
              </a:rPr>
              <a:t>12. Refer to the diagram for athletic shoes. If the current output of shoes is </a:t>
            </a:r>
            <a:r>
              <a:rPr lang="en-US" sz="3200" b="1" i="1" dirty="0" smtClean="0">
                <a:solidFill>
                  <a:srgbClr val="0070C0"/>
                </a:solidFill>
              </a:rPr>
              <a:t>Q</a:t>
            </a:r>
            <a:r>
              <a:rPr lang="en-US" sz="3200" b="1" baseline="-25000" dirty="0" smtClean="0">
                <a:solidFill>
                  <a:srgbClr val="0070C0"/>
                </a:solidFill>
              </a:rPr>
              <a:t>1</a:t>
            </a:r>
            <a:r>
              <a:rPr lang="en-US" sz="3200" b="1" dirty="0" smtClean="0">
                <a:solidFill>
                  <a:srgbClr val="0070C0"/>
                </a:solidFill>
              </a:rPr>
              <a:t>, then:</a:t>
            </a:r>
            <a:r>
              <a:rPr lang="en-US" sz="3200" dirty="0" smtClean="0">
                <a:solidFill>
                  <a:srgbClr val="0070C0"/>
                </a:solidFill>
              </a:rPr>
              <a:t> </a:t>
            </a:r>
            <a:br>
              <a:rPr lang="en-US" sz="3200" dirty="0" smtClean="0">
                <a:solidFill>
                  <a:srgbClr val="0070C0"/>
                </a:solidFill>
              </a:rPr>
            </a:br>
            <a:r>
              <a:rPr lang="en-US" sz="3600" dirty="0" smtClean="0">
                <a:solidFill>
                  <a:srgbClr val="0070C0"/>
                </a:solidFill>
              </a:rPr>
              <a:t> </a:t>
            </a:r>
            <a:r>
              <a:rPr lang="en-US" sz="3600" b="1" dirty="0">
                <a:solidFill>
                  <a:srgbClr val="0070C0"/>
                </a:solidFill>
              </a:rPr>
              <a:t>(YP </a:t>
            </a:r>
            <a:r>
              <a:rPr lang="en-US" sz="3600" b="1" dirty="0" smtClean="0">
                <a:solidFill>
                  <a:srgbClr val="0070C0"/>
                </a:solidFill>
              </a:rPr>
              <a:t>26 #7)</a:t>
            </a:r>
            <a:r>
              <a:rPr lang="en-US" sz="3600" dirty="0" smtClean="0"/>
              <a:t/>
            </a:r>
            <a:br>
              <a:rPr lang="en-US" sz="3600" dirty="0" smtClean="0"/>
            </a:br>
            <a:endParaRPr lang="en-US" sz="3600" b="1" dirty="0"/>
          </a:p>
        </p:txBody>
      </p:sp>
      <p:pic>
        <p:nvPicPr>
          <p:cNvPr id="28675" name="Picture 16"/>
          <p:cNvPicPr>
            <a:picLocks noChangeAspect="1" noChangeArrowheads="1"/>
          </p:cNvPicPr>
          <p:nvPr/>
        </p:nvPicPr>
        <p:blipFill>
          <a:blip r:embed="rId5" cstate="print"/>
          <a:srcRect/>
          <a:stretch>
            <a:fillRect/>
          </a:stretch>
        </p:blipFill>
        <p:spPr bwMode="auto">
          <a:xfrm>
            <a:off x="5105400" y="-152400"/>
            <a:ext cx="3962400" cy="3438558"/>
          </a:xfrm>
          <a:prstGeom prst="rect">
            <a:avLst/>
          </a:prstGeom>
          <a:noFill/>
          <a:ln w="9525">
            <a:noFill/>
            <a:miter lim="800000"/>
            <a:headEnd/>
            <a:tailEnd/>
          </a:ln>
        </p:spPr>
      </p:pic>
      <p:sp>
        <p:nvSpPr>
          <p:cNvPr id="8" name="CorShape1"/>
          <p:cNvSpPr/>
          <p:nvPr>
            <p:custDataLst>
              <p:tags r:id="rId2"/>
            </p:custDataLst>
          </p:nvPr>
        </p:nvSpPr>
        <p:spPr>
          <a:xfrm rot="10800000">
            <a:off x="152400" y="3352800"/>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276600"/>
            <a:ext cx="8077200" cy="2849563"/>
          </a:xfrm>
        </p:spPr>
        <p:txBody>
          <a:bodyPr>
            <a:normAutofit fontScale="77500" lnSpcReduction="20000"/>
          </a:bodyPr>
          <a:lstStyle/>
          <a:p>
            <a:pPr marL="514350" indent="-514350">
              <a:buFont typeface="Arial" pitchFamily="34" charset="0"/>
              <a:buAutoNum type="arabicPeriod"/>
            </a:pPr>
            <a:r>
              <a:rPr lang="en-US" dirty="0" smtClean="0"/>
              <a:t>society considers additional units of shoes to be more valuable than alternative uses of those resources.</a:t>
            </a:r>
          </a:p>
          <a:p>
            <a:pPr marL="514350" indent="-514350">
              <a:buFont typeface="Arial" pitchFamily="34" charset="0"/>
              <a:buAutoNum type="arabicPeriod"/>
            </a:pPr>
            <a:r>
              <a:rPr lang="en-US" dirty="0" smtClean="0"/>
              <a:t>society considers additional units of shoes to be less valuable than alternative uses of those resources.</a:t>
            </a:r>
          </a:p>
          <a:p>
            <a:pPr marL="514350" indent="-514350">
              <a:buFont typeface="Arial" pitchFamily="34" charset="0"/>
              <a:buAutoNum type="arabicPeriod"/>
            </a:pPr>
            <a:r>
              <a:rPr lang="en-US" dirty="0" smtClean="0"/>
              <a:t>society would experience a net loss by producing more shoes.</a:t>
            </a:r>
          </a:p>
          <a:p>
            <a:pPr marL="514350" indent="-514350">
              <a:buFont typeface="Arial" pitchFamily="34" charset="0"/>
              <a:buAutoNum type="arabicPeriod"/>
            </a:pPr>
            <a:r>
              <a:rPr lang="en-US" dirty="0" smtClean="0"/>
              <a:t> resources are being allocated efficiently to the production of shoes.</a:t>
            </a:r>
            <a:endParaRPr lang="en-US" dirty="0"/>
          </a:p>
        </p:txBody>
      </p:sp>
    </p:spTree>
    <p:custDataLst>
      <p:tags r:id="rId1"/>
    </p:custDataLst>
    <p:extLst>
      <p:ext uri="{BB962C8B-B14F-4D97-AF65-F5344CB8AC3E}">
        <p14:creationId xmlns:p14="http://schemas.microsoft.com/office/powerpoint/2010/main" val="219765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0142" y="76200"/>
            <a:ext cx="5783458" cy="884238"/>
          </a:xfrm>
        </p:spPr>
        <p:txBody>
          <a:bodyPr/>
          <a:lstStyle/>
          <a:p>
            <a:pPr algn="l"/>
            <a:r>
              <a:rPr lang="en-US" b="1" dirty="0" smtClean="0"/>
              <a:t>13. If MC increase then:</a:t>
            </a:r>
            <a:endParaRPr lang="en-US" b="1" dirty="0"/>
          </a:p>
        </p:txBody>
      </p:sp>
      <p:sp>
        <p:nvSpPr>
          <p:cNvPr id="3" name="TPAnswers"/>
          <p:cNvSpPr>
            <a:spLocks noGrp="1"/>
          </p:cNvSpPr>
          <p:nvPr>
            <p:ph type="body" idx="1"/>
            <p:custDataLst>
              <p:tags r:id="rId2"/>
            </p:custDataLst>
          </p:nvPr>
        </p:nvSpPr>
        <p:spPr>
          <a:xfrm>
            <a:off x="505386" y="893233"/>
            <a:ext cx="5029200" cy="3124200"/>
          </a:xfrm>
        </p:spPr>
        <p:txBody>
          <a:bodyPr>
            <a:noAutofit/>
          </a:bodyPr>
          <a:lstStyle/>
          <a:p>
            <a:pPr marL="514350" indent="-514350">
              <a:buFont typeface="Arial" pitchFamily="34" charset="0"/>
              <a:buAutoNum type="arabicPeriod"/>
            </a:pPr>
            <a:r>
              <a:rPr lang="en-US" dirty="0" smtClean="0"/>
              <a:t>People will do more</a:t>
            </a:r>
          </a:p>
          <a:p>
            <a:pPr marL="514350" indent="-514350">
              <a:buFont typeface="Arial" pitchFamily="34" charset="0"/>
              <a:buAutoNum type="arabicPeriod"/>
            </a:pPr>
            <a:r>
              <a:rPr lang="en-US" dirty="0" smtClean="0"/>
              <a:t>People will do less</a:t>
            </a:r>
          </a:p>
          <a:p>
            <a:pPr marL="514350" indent="-514350">
              <a:buFont typeface="Arial" pitchFamily="34" charset="0"/>
              <a:buAutoNum type="arabicPeriod"/>
            </a:pPr>
            <a:r>
              <a:rPr lang="en-US" dirty="0" smtClean="0"/>
              <a:t>People will do it again</a:t>
            </a:r>
          </a:p>
          <a:p>
            <a:pPr marL="514350" indent="-514350">
              <a:buFont typeface="Arial" pitchFamily="34" charset="0"/>
              <a:buAutoNum type="arabicPeriod"/>
            </a:pPr>
            <a:r>
              <a:rPr lang="en-US" dirty="0" smtClean="0"/>
              <a:t>Nothing happens</a:t>
            </a:r>
            <a:endParaRPr lang="en-US" dirty="0"/>
          </a:p>
        </p:txBody>
      </p:sp>
    </p:spTree>
    <p:custDataLst>
      <p:tags r:id="rId1"/>
    </p:custDataLst>
    <p:extLst>
      <p:ext uri="{BB962C8B-B14F-4D97-AF65-F5344CB8AC3E}">
        <p14:creationId xmlns:p14="http://schemas.microsoft.com/office/powerpoint/2010/main" val="483094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0142" y="76200"/>
            <a:ext cx="5783458" cy="884238"/>
          </a:xfrm>
        </p:spPr>
        <p:txBody>
          <a:bodyPr/>
          <a:lstStyle/>
          <a:p>
            <a:pPr algn="l"/>
            <a:r>
              <a:rPr lang="en-US" b="1" dirty="0" smtClean="0">
                <a:solidFill>
                  <a:srgbClr val="0070C0"/>
                </a:solidFill>
              </a:rPr>
              <a:t>13. If MC increase then:</a:t>
            </a:r>
            <a:endParaRPr lang="en-US" b="1" dirty="0">
              <a:solidFill>
                <a:srgbClr val="0070C0"/>
              </a:solidFill>
            </a:endParaRPr>
          </a:p>
        </p:txBody>
      </p:sp>
      <p:sp>
        <p:nvSpPr>
          <p:cNvPr id="5" name="CorShape1"/>
          <p:cNvSpPr/>
          <p:nvPr>
            <p:custDataLst>
              <p:tags r:id="rId2"/>
            </p:custDataLst>
          </p:nvPr>
        </p:nvSpPr>
        <p:spPr>
          <a:xfrm rot="10800000">
            <a:off x="185888" y="1600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PAnswers"/>
          <p:cNvSpPr>
            <a:spLocks noGrp="1"/>
          </p:cNvSpPr>
          <p:nvPr>
            <p:ph type="body" idx="1"/>
            <p:custDataLst>
              <p:tags r:id="rId3"/>
            </p:custDataLst>
          </p:nvPr>
        </p:nvSpPr>
        <p:spPr>
          <a:xfrm>
            <a:off x="505386" y="893233"/>
            <a:ext cx="5029200" cy="3124200"/>
          </a:xfrm>
        </p:spPr>
        <p:txBody>
          <a:bodyPr>
            <a:noAutofit/>
          </a:bodyPr>
          <a:lstStyle/>
          <a:p>
            <a:pPr marL="514350" indent="-514350">
              <a:buFont typeface="Arial" pitchFamily="34" charset="0"/>
              <a:buAutoNum type="arabicPeriod"/>
            </a:pPr>
            <a:r>
              <a:rPr lang="en-US" dirty="0" smtClean="0"/>
              <a:t>People will do more</a:t>
            </a:r>
          </a:p>
          <a:p>
            <a:pPr marL="514350" indent="-514350">
              <a:buFont typeface="Arial" pitchFamily="34" charset="0"/>
              <a:buAutoNum type="arabicPeriod"/>
            </a:pPr>
            <a:r>
              <a:rPr lang="en-US" dirty="0" smtClean="0"/>
              <a:t>People will do less</a:t>
            </a:r>
          </a:p>
          <a:p>
            <a:pPr marL="514350" indent="-514350">
              <a:buFont typeface="Arial" pitchFamily="34" charset="0"/>
              <a:buAutoNum type="arabicPeriod"/>
            </a:pPr>
            <a:r>
              <a:rPr lang="en-US" dirty="0" smtClean="0"/>
              <a:t>People will do it again</a:t>
            </a:r>
          </a:p>
          <a:p>
            <a:pPr marL="514350" indent="-514350">
              <a:buFont typeface="Arial" pitchFamily="34" charset="0"/>
              <a:buAutoNum type="arabicPeriod"/>
            </a:pPr>
            <a:r>
              <a:rPr lang="en-US" dirty="0" smtClean="0"/>
              <a:t>Nothing happens</a:t>
            </a:r>
            <a:endParaRPr lang="en-US" dirty="0"/>
          </a:p>
        </p:txBody>
      </p:sp>
    </p:spTree>
    <p:custDataLst>
      <p:tags r:id="rId1"/>
    </p:custDataLst>
    <p:extLst>
      <p:ext uri="{BB962C8B-B14F-4D97-AF65-F5344CB8AC3E}">
        <p14:creationId xmlns:p14="http://schemas.microsoft.com/office/powerpoint/2010/main" val="137494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74638"/>
            <a:ext cx="8229600" cy="1020762"/>
          </a:xfrm>
        </p:spPr>
        <p:txBody>
          <a:bodyPr>
            <a:normAutofit fontScale="90000"/>
          </a:bodyPr>
          <a:lstStyle/>
          <a:p>
            <a:pPr algn="l"/>
            <a:r>
              <a:rPr lang="en-US" sz="3600" b="1" dirty="0" smtClean="0"/>
              <a:t>14. We know that people will go skiing </a:t>
            </a:r>
            <a:r>
              <a:rPr lang="en-US" sz="3600" b="1" u="sng" dirty="0" smtClean="0"/>
              <a:t>more</a:t>
            </a:r>
            <a:r>
              <a:rPr lang="en-US" sz="3600" b="1" dirty="0" smtClean="0"/>
              <a:t> if:</a:t>
            </a:r>
            <a:r>
              <a:rPr lang="en-US" sz="3600" dirty="0" smtClean="0"/>
              <a:t> </a:t>
            </a:r>
            <a:endParaRPr lang="en-US" sz="3600" b="1" dirty="0"/>
          </a:p>
        </p:txBody>
      </p:sp>
      <p:sp>
        <p:nvSpPr>
          <p:cNvPr id="3" name="TPAnswers"/>
          <p:cNvSpPr>
            <a:spLocks noGrp="1"/>
          </p:cNvSpPr>
          <p:nvPr>
            <p:ph type="body" idx="1"/>
            <p:custDataLst>
              <p:tags r:id="rId2"/>
            </p:custDataLst>
          </p:nvPr>
        </p:nvSpPr>
        <p:spPr>
          <a:xfrm>
            <a:off x="457200" y="1524000"/>
            <a:ext cx="7924800" cy="4602163"/>
          </a:xfrm>
        </p:spPr>
        <p:txBody>
          <a:bodyPr>
            <a:normAutofit/>
          </a:bodyPr>
          <a:lstStyle/>
          <a:p>
            <a:pPr marL="514350" indent="-514350">
              <a:buFont typeface="Arial" pitchFamily="34" charset="0"/>
              <a:buAutoNum type="arabicPeriod"/>
            </a:pPr>
            <a:r>
              <a:rPr lang="en-US" dirty="0" smtClean="0"/>
              <a:t>The MC increase and the MB decrease.</a:t>
            </a:r>
          </a:p>
          <a:p>
            <a:pPr marL="514350" indent="-514350">
              <a:buFont typeface="Arial" pitchFamily="34" charset="0"/>
              <a:buAutoNum type="arabicPeriod"/>
            </a:pPr>
            <a:r>
              <a:rPr lang="en-US" dirty="0" smtClean="0"/>
              <a:t>The MC decrease and the MB increase.</a:t>
            </a:r>
          </a:p>
          <a:p>
            <a:pPr marL="514350" indent="-514350">
              <a:buFont typeface="Arial" pitchFamily="34" charset="0"/>
              <a:buAutoNum type="arabicPeriod"/>
            </a:pPr>
            <a:r>
              <a:rPr lang="en-US" dirty="0" smtClean="0"/>
              <a:t>The MC increase and the MB increase.</a:t>
            </a:r>
          </a:p>
          <a:p>
            <a:pPr marL="514350" indent="-514350">
              <a:buFont typeface="Arial" pitchFamily="34" charset="0"/>
              <a:buAutoNum type="arabicPeriod"/>
            </a:pPr>
            <a:r>
              <a:rPr lang="en-US" dirty="0" smtClean="0"/>
              <a:t>The MC decrease and the MB decrease.</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74638"/>
            <a:ext cx="8229600" cy="1020762"/>
          </a:xfrm>
        </p:spPr>
        <p:txBody>
          <a:bodyPr>
            <a:normAutofit fontScale="90000"/>
          </a:bodyPr>
          <a:lstStyle/>
          <a:p>
            <a:pPr algn="l"/>
            <a:r>
              <a:rPr lang="en-US" sz="3600" b="1" dirty="0" smtClean="0">
                <a:solidFill>
                  <a:srgbClr val="0070C0"/>
                </a:solidFill>
              </a:rPr>
              <a:t>14. We know that people will go skiing </a:t>
            </a:r>
            <a:r>
              <a:rPr lang="en-US" sz="3600" b="1" u="sng" dirty="0" smtClean="0">
                <a:solidFill>
                  <a:srgbClr val="0070C0"/>
                </a:solidFill>
              </a:rPr>
              <a:t>more</a:t>
            </a:r>
            <a:r>
              <a:rPr lang="en-US" sz="3600" b="1" dirty="0" smtClean="0">
                <a:solidFill>
                  <a:srgbClr val="0070C0"/>
                </a:solidFill>
              </a:rPr>
              <a:t> if</a:t>
            </a:r>
            <a:r>
              <a:rPr lang="en-US" sz="3600" b="1" dirty="0" smtClean="0"/>
              <a:t>:</a:t>
            </a:r>
            <a:r>
              <a:rPr lang="en-US" sz="3600" dirty="0" smtClean="0"/>
              <a:t> </a:t>
            </a:r>
            <a:endParaRPr lang="en-US" sz="3600" b="1" dirty="0"/>
          </a:p>
        </p:txBody>
      </p:sp>
      <p:sp>
        <p:nvSpPr>
          <p:cNvPr id="3" name="TPAnswers"/>
          <p:cNvSpPr>
            <a:spLocks noGrp="1"/>
          </p:cNvSpPr>
          <p:nvPr>
            <p:ph type="body" idx="1"/>
            <p:custDataLst>
              <p:tags r:id="rId2"/>
            </p:custDataLst>
          </p:nvPr>
        </p:nvSpPr>
        <p:spPr>
          <a:xfrm>
            <a:off x="457200" y="1524000"/>
            <a:ext cx="7924800" cy="4602163"/>
          </a:xfrm>
        </p:spPr>
        <p:txBody>
          <a:bodyPr>
            <a:normAutofit/>
          </a:bodyPr>
          <a:lstStyle/>
          <a:p>
            <a:pPr marL="514350" indent="-514350">
              <a:buFont typeface="Arial" pitchFamily="34" charset="0"/>
              <a:buAutoNum type="arabicPeriod"/>
            </a:pPr>
            <a:r>
              <a:rPr lang="en-US" dirty="0" smtClean="0"/>
              <a:t>The MC increase and the MB decrease.</a:t>
            </a:r>
          </a:p>
          <a:p>
            <a:pPr marL="514350" indent="-514350">
              <a:buFont typeface="Arial" pitchFamily="34" charset="0"/>
              <a:buAutoNum type="arabicPeriod"/>
            </a:pPr>
            <a:r>
              <a:rPr lang="en-US" dirty="0" smtClean="0"/>
              <a:t>The MC decrease and the MB increase.</a:t>
            </a:r>
          </a:p>
          <a:p>
            <a:pPr marL="514350" indent="-514350">
              <a:buFont typeface="Arial" pitchFamily="34" charset="0"/>
              <a:buAutoNum type="arabicPeriod"/>
            </a:pPr>
            <a:r>
              <a:rPr lang="en-US" dirty="0" smtClean="0"/>
              <a:t>The MC increase and the MB increase.</a:t>
            </a:r>
          </a:p>
          <a:p>
            <a:pPr marL="514350" indent="-514350">
              <a:buFont typeface="Arial" pitchFamily="34" charset="0"/>
              <a:buAutoNum type="arabicPeriod"/>
            </a:pPr>
            <a:r>
              <a:rPr lang="en-US" dirty="0" smtClean="0"/>
              <a:t>The MC decrease and the MB decrease.</a:t>
            </a:r>
          </a:p>
        </p:txBody>
      </p:sp>
      <p:sp>
        <p:nvSpPr>
          <p:cNvPr id="8" name="CorShape1"/>
          <p:cNvSpPr/>
          <p:nvPr>
            <p:custDataLst>
              <p:tags r:id="rId3"/>
            </p:custDataLst>
          </p:nvPr>
        </p:nvSpPr>
        <p:spPr>
          <a:xfrm rot="10800000">
            <a:off x="172720" y="21759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51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6" y="0"/>
            <a:ext cx="9067800" cy="5847755"/>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The best answer is always where MB = MC</a:t>
            </a:r>
          </a:p>
          <a:p>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For a Business:</a:t>
            </a:r>
          </a:p>
          <a:p>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What are the marginal costs (MC) of producing more output?</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What are the marginal benefits (MB) of producing more output?</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To maximize profit what quantity should a company produce?</a:t>
            </a:r>
          </a:p>
          <a:p>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quantity where MB = MC</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To maximize profits, produce the quantity where: </a:t>
            </a:r>
          </a:p>
          <a:p>
            <a:pPr algn="ctr"/>
            <a:r>
              <a:rPr lang="en-US" sz="6600" dirty="0" smtClean="0">
                <a:solidFill>
                  <a:srgbClr val="FF0000"/>
                </a:solidFill>
                <a:latin typeface="Arial" panose="020B0604020202020204" pitchFamily="34" charset="0"/>
                <a:cs typeface="Arial" panose="020B0604020202020204" pitchFamily="34" charset="0"/>
              </a:rPr>
              <a:t>MR = MC</a:t>
            </a:r>
          </a:p>
        </p:txBody>
      </p:sp>
      <p:sp>
        <p:nvSpPr>
          <p:cNvPr id="4" name="Title 1"/>
          <p:cNvSpPr txBox="1">
            <a:spLocks/>
          </p:cNvSpPr>
          <p:nvPr/>
        </p:nvSpPr>
        <p:spPr>
          <a:xfrm>
            <a:off x="685800" y="6050280"/>
            <a:ext cx="7772400" cy="685800"/>
          </a:xfrm>
          <a:prstGeom prst="rect">
            <a:avLst/>
          </a:prstGeom>
          <a:ln w="38100">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1d – Benefit Cost Analysis</a:t>
            </a:r>
            <a:endParaRPr lang="en-US" sz="4000" b="1" dirty="0"/>
          </a:p>
        </p:txBody>
      </p:sp>
    </p:spTree>
    <p:custDataLst>
      <p:tags r:id="rId1"/>
    </p:custDataLst>
    <p:extLst>
      <p:ext uri="{BB962C8B-B14F-4D97-AF65-F5344CB8AC3E}">
        <p14:creationId xmlns:p14="http://schemas.microsoft.com/office/powerpoint/2010/main" val="3023304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
            <a:ext cx="7162800" cy="646331"/>
          </a:xfrm>
          <a:prstGeom prst="rect">
            <a:avLst/>
          </a:prstGeom>
          <a:noFill/>
        </p:spPr>
        <p:txBody>
          <a:bodyPr wrap="square" rtlCol="0">
            <a:spAutoFit/>
          </a:bodyPr>
          <a:lstStyle/>
          <a:p>
            <a:pPr algn="ctr"/>
            <a:r>
              <a:rPr lang="en-US" sz="3600" b="1" dirty="0" smtClean="0">
                <a:solidFill>
                  <a:srgbClr val="FF0000"/>
                </a:solidFill>
                <a:latin typeface="Arial" panose="020B0604020202020204" pitchFamily="34" charset="0"/>
                <a:cs typeface="Arial" panose="020B0604020202020204" pitchFamily="34" charset="0"/>
              </a:rPr>
              <a:t>BE CAREFUL!</a:t>
            </a:r>
          </a:p>
        </p:txBody>
      </p:sp>
      <p:sp>
        <p:nvSpPr>
          <p:cNvPr id="5" name="Title 1"/>
          <p:cNvSpPr txBox="1">
            <a:spLocks/>
          </p:cNvSpPr>
          <p:nvPr/>
        </p:nvSpPr>
        <p:spPr>
          <a:xfrm>
            <a:off x="685800" y="5794248"/>
            <a:ext cx="7772400" cy="685800"/>
          </a:xfrm>
          <a:prstGeom prst="rect">
            <a:avLst/>
          </a:prstGeom>
          <a:ln w="38100">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1d – Benefit Cost Analysis</a:t>
            </a:r>
            <a:endParaRPr lang="en-US" sz="4000" b="1" dirty="0"/>
          </a:p>
        </p:txBody>
      </p:sp>
      <p:pic>
        <p:nvPicPr>
          <p:cNvPr id="7" name="Picture 6" descr="u1cbcaskiingmcmb"/>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33800"/>
            <a:ext cx="6455833" cy="1905000"/>
          </a:xfrm>
          <a:prstGeom prst="rect">
            <a:avLst/>
          </a:prstGeom>
          <a:noFill/>
          <a:ln>
            <a:noFill/>
          </a:ln>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56569"/>
            <a:ext cx="6172202" cy="188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694904"/>
            <a:ext cx="9067800" cy="461665"/>
          </a:xfrm>
          <a:prstGeom prst="rect">
            <a:avLst/>
          </a:prstGeom>
          <a:noFill/>
        </p:spPr>
        <p:txBody>
          <a:bodyPr wrap="square" rtlCol="0">
            <a:spAutoFit/>
          </a:bodyPr>
          <a:lstStyle/>
          <a:p>
            <a:r>
              <a:rPr lang="en-US" sz="2400" b="1" dirty="0" smtClean="0"/>
              <a:t>GIVEN TB and TC, you must calculate MB and MC.   YP 25 #4</a:t>
            </a:r>
            <a:endParaRPr lang="en-US" sz="2400" b="1" dirty="0"/>
          </a:p>
        </p:txBody>
      </p:sp>
      <p:sp>
        <p:nvSpPr>
          <p:cNvPr id="10" name="TextBox 9"/>
          <p:cNvSpPr txBox="1"/>
          <p:nvPr/>
        </p:nvSpPr>
        <p:spPr>
          <a:xfrm>
            <a:off x="0" y="3271027"/>
            <a:ext cx="9144000" cy="461665"/>
          </a:xfrm>
          <a:prstGeom prst="rect">
            <a:avLst/>
          </a:prstGeom>
          <a:noFill/>
        </p:spPr>
        <p:txBody>
          <a:bodyPr wrap="square" rtlCol="0">
            <a:spAutoFit/>
          </a:bodyPr>
          <a:lstStyle/>
          <a:p>
            <a:r>
              <a:rPr lang="en-US" sz="2400" b="1" dirty="0" smtClean="0"/>
              <a:t>GIVEN MB and MC, all you have to do is compare MB and MC. YP 25 #5</a:t>
            </a:r>
            <a:endParaRPr lang="en-US" sz="2400" b="1" dirty="0"/>
          </a:p>
        </p:txBody>
      </p:sp>
    </p:spTree>
    <p:custDataLst>
      <p:tags r:id="rId1"/>
    </p:custDataLst>
    <p:extLst>
      <p:ext uri="{BB962C8B-B14F-4D97-AF65-F5344CB8AC3E}">
        <p14:creationId xmlns:p14="http://schemas.microsoft.com/office/powerpoint/2010/main" val="220013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762000"/>
          </a:xfrm>
        </p:spPr>
        <p:txBody>
          <a:bodyPr>
            <a:normAutofit/>
          </a:bodyPr>
          <a:lstStyle/>
          <a:p>
            <a:pPr algn="l"/>
            <a:r>
              <a:rPr lang="en-US" b="1" dirty="0" smtClean="0"/>
              <a:t>1. What does “marginal” mean?</a:t>
            </a:r>
            <a:endParaRPr lang="en-US" b="1" dirty="0"/>
          </a:p>
        </p:txBody>
      </p:sp>
      <p:sp>
        <p:nvSpPr>
          <p:cNvPr id="3" name="TPAnswers"/>
          <p:cNvSpPr>
            <a:spLocks noGrp="1"/>
          </p:cNvSpPr>
          <p:nvPr>
            <p:ph type="body" idx="1"/>
            <p:custDataLst>
              <p:tags r:id="rId2"/>
            </p:custDataLst>
          </p:nvPr>
        </p:nvSpPr>
        <p:spPr>
          <a:xfrm>
            <a:off x="457200" y="990600"/>
            <a:ext cx="4114800" cy="4525963"/>
          </a:xfrm>
        </p:spPr>
        <p:txBody>
          <a:bodyPr>
            <a:normAutofit/>
          </a:bodyPr>
          <a:lstStyle/>
          <a:p>
            <a:pPr marL="514350" indent="-514350">
              <a:buFont typeface="Arial" pitchFamily="34" charset="0"/>
              <a:buAutoNum type="arabicPeriod"/>
            </a:pPr>
            <a:r>
              <a:rPr lang="en-US" dirty="0" smtClean="0"/>
              <a:t>additional</a:t>
            </a:r>
          </a:p>
          <a:p>
            <a:pPr marL="514350" indent="-514350">
              <a:buFont typeface="Arial" pitchFamily="34" charset="0"/>
              <a:buAutoNum type="arabicPeriod"/>
            </a:pPr>
            <a:r>
              <a:rPr lang="en-US" dirty="0" smtClean="0"/>
              <a:t>unique</a:t>
            </a:r>
          </a:p>
          <a:p>
            <a:pPr marL="514350" indent="-514350">
              <a:buFont typeface="Arial" pitchFamily="34" charset="0"/>
              <a:buAutoNum type="arabicPeriod"/>
            </a:pPr>
            <a:r>
              <a:rPr lang="en-US" dirty="0" smtClean="0"/>
              <a:t>efficient</a:t>
            </a:r>
          </a:p>
          <a:p>
            <a:pPr marL="514350" indent="-514350">
              <a:buFont typeface="Arial" pitchFamily="34" charset="0"/>
              <a:buAutoNum type="arabicPeriod"/>
            </a:pPr>
            <a:r>
              <a:rPr lang="en-US" dirty="0" smtClean="0"/>
              <a:t>unemployed</a:t>
            </a:r>
            <a:endParaRPr lang="en-US" dirty="0"/>
          </a:p>
        </p:txBody>
      </p:sp>
    </p:spTree>
    <p:custDataLst>
      <p:tags r:id="rId1"/>
    </p:custDataLst>
    <p:extLst>
      <p:ext uri="{BB962C8B-B14F-4D97-AF65-F5344CB8AC3E}">
        <p14:creationId xmlns:p14="http://schemas.microsoft.com/office/powerpoint/2010/main" val="112472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762000"/>
          </a:xfrm>
        </p:spPr>
        <p:txBody>
          <a:bodyPr>
            <a:normAutofit/>
          </a:bodyPr>
          <a:lstStyle/>
          <a:p>
            <a:pPr algn="l"/>
            <a:r>
              <a:rPr lang="en-US" b="1" dirty="0" smtClean="0">
                <a:solidFill>
                  <a:srgbClr val="0070C0"/>
                </a:solidFill>
              </a:rPr>
              <a:t>1. What does “marginal” mean?</a:t>
            </a:r>
            <a:endParaRPr lang="en-US" b="1" dirty="0">
              <a:solidFill>
                <a:srgbClr val="0070C0"/>
              </a:solidFill>
            </a:endParaRPr>
          </a:p>
        </p:txBody>
      </p:sp>
      <p:sp>
        <p:nvSpPr>
          <p:cNvPr id="6" name="CorShape1"/>
          <p:cNvSpPr/>
          <p:nvPr>
            <p:custDataLst>
              <p:tags r:id="rId2"/>
            </p:custDataLst>
          </p:nvPr>
        </p:nvSpPr>
        <p:spPr>
          <a:xfrm rot="10800000">
            <a:off x="193435" y="1066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PAnswers"/>
          <p:cNvSpPr>
            <a:spLocks noGrp="1"/>
          </p:cNvSpPr>
          <p:nvPr>
            <p:ph type="body" idx="1"/>
            <p:custDataLst>
              <p:tags r:id="rId3"/>
            </p:custDataLst>
          </p:nvPr>
        </p:nvSpPr>
        <p:spPr>
          <a:xfrm>
            <a:off x="457200" y="990600"/>
            <a:ext cx="4114800" cy="4525963"/>
          </a:xfrm>
        </p:spPr>
        <p:txBody>
          <a:bodyPr>
            <a:normAutofit/>
          </a:bodyPr>
          <a:lstStyle/>
          <a:p>
            <a:pPr marL="514350" indent="-514350">
              <a:buFont typeface="Arial" pitchFamily="34" charset="0"/>
              <a:buAutoNum type="arabicPeriod"/>
            </a:pPr>
            <a:r>
              <a:rPr lang="en-US" dirty="0" smtClean="0"/>
              <a:t>additional</a:t>
            </a:r>
          </a:p>
          <a:p>
            <a:pPr marL="514350" indent="-514350">
              <a:buFont typeface="Arial" pitchFamily="34" charset="0"/>
              <a:buAutoNum type="arabicPeriod"/>
            </a:pPr>
            <a:r>
              <a:rPr lang="en-US" dirty="0" smtClean="0"/>
              <a:t>unique</a:t>
            </a:r>
          </a:p>
          <a:p>
            <a:pPr marL="514350" indent="-514350">
              <a:buFont typeface="Arial" pitchFamily="34" charset="0"/>
              <a:buAutoNum type="arabicPeriod"/>
            </a:pPr>
            <a:r>
              <a:rPr lang="en-US" dirty="0" smtClean="0"/>
              <a:t>efficient</a:t>
            </a:r>
          </a:p>
          <a:p>
            <a:pPr marL="514350" indent="-514350">
              <a:buFont typeface="Arial" pitchFamily="34" charset="0"/>
              <a:buAutoNum type="arabicPeriod"/>
            </a:pPr>
            <a:r>
              <a:rPr lang="en-US" dirty="0" smtClean="0"/>
              <a:t>unemployed</a:t>
            </a:r>
            <a:endParaRPr lang="en-US" dirty="0"/>
          </a:p>
        </p:txBody>
      </p:sp>
    </p:spTree>
    <p:custDataLst>
      <p:tags r:id="rId1"/>
    </p:custDataLst>
    <p:extLst>
      <p:ext uri="{BB962C8B-B14F-4D97-AF65-F5344CB8AC3E}">
        <p14:creationId xmlns:p14="http://schemas.microsoft.com/office/powerpoint/2010/main" val="2230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6477000" cy="1295400"/>
          </a:xfrm>
        </p:spPr>
        <p:txBody>
          <a:bodyPr>
            <a:normAutofit/>
          </a:bodyPr>
          <a:lstStyle/>
          <a:p>
            <a:pPr algn="l"/>
            <a:r>
              <a:rPr lang="en-US" sz="3600" b="1" dirty="0" smtClean="0"/>
              <a:t>2. You should decide to go to a movie:</a:t>
            </a:r>
            <a:r>
              <a:rPr lang="en-US" sz="3600" dirty="0" smtClean="0"/>
              <a:t> </a:t>
            </a:r>
            <a:endParaRPr lang="en-US" sz="3600" b="1" dirty="0"/>
          </a:p>
        </p:txBody>
      </p:sp>
      <p:sp>
        <p:nvSpPr>
          <p:cNvPr id="3" name="TPAnswers"/>
          <p:cNvSpPr>
            <a:spLocks noGrp="1"/>
          </p:cNvSpPr>
          <p:nvPr>
            <p:ph type="body" idx="1"/>
            <p:custDataLst>
              <p:tags r:id="rId2"/>
            </p:custDataLst>
          </p:nvPr>
        </p:nvSpPr>
        <p:spPr>
          <a:xfrm>
            <a:off x="457200" y="1371600"/>
            <a:ext cx="6096000" cy="4754563"/>
          </a:xfrm>
        </p:spPr>
        <p:txBody>
          <a:bodyPr>
            <a:normAutofit/>
          </a:bodyPr>
          <a:lstStyle/>
          <a:p>
            <a:pPr marL="514350" indent="-514350">
              <a:buFont typeface="Arial" pitchFamily="34" charset="0"/>
              <a:buAutoNum type="arabicPeriod"/>
            </a:pPr>
            <a:r>
              <a:rPr lang="en-US" dirty="0" smtClean="0"/>
              <a:t>if the marginal cost of the movie exceeds its marginal benefit.</a:t>
            </a:r>
          </a:p>
          <a:p>
            <a:pPr marL="514350" indent="-514350">
              <a:buFont typeface="Arial" pitchFamily="34" charset="0"/>
              <a:buAutoNum type="arabicPeriod"/>
            </a:pPr>
            <a:r>
              <a:rPr lang="en-US" dirty="0" smtClean="0"/>
              <a:t>if the marginal benefit of the movie exceeds its marginal cost.</a:t>
            </a:r>
          </a:p>
          <a:p>
            <a:pPr marL="514350" indent="-514350">
              <a:buFont typeface="Arial" pitchFamily="34" charset="0"/>
              <a:buAutoNum type="arabicPeriod"/>
            </a:pPr>
            <a:r>
              <a:rPr lang="en-US" dirty="0" smtClean="0"/>
              <a:t> if your income will allow you to buy a ticket.</a:t>
            </a:r>
          </a:p>
          <a:p>
            <a:pPr marL="514350" indent="-514350">
              <a:buFont typeface="Arial" pitchFamily="34" charset="0"/>
              <a:buAutoNum type="arabicPeriod"/>
            </a:pPr>
            <a:r>
              <a:rPr lang="en-US" dirty="0" smtClean="0"/>
              <a:t>because movies are enjoyable.</a:t>
            </a:r>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6248400" cy="1295400"/>
          </a:xfrm>
        </p:spPr>
        <p:txBody>
          <a:bodyPr>
            <a:normAutofit/>
          </a:bodyPr>
          <a:lstStyle/>
          <a:p>
            <a:pPr algn="l"/>
            <a:r>
              <a:rPr lang="en-US" sz="3600" b="1" dirty="0" smtClean="0">
                <a:solidFill>
                  <a:srgbClr val="0070C0"/>
                </a:solidFill>
              </a:rPr>
              <a:t>2. You should decide to go to a movie:</a:t>
            </a:r>
            <a:r>
              <a:rPr lang="en-US" sz="3600" dirty="0" smtClean="0">
                <a:solidFill>
                  <a:srgbClr val="0070C0"/>
                </a:solidFill>
              </a:rPr>
              <a:t> </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371600"/>
            <a:ext cx="6096000" cy="4754563"/>
          </a:xfrm>
        </p:spPr>
        <p:txBody>
          <a:bodyPr>
            <a:normAutofit/>
          </a:bodyPr>
          <a:lstStyle/>
          <a:p>
            <a:pPr marL="514350" indent="-514350">
              <a:buFont typeface="Arial" pitchFamily="34" charset="0"/>
              <a:buAutoNum type="arabicPeriod"/>
            </a:pPr>
            <a:r>
              <a:rPr lang="en-US" dirty="0" smtClean="0"/>
              <a:t>if the marginal cost of the movie exceeds its marginal benefit.</a:t>
            </a:r>
          </a:p>
          <a:p>
            <a:pPr marL="514350" indent="-514350">
              <a:buFont typeface="Arial" pitchFamily="34" charset="0"/>
              <a:buAutoNum type="arabicPeriod"/>
            </a:pPr>
            <a:r>
              <a:rPr lang="en-US" dirty="0" smtClean="0"/>
              <a:t>if the marginal benefit of the movie exceeds its marginal cost.</a:t>
            </a:r>
          </a:p>
          <a:p>
            <a:pPr marL="514350" indent="-514350">
              <a:buFont typeface="Arial" pitchFamily="34" charset="0"/>
              <a:buAutoNum type="arabicPeriod"/>
            </a:pPr>
            <a:r>
              <a:rPr lang="en-US" dirty="0" smtClean="0"/>
              <a:t> if your income will allow you to buy a ticket.</a:t>
            </a:r>
          </a:p>
          <a:p>
            <a:pPr marL="514350" indent="-514350">
              <a:buFont typeface="Arial" pitchFamily="34" charset="0"/>
              <a:buAutoNum type="arabicPeriod"/>
            </a:pPr>
            <a:r>
              <a:rPr lang="en-US" dirty="0" smtClean="0"/>
              <a:t>because movies are enjoyable.</a:t>
            </a:r>
            <a:endParaRPr lang="en-US" dirty="0"/>
          </a:p>
        </p:txBody>
      </p:sp>
      <p:sp>
        <p:nvSpPr>
          <p:cNvPr id="5" name="CorShape1"/>
          <p:cNvSpPr/>
          <p:nvPr>
            <p:custDataLst>
              <p:tags r:id="rId3"/>
            </p:custDataLst>
          </p:nvPr>
        </p:nvSpPr>
        <p:spPr>
          <a:xfrm rot="10800000">
            <a:off x="0" y="24384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120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6781800" cy="762000"/>
          </a:xfrm>
        </p:spPr>
        <p:txBody>
          <a:bodyPr>
            <a:normAutofit/>
          </a:bodyPr>
          <a:lstStyle/>
          <a:p>
            <a:pPr algn="l"/>
            <a:r>
              <a:rPr lang="en-US" sz="3600" b="1" dirty="0" smtClean="0"/>
              <a:t>3. The marginal benefit curve is:</a:t>
            </a:r>
            <a:r>
              <a:rPr lang="en-US" sz="3600" dirty="0" smtClean="0"/>
              <a:t> </a:t>
            </a:r>
            <a:endParaRPr lang="en-US" sz="3600" b="1" dirty="0"/>
          </a:p>
        </p:txBody>
      </p:sp>
      <p:sp>
        <p:nvSpPr>
          <p:cNvPr id="3" name="TPAnswers"/>
          <p:cNvSpPr>
            <a:spLocks noGrp="1"/>
          </p:cNvSpPr>
          <p:nvPr>
            <p:ph type="body" idx="1"/>
            <p:custDataLst>
              <p:tags r:id="rId2"/>
            </p:custDataLst>
          </p:nvPr>
        </p:nvSpPr>
        <p:spPr>
          <a:xfrm>
            <a:off x="457200" y="861043"/>
            <a:ext cx="7010400" cy="4525963"/>
          </a:xfrm>
        </p:spPr>
        <p:txBody>
          <a:bodyPr>
            <a:normAutofit fontScale="92500" lnSpcReduction="10000"/>
          </a:bodyPr>
          <a:lstStyle/>
          <a:p>
            <a:pPr marL="514350" indent="-514350">
              <a:buFont typeface="Arial" pitchFamily="34" charset="0"/>
              <a:buAutoNum type="arabicPeriod"/>
            </a:pPr>
            <a:r>
              <a:rPr lang="en-US" dirty="0" smtClean="0"/>
              <a:t> </a:t>
            </a:r>
            <a:r>
              <a:rPr lang="en-US" dirty="0" err="1" smtClean="0"/>
              <a:t>upsloping</a:t>
            </a:r>
            <a:r>
              <a:rPr lang="en-US" dirty="0" smtClean="0"/>
              <a:t> because of increasing marginal opportunity costs.</a:t>
            </a:r>
          </a:p>
          <a:p>
            <a:pPr marL="514350" indent="-514350">
              <a:buFont typeface="Arial" pitchFamily="34" charset="0"/>
              <a:buAutoNum type="arabicPeriod"/>
            </a:pPr>
            <a:r>
              <a:rPr lang="en-US" dirty="0" smtClean="0"/>
              <a:t> </a:t>
            </a:r>
            <a:r>
              <a:rPr lang="en-US" dirty="0" err="1" smtClean="0"/>
              <a:t>downsloping</a:t>
            </a:r>
            <a:r>
              <a:rPr lang="en-US" dirty="0" smtClean="0"/>
              <a:t> because of increasing marginal opportunity costs.</a:t>
            </a:r>
          </a:p>
          <a:p>
            <a:pPr marL="514350" indent="-514350">
              <a:buFont typeface="Arial" pitchFamily="34" charset="0"/>
              <a:buAutoNum type="arabicPeriod"/>
            </a:pPr>
            <a:r>
              <a:rPr lang="en-US" dirty="0" err="1" smtClean="0"/>
              <a:t>upsloping</a:t>
            </a:r>
            <a:r>
              <a:rPr lang="en-US" dirty="0" smtClean="0"/>
              <a:t> because additional units of a specific product yield less and less extra benefit.</a:t>
            </a:r>
          </a:p>
          <a:p>
            <a:pPr marL="514350" indent="-514350">
              <a:buFont typeface="Arial" pitchFamily="34" charset="0"/>
              <a:buAutoNum type="arabicPeriod"/>
            </a:pPr>
            <a:r>
              <a:rPr lang="en-US" dirty="0" smtClean="0"/>
              <a:t> </a:t>
            </a:r>
            <a:r>
              <a:rPr lang="en-US" dirty="0" err="1" smtClean="0"/>
              <a:t>downsloping</a:t>
            </a:r>
            <a:r>
              <a:rPr lang="en-US" dirty="0" smtClean="0"/>
              <a:t> because additional units of a specific product yield less and less extra benefit.</a:t>
            </a: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6781800" cy="762000"/>
          </a:xfrm>
        </p:spPr>
        <p:txBody>
          <a:bodyPr>
            <a:normAutofit/>
          </a:bodyPr>
          <a:lstStyle/>
          <a:p>
            <a:pPr algn="l"/>
            <a:r>
              <a:rPr lang="en-US" sz="3600" b="1" dirty="0" smtClean="0">
                <a:solidFill>
                  <a:srgbClr val="0070C0"/>
                </a:solidFill>
              </a:rPr>
              <a:t>3. The marginal benefit curve is:</a:t>
            </a:r>
            <a:r>
              <a:rPr lang="en-US" sz="3600" dirty="0" smtClean="0"/>
              <a:t> </a:t>
            </a:r>
            <a:endParaRPr lang="en-US" sz="3600" b="1" dirty="0"/>
          </a:p>
        </p:txBody>
      </p:sp>
      <p:sp>
        <p:nvSpPr>
          <p:cNvPr id="6" name="CorShape1"/>
          <p:cNvSpPr/>
          <p:nvPr>
            <p:custDataLst>
              <p:tags r:id="rId2"/>
            </p:custDataLst>
          </p:nvPr>
        </p:nvSpPr>
        <p:spPr>
          <a:xfrm rot="10800000">
            <a:off x="99060" y="3962400"/>
            <a:ext cx="563879" cy="563879"/>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861043"/>
            <a:ext cx="7010400" cy="4525963"/>
          </a:xfrm>
        </p:spPr>
        <p:txBody>
          <a:bodyPr>
            <a:normAutofit fontScale="92500" lnSpcReduction="10000"/>
          </a:bodyPr>
          <a:lstStyle/>
          <a:p>
            <a:pPr marL="514350" indent="-514350">
              <a:buFont typeface="Arial" pitchFamily="34" charset="0"/>
              <a:buAutoNum type="arabicPeriod"/>
            </a:pPr>
            <a:r>
              <a:rPr lang="en-US" dirty="0" smtClean="0"/>
              <a:t> </a:t>
            </a:r>
            <a:r>
              <a:rPr lang="en-US" dirty="0" err="1" smtClean="0"/>
              <a:t>upsloping</a:t>
            </a:r>
            <a:r>
              <a:rPr lang="en-US" dirty="0" smtClean="0"/>
              <a:t> because of increasing marginal opportunity costs.</a:t>
            </a:r>
          </a:p>
          <a:p>
            <a:pPr marL="514350" indent="-514350">
              <a:buFont typeface="Arial" pitchFamily="34" charset="0"/>
              <a:buAutoNum type="arabicPeriod"/>
            </a:pPr>
            <a:r>
              <a:rPr lang="en-US" dirty="0" smtClean="0"/>
              <a:t> </a:t>
            </a:r>
            <a:r>
              <a:rPr lang="en-US" dirty="0" err="1" smtClean="0"/>
              <a:t>downsloping</a:t>
            </a:r>
            <a:r>
              <a:rPr lang="en-US" dirty="0" smtClean="0"/>
              <a:t> because of increasing marginal opportunity costs.</a:t>
            </a:r>
          </a:p>
          <a:p>
            <a:pPr marL="514350" indent="-514350">
              <a:buFont typeface="Arial" pitchFamily="34" charset="0"/>
              <a:buAutoNum type="arabicPeriod"/>
            </a:pPr>
            <a:r>
              <a:rPr lang="en-US" dirty="0" err="1" smtClean="0"/>
              <a:t>upsloping</a:t>
            </a:r>
            <a:r>
              <a:rPr lang="en-US" dirty="0" smtClean="0"/>
              <a:t> because additional units of a specific product yield less and less extra benefit.</a:t>
            </a:r>
          </a:p>
          <a:p>
            <a:pPr marL="514350" indent="-514350">
              <a:buFont typeface="Arial" pitchFamily="34" charset="0"/>
              <a:buAutoNum type="arabicPeriod"/>
            </a:pPr>
            <a:r>
              <a:rPr lang="en-US" dirty="0" smtClean="0"/>
              <a:t> </a:t>
            </a:r>
            <a:r>
              <a:rPr lang="en-US" dirty="0" err="1" smtClean="0"/>
              <a:t>downsloping</a:t>
            </a:r>
            <a:r>
              <a:rPr lang="en-US" dirty="0" smtClean="0"/>
              <a:t> because additional units of a specific product yield less and less extra benefit.</a:t>
            </a:r>
            <a:endParaRPr lang="en-US" dirty="0"/>
          </a:p>
        </p:txBody>
      </p:sp>
    </p:spTree>
    <p:custDataLst>
      <p:tags r:id="rId1"/>
    </p:custDataLst>
    <p:extLst>
      <p:ext uri="{BB962C8B-B14F-4D97-AF65-F5344CB8AC3E}">
        <p14:creationId xmlns:p14="http://schemas.microsoft.com/office/powerpoint/2010/main" val="225504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CORRECTPOINTVALUE" val="10"/>
  <p:tag name="POWERPOINTVERSION" val="14.0"/>
  <p:tag name="TASKPANEKEY" val="29d558aa-0c12-4a44-b0b6-345a691794e2"/>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SLIDEGUID" val="AA1E3F8EDF7E4BD0A01C91DE8D9840C2"/>
  <p:tag name="SLIDEID" val="AA1E3F8EDF7E4BD0A01C91DE8D9840C2"/>
  <p:tag name="SLIDEORDER" val="1"/>
  <p:tag name="SLIDETYPE" val="Q"/>
  <p:tag name="DEMOGRAPHIC" val="False"/>
  <p:tag name="TEAMASSIGN" val="False"/>
  <p:tag name="SPEEDSCORING" val="False"/>
  <p:tag name="INCORRECTPOINTVALUE" val="0"/>
  <p:tag name="ZEROBASED" val="False"/>
  <p:tag name="DELIMITERS" val="3.1"/>
  <p:tag name="VALUEFORMAT" val="0%"/>
  <p:tag name="ANSWERSALIAS" val="if the marginal cost of the movie exceeds its marginal benefit.|smicln|if the marginal benefit of the movie exceeds its marginal cost.|smicln| if your income will allow you to buy a ticket.|smicln|because movies are enjoyable."/>
  <p:tag name="CORRECTPOINTVALUE" val="0"/>
  <p:tag name="QUESTIONALIAS" val="2. You should decide to go to a movie: "/>
  <p:tag name="VALUES" val="Incorrect|smicln|Correct|smicln|Incorrect|smicln|Incorrect"/>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if the marginal cost of the movie exceeds its marginal benefit.&#10;if the marginal benefit of the movie exceeds its marginal cost.&#10; if your income will allow you to buy a ticket.&#10;because movies are enjoyable."/>
  <p:tag name="OLDNUMANSWERS" val="4"/>
</p:tagLst>
</file>

<file path=ppt/tags/tag1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You should decide to go to a movie: "/>
  <p:tag name="ANSWERSALIAS" val="if the marginal cost of the movie exceeds its marginal benefit.|smicln|if the marginal benefit of the movie exceeds its marginal cost.|smicln| if your income will allow you to buy a ticket.|smicln|because movies are enjoyable."/>
  <p:tag name="CORRECTPOINTVALUE" val="1"/>
  <p:tag name="SLIDEORDER" val="2"/>
  <p:tag name="SLIDEGUID" val="AE285CD9B5D84CDCAB6BF3AC0AF44A37"/>
  <p:tag name="VALUES" val="Incorrect|smicln|Correct|smicln|Incorrect|smicln|Incorrect"/>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if the marginal cost of the movie exceeds its marginal benefit.&#10;if the marginal benefit of the movie exceeds its marginal cost.&#10; if your income will allow you to buy a ticket.&#10;because movies are enjoyable."/>
  <p:tag name="OLDNUMANSWERS" val="4"/>
</p:tagLst>
</file>

<file path=ppt/tags/tag1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5"/>
  <p:tag name="SLIDEGUID" val="0C171FEA62E84A11A02BA63E027EAF6C"/>
  <p:tag name="QUESTIONALIAS" val="2. The marginal benefit curve is: "/>
  <p:tag name="ANSWERSALIAS" val=" upsloping because of increasing marginal opportunity costs.|smicln| downsloping because of increasing marginal opportunity costs.|smicln|upsloping because additional units of a specific product yield less and less extra benefit.|smicln| downsloping because additional units of a specific product yield less and less extra benefit."/>
  <p:tag name="CORRECTPOINTVALUE" val="0"/>
  <p:tag name="VALUES" val="Incorrect|smicln|Incorrect|smicln|Incorrect|smicln|Correct"/>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TEXTLENGTH" val="310"/>
  <p:tag name="FONTSIZE" val="30"/>
  <p:tag name="BULLETTYPE" val="ppBulletArabicPeriod"/>
  <p:tag name="ANSWERTEXT" val=" upsloping because of increasing marginal opportunity costs.&#10; downsloping because of increasing marginal opportunity costs.&#10;upsloping because additional units of a specific product yield less and less extra benefit.&#10; downsloping because additional units of a specific product yield less and less extra benefit."/>
  <p:tag name="OLDNUMANSWERS" val="4"/>
</p:tagLst>
</file>

<file path=ppt/tags/tag1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2. The marginal benefit curve is: "/>
  <p:tag name="ANSWERSALIAS" val=" upsloping because of increasing marginal opportunity costs.|smicln| downsloping because of increasing marginal opportunity costs.|smicln|upsloping because additional units of a specific product yield less and less extra benefit.|smicln| downsloping because additional units of a specific product yield less and less extra benefit."/>
  <p:tag name="CORRECTPOINTVALUE" val="1"/>
  <p:tag name="SLIDEORDER" val="6"/>
  <p:tag name="SLIDEGUID" val="E94306A5DEB74CF0ABA36DC08CC00C9F"/>
  <p:tag name="VALUES" val="Incorrect|smicln|Incorrect|smicln|Incorrect|smicln|Correct"/>
</p:tagLst>
</file>

<file path=ppt/tags/tag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TEXTLENGTH" val="310"/>
  <p:tag name="FONTSIZE" val="30"/>
  <p:tag name="BULLETTYPE" val="ppBulletArabicPeriod"/>
  <p:tag name="ANSWERTEXT" val=" upsloping because of increasing marginal opportunity costs.&#10; downsloping because of increasing marginal opportunity costs.&#10;upsloping because additional units of a specific product yield less and less extra benefit.&#10; downsloping because additional units of a specific product yield less and less extra benefit."/>
  <p:tag name="OLDNUMANSWERS" val="4"/>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6"/>
  <p:tag name="SLIDEGUID" val="114F6E043998416B9A4B31DEB722AA22"/>
  <p:tag name="ANSWERSALIAS" val="upsloping because of increasing marginal opportunity costs.|smicln|upsloping because successive units of a specific product yield less and less extra utility.|smicln|downsloping because of increasing marginal opportunity costs.|smicln| downsloping because successive units of a specific product yield less and less extra utility."/>
  <p:tag name="QUESTIONALIAS" val="3. The marginal cost curve is: "/>
  <p:tag name="CORRECTPOINTVALUE" val="0"/>
  <p:tag name="VALUES" val="Correct|smicln|Incorrect|smicln|Incorrect|smicln|Incorrect"/>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TEXTLENGTH" val="308"/>
  <p:tag name="FONTSIZE" val="30"/>
  <p:tag name="BULLETTYPE" val="ppBulletArabicPeriod"/>
  <p:tag name="ANSWERTEXT" val="upsloping because of increasing marginal opportunity costs.&#10;upsloping because successive units of a specific product yield less and less extra utility.&#10;downsloping because of increasing marginal opportunity costs.&#10; downsloping because successive units of a specific product yield less and less extra utility."/>
  <p:tag name="OLDNUMANSWERS" val="4"/>
</p:tagLst>
</file>

<file path=ppt/tags/tag2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upsloping because of increasing marginal opportunity costs.|smicln|upsloping because successive units of a specific product yield less and less extra utility.|smicln|downsloping because of increasing marginal opportunity costs.|smicln| downsloping because successive units of a specific product yield less and less extra utility."/>
  <p:tag name="QUESTIONALIAS" val="3. The marginal cost curve is: "/>
  <p:tag name="CORRECTPOINTVALUE" val="1"/>
  <p:tag name="SLIDEORDER" val="7"/>
  <p:tag name="SLIDEGUID" val="C3298D25490A47D1B3CEEE5508711EE9"/>
  <p:tag name="VALUES" val="Correct|smicln|Incorrect|smicln|Incorrect|smicln|Incorrect"/>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TEXTLENGTH" val="308"/>
  <p:tag name="FONTSIZE" val="30"/>
  <p:tag name="BULLETTYPE" val="ppBulletArabicPeriod"/>
  <p:tag name="ANSWERTEXT" val="upsloping because of increasing marginal opportunity costs.&#10;upsloping because successive units of a specific product yield less and less extra utility.&#10;downsloping because of increasing marginal opportunity costs.&#10; downsloping because successive units of a specific product yield less and less extra utility."/>
  <p:tag name="OLDNUMANSWERS" val="4"/>
</p:tagLst>
</file>

<file path=ppt/tags/tag2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4"/>
  <p:tag name="SLIDEGUID" val="C83C3533176542F0B48D0D41BBEAB105"/>
  <p:tag name="ANSWERSALIAS" val="only government projects (as opposed to private projects) should be assessed by comparing marginal costs and marginal benefits.|smicln|the optimal project size is the one for which MB exceeds MC by the greatest amount.|smicln| the optimal project size is the one for which MB = MC.|smicln|project managers should attempt to minimize both MB and MC."/>
  <p:tag name="QUESTIONALIAS" val="4. According to the marginal-cost-marginal-benefit rule: "/>
  <p:tag name="CORRECTPOINTVALUE" val="0"/>
  <p:tag name="VALUES" val="Incorrect|smicln|Incorrect|smicln|Correct|smicln|Incorrect"/>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327"/>
  <p:tag name="FONTSIZE" val="27"/>
  <p:tag name="BULLETTYPE" val="ppBulletArabicPeriod"/>
  <p:tag name="ANSWERTEXT" val="only government projects (as opposed to private projects) should be assessed by comparing marginal costs and marginal benefits.&#10;the optimal project size is the one for which MB exceeds MC by the greatest amount.&#10; the optimal project size is the one for which MB = MC.&#10;project managers should attempt to minimize both MB and MC."/>
  <p:tag name="OLDNUMANSWERS" val="4"/>
</p:tagLst>
</file>

<file path=ppt/tags/tag2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only government projects (as opposed to private projects) should be assessed by comparing marginal costs and marginal benefits.|smicln|the optimal project size is the one for which MB exceeds MC by the greatest amount.|smicln| the optimal project size is the one for which MB = MC.|smicln|project managers should attempt to minimize both MB and MC."/>
  <p:tag name="QUESTIONALIAS" val="4. According to the marginal-cost-marginal-benefit rule: "/>
  <p:tag name="CORRECTPOINTVALUE" val="1"/>
  <p:tag name="SLIDEORDER" val="5"/>
  <p:tag name="SLIDEGUID" val="7231C28B8DAE406791A8132D145C7090"/>
  <p:tag name="VALUES" val="Incorrect|smicln|Incorrect|smicln|Correct|smicln|Incorrect"/>
</p:tagLst>
</file>

<file path=ppt/tags/tag2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TEXTLENGTH" val="327"/>
  <p:tag name="FONTSIZE" val="27"/>
  <p:tag name="BULLETTYPE" val="ppBulletArabicPeriod"/>
  <p:tag name="ANSWERTEXT" val="only government projects (as opposed to private projects) should be assessed by comparing marginal costs and marginal benefits.&#10;the optimal project size is the one for which MB exceeds MC by the greatest amount.&#10; the optimal project size is the one for which MB = MC.&#10;project managers should attempt to minimize both MB and MC."/>
  <p:tag name="OLDNUMANSWERS" val="4"/>
</p:tagLst>
</file>

<file path=ppt/tags/tag31.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2;1;3;1;1;1;1;1;-;1;1;1;1;-;2;1;-;1;1;-;-;2;-;2;1;-;-;-;1;1;-;2;2;"/>
  <p:tag name="CHARTSTRINGSTD" val="16 6 1 0"/>
  <p:tag name="CHARTSTRINGREV" val="0 1 6 16"/>
  <p:tag name="CHARTSTRINGSTDPER" val="0.695652173913043 0.260869565217391 0.0434782608695652 0"/>
  <p:tag name="CHARTSTRINGREVPER" val="0 0.0434782608695652 0.260869565217391 0.695652173913043"/>
  <p:tag name="QUESTIONALIAS" val="9. If the MB &gt; MC, then:"/>
  <p:tag name="ANSWERSALIAS" val="You should do more|smicln|You should do less|smicln|The result is optimal|smicln|The best choice was made"/>
  <p:tag name="RESPONSESGATHERED" val="False"/>
  <p:tag name="ANONYMOUSTEMP" val="False"/>
  <p:tag name="SLIDEORDER" val="2"/>
  <p:tag name="SLIDEGUID" val="0705F3FD24C4433EB1657E0BDC4CD0FB"/>
  <p:tag name="CORRECTPOINTVALUE" val="0"/>
  <p:tag name="VALUES" val="Correct|smicln|Incorrect|smicln|Incorrect|smicln|Incorrect"/>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You should do more&#10;You should do less&#10;The result is optimal&#10;The best choice was made"/>
  <p:tag name="OLDNUMANSWERS" val="4"/>
</p:tagLst>
</file>

<file path=ppt/tags/tag33.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2;1;3;1;1;1;1;1;-;1;1;1;1;-;2;1;-;1;1;-;-;2;-;2;1;-;-;-;1;1;-;2;2;"/>
  <p:tag name="CHARTSTRINGSTD" val="16 6 1 0"/>
  <p:tag name="CHARTSTRINGREV" val="0 1 6 16"/>
  <p:tag name="CHARTSTRINGSTDPER" val="0.695652173913043 0.260869565217391 0.0434782608695652 0"/>
  <p:tag name="CHARTSTRINGREVPER" val="0 0.0434782608695652 0.260869565217391 0.695652173913043"/>
  <p:tag name="QUESTIONALIAS" val="9. If the MB &gt; MC, then:"/>
  <p:tag name="ANSWERSALIAS" val="You should do more|smicln|You should do less|smicln|The result is optimal|smicln|The best choice was made"/>
  <p:tag name="RESPONSESGATHERED" val="False"/>
  <p:tag name="ANONYMOUSTEMP" val="False"/>
  <p:tag name="CORRECTPOINTVALUE" val="1"/>
  <p:tag name="SLIDEORDER" val="3"/>
  <p:tag name="SLIDEGUID" val="2C833A0400EB4E0F87E1B76FB18256D7"/>
  <p:tag name="VALUES" val="Correct|smicln|Incorrect|smicln|Incorrect|smicln|Incorrect"/>
</p:tagLst>
</file>

<file path=ppt/tags/tag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You should do more&#10;You should do less&#10;The result is optimal&#10;The best choice was made"/>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2;1;3;1;1;1;1;1;-;1;1;1;1;-;2;1;-;1;1;-;-;2;-;2;1;-;-;-;1;1;-;2;2;"/>
  <p:tag name="CHARTSTRINGSTD" val="16 6 1 0"/>
  <p:tag name="CHARTSTRINGREV" val="0 1 6 16"/>
  <p:tag name="CHARTSTRINGSTDPER" val="0.695652173913043 0.260869565217391 0.0434782608695652 0"/>
  <p:tag name="CHARTSTRINGREVPER" val="0 0.0434782608695652 0.260869565217391 0.695652173913043"/>
  <p:tag name="QUESTIONALIAS" val="7. Fixed (sunk) costs are ignored because:"/>
  <p:tag name="ANSWERSALIAS" val="They don’t affect total costs.|smicln|They don’t affect the MC or the MB.|smicln|They only affect costs, but not benefits.|smicln|They are very small and therefore insignificant."/>
  <p:tag name="RESPONSESGATHERED" val="False"/>
  <p:tag name="ANONYMOUSTEMP" val="False"/>
  <p:tag name="CORRECTPOINTVALUE" val="0"/>
  <p:tag name="SLIDEORDER" val="5"/>
  <p:tag name="SLIDEGUID" val="A660FDC0ABE0435AB9467E2C1186E177"/>
  <p:tag name="VALUES" val="Incorrect|smicln|Correct|smicln|Incorrect|smicln|Incorrect"/>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TEXTLENGTH" val="157"/>
  <p:tag name="FONTSIZE" val="32"/>
  <p:tag name="BULLETTYPE" val="ppBulletArabicPeriod"/>
  <p:tag name="ANSWERTEXT" val="They don’t affect total costs.&#10;They don’t affect the MC or the MB.&#10;They only affect costs, but not benefits.&#10;They are very small and therefore insignificant."/>
  <p:tag name="OLDNUMANSWERS" val="4"/>
</p:tagLst>
</file>

<file path=ppt/tags/tag42.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2;1;3;1;1;1;1;1;-;1;1;1;1;-;2;1;-;1;1;-;-;2;-;2;1;-;-;-;1;1;-;2;2;"/>
  <p:tag name="CHARTSTRINGSTD" val="16 6 1 0"/>
  <p:tag name="CHARTSTRINGREV" val="0 1 6 16"/>
  <p:tag name="CHARTSTRINGSTDPER" val="0.695652173913043 0.260869565217391 0.0434782608695652 0"/>
  <p:tag name="CHARTSTRINGREVPER" val="0 0.0434782608695652 0.260869565217391 0.695652173913043"/>
  <p:tag name="CORRECTPOINTVALUE" val="1"/>
  <p:tag name="QUESTIONALIAS" val="7. Fixed (sunk) costs are ignored because:"/>
  <p:tag name="ANSWERSALIAS" val="They don’t affect total costs.|smicln|They don’t affect the MC or the MB.|smicln|They only affect costs, but not benefits.|smicln|They are very small and therefore insignificant."/>
  <p:tag name="RESPONSESGATHERED" val="False"/>
  <p:tag name="ANONYMOUSTEMP" val="False"/>
  <p:tag name="SLIDEORDER" val="6"/>
  <p:tag name="SLIDEGUID" val="94003E0189E74080926DC782EB280BAA"/>
  <p:tag name="VALUES" val="Incorrect|smicln|Correct|smicln|Incorrect|smicln|Incorrect"/>
</p:tagLst>
</file>

<file path=ppt/tags/tag4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4.xml><?xml version="1.0" encoding="utf-8"?>
<p:tagLst xmlns:a="http://schemas.openxmlformats.org/drawingml/2006/main" xmlns:r="http://schemas.openxmlformats.org/officeDocument/2006/relationships" xmlns:p="http://schemas.openxmlformats.org/presentationml/2006/main">
  <p:tag name="ANSWERBULLETS" val="3"/>
  <p:tag name="TEXTLENGTH" val="157"/>
  <p:tag name="FONTSIZE" val="32"/>
  <p:tag name="BULLETTYPE" val="ppBulletArabicPeriod"/>
  <p:tag name="ANSWERTEXT" val="They don’t affect total costs.&#10;They don’t affect the MC or the MB.&#10;They only affect costs, but not benefits.&#10;They are very small and therefore insignificant."/>
  <p:tag name="OLDNUMANSWERS" val="4"/>
</p:tagLst>
</file>

<file path=ppt/tags/tag4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2"/>
  <p:tag name="SLIDEGUID" val="F9D2879D0858431EBB8867A139432916"/>
  <p:tag name="QUESTIONALIAS" val="2. Why are newspapers sold in vending machines that allow the buyer to take as many as they want?"/>
  <p:tag name="ANSWERSALIAS" val="Sellers know that people are irrational.|smicln|People are honest therefore most will only take one.|smicln|For the buyer, the MC of a second newspaper is higher than the first.|smicln|The MB of a second newspaper is close to zero."/>
  <p:tag name="CORRECTPOINTVALUE" val="0"/>
  <p:tag name="VALUES" val="Incorrect|smicln|Incorrect|smicln|Incorrect|smicln|Correct"/>
</p:tagLst>
</file>

<file path=ppt/tags/tag46.xml><?xml version="1.0" encoding="utf-8"?>
<p:tagLst xmlns:a="http://schemas.openxmlformats.org/drawingml/2006/main" xmlns:r="http://schemas.openxmlformats.org/officeDocument/2006/relationships" xmlns:p="http://schemas.openxmlformats.org/presentationml/2006/main">
  <p:tag name="ANSWERBULLETS" val="3"/>
  <p:tag name="TEXTLENGTH" val="210"/>
  <p:tag name="FONTSIZE" val="32"/>
  <p:tag name="BULLETTYPE" val="ppBulletArabicPeriod"/>
  <p:tag name="ANSWERTEXT" val="Sellers know that people are irrational.&#10;People are honest therefore most will only take one.&#10;For the buyer, the MC of a second newspaper is higher than the first.&#10;The MB of a second newspaper is close to zero."/>
  <p:tag name="OLDNUMANSWERS" val="4"/>
</p:tagLst>
</file>

<file path=ppt/tags/tag4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2. Why are newspapers sold in vending machines that allow the buyer to take as many as they want?"/>
  <p:tag name="ANSWERSALIAS" val="Sellers know that people are irrational.|smicln|People are honest therefore most will only take one.|smicln|For the buyer, the MC of a second newspaper is higher than the first.|smicln|The MB of a second newspaper is close to zero."/>
  <p:tag name="CORRECTPOINTVALUE" val="1"/>
  <p:tag name="SLIDEORDER" val="3"/>
  <p:tag name="SLIDEGUID" val="E5DDE19801E5469395CD666020547AF2"/>
  <p:tag name="VALUES" val="Incorrect|smicln|Incorrect|smicln|Incorrect|smicln|Correct"/>
</p:tagLst>
</file>

<file path=ppt/tags/tag4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TEXTLENGTH" val="210"/>
  <p:tag name="FONTSIZE" val="32"/>
  <p:tag name="BULLETTYPE" val="ppBulletArabicPeriod"/>
  <p:tag name="ANSWERTEXT" val="Sellers know that people are irrational.&#10;People are honest therefore most will only take one.&#10;For the buyer, the MC of a second newspaper is higher than the first.&#10;The MB of a second newspaper is close to zero."/>
  <p:tag name="OLDNUMANSWERS" val="4"/>
</p:tagLst>
</file>

<file path=ppt/tags/tag5.xml><?xml version="1.0" encoding="utf-8"?>
<p:tagLst xmlns:a="http://schemas.openxmlformats.org/drawingml/2006/main" xmlns:r="http://schemas.openxmlformats.org/officeDocument/2006/relationships" xmlns:p="http://schemas.openxmlformats.org/presentationml/2006/main">
  <p:tag name="SLIDEID" val="FF91FD446AC541F3AA3CC729070F7068"/>
  <p:tag name="SLIDETYPE" val="Q"/>
  <p:tag name="DEMOGRAPHIC" val="False"/>
  <p:tag name="TEAMASSIGN" val="False"/>
  <p:tag name="SPEEDSCORING" val="False"/>
  <p:tag name="INCORRECTPOINTVALUE" val="0"/>
  <p:tag name="ZEROBASED" val="False"/>
  <p:tag name="DELIMITERS" val="3.1"/>
  <p:tag name="VALUEFORMAT" val="0%"/>
  <p:tag name="TOTALRESPONSES" val="32"/>
  <p:tag name="RESPONSECOUNT" val="32"/>
  <p:tag name="SLICED" val="False"/>
  <p:tag name="RESPONSES" val="3;1;1;1;1;1;1;1;1;1;3;3;1;1;1;1;1;1;1;3;3;1;1;3;3;3;1;-;1;1;3;1;2;"/>
  <p:tag name="CHARTSTRINGSTD" val="22 1 9 0"/>
  <p:tag name="CHARTSTRINGREV" val="0 9 1 22"/>
  <p:tag name="CHARTSTRINGSTDPER" val="0.6875 0.03125 0.28125 0"/>
  <p:tag name="CHARTSTRINGREVPER" val="0 0.28125 0.03125 0.6875"/>
  <p:tag name="QUESTIONALIAS" val="7. What does “marginal” mean?"/>
  <p:tag name="ANSWERSALIAS" val="additional|smicln|unique|smicln|efficient|smicln|unemployed"/>
  <p:tag name="RESPONSESGATHERED" val="False"/>
  <p:tag name="ANONYMOUSTEMP" val="False"/>
  <p:tag name="SLIDEORDER" val="2"/>
  <p:tag name="SLIDEGUID" val="C4722D2A8AF94EC7835C687485B86DCE"/>
  <p:tag name="CORRECTPOINTVALUE" val="0"/>
  <p:tag name="VALUES" val="Correct|smicln|Incorrect|smicln|Incorrect|smicln|Incorrect"/>
</p:tagLst>
</file>

<file path=ppt/tags/tag5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2"/>
  <p:tag name="SLIDEGUID" val="49F6FDE8AB804FB7896FE108AA0C555C"/>
  <p:tag name="CORRECTPOINTVALUE" val="0"/>
  <p:tag name="QUESTIONALIAS" val="8. The data indicate that: (YP 25 #3)"/>
  <p:tag name="ANSWERSALIAS" val="1. the marginal costs and marginal benefits cannot be calculated|smicln|2. the marginal cost and marginal benefit of Program B are $6 and $16 respectively.|smicln|3. the marginal cost and marginal benefit of Program C are $6 and $5 respectively.|smicln|4. the marginal cost and marginal benefit of Program D are $2 and $9 respectively."/>
  <p:tag name="VALUES" val="Incorrect|smicln|Incorrect|smicln|Correct|smicln|Incorrect"/>
</p:tagLst>
</file>

<file path=ppt/tags/tag51.xml><?xml version="1.0" encoding="utf-8"?>
<p:tagLst xmlns:a="http://schemas.openxmlformats.org/drawingml/2006/main" xmlns:r="http://schemas.openxmlformats.org/officeDocument/2006/relationships" xmlns:p="http://schemas.openxmlformats.org/presentationml/2006/main">
  <p:tag name="ANSWERBULLETS" val="3"/>
  <p:tag name="TEXTLENGTH" val="314"/>
  <p:tag name="FONTSIZE" val="30"/>
  <p:tag name="BULLETTYPE" val="ppBulletArabicPeriod"/>
  <p:tag name="ANSWERTEXT" val="1. the marginal costs and marginal benefits cannot be calculated&#10;2. the marginal cost and marginal benefit of Program B are $6 and $16 respectively.&#10;3. the marginal cost and marginal benefit of Program C are $6 and $5 respectively.&#10;4. the marginal cost and marginal benefit of Program D are $2 and $9 respectively."/>
  <p:tag name="OLDNUMANSWERS" val="4"/>
</p:tagLst>
</file>

<file path=ppt/tags/tag5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SLIDEORDER" val="3"/>
  <p:tag name="SLIDEGUID" val="6C1081DB026A4F14AE36C0E9F15AAEEC"/>
  <p:tag name="QUESTIONALIAS" val="8. The data indicate that: (YP 25 #3)"/>
  <p:tag name="ANSWERSALIAS" val="1. the marginal costs and marginal benefits cannot be calculated|smicln|2. the marginal cost and marginal benefit of Program B are $6 and $16 respectively.|smicln|3. the marginal cost and marginal benefit of Program C are $6 and $5 respectively.|smicln|4. the marginal cost and marginal benefit of Program D are $2 and $9 respectively."/>
  <p:tag name="VALUES" val="Incorrect|smicln|Incorrect|smicln|Correct|smicln|Incorrect"/>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TEXTLENGTH" val="314"/>
  <p:tag name="FONTSIZE" val="30"/>
  <p:tag name="BULLETTYPE" val="ppBulletArabicPeriod"/>
  <p:tag name="ANSWERTEXT" val="1. the marginal costs and marginal benefits cannot be calculated&#10;2. the marginal cost and marginal benefit of Program B are $6 and $16 respectively.&#10;3. the marginal cost and marginal benefit of Program C are $6 and $5 respectively.&#10;4. the marginal cost and marginal benefit of Program D are $2 and $9 respectively."/>
  <p:tag name="OLDNUMANSWERS" val="4"/>
</p:tagLst>
</file>

<file path=ppt/tags/tag5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E81C7E7D9506446CADA47A6B765F09D1"/>
  <p:tag name="CORRECTPOINTVALUE" val="0"/>
  <p:tag name="QUESTIONALIAS" val="9. On the basis of the data we can say that it would be best to chose: (YP 25 #4)"/>
  <p:tag name="ANSWERSALIAS" val="1. Program A|smicln|2. Program B|smicln|3. Program C|smicln|4. Program D"/>
  <p:tag name="VALUES" val="Incorrect|smicln|Correct|smicln|Incorrect|smicln|Incorrect"/>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TEXTLENGTH" val="51"/>
  <p:tag name="FONTSIZE" val="32"/>
  <p:tag name="BULLETTYPE" val="ppBulletArabicPeriod"/>
  <p:tag name="ANSWERTEXT" val="1. Program A&#10;2. Program B&#10;3. Program C&#10;4. Program D"/>
  <p:tag name="OLDNUMANSWERS" val="4"/>
</p:tagLst>
</file>

<file path=ppt/tags/tag5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SLIDEORDER" val="4"/>
  <p:tag name="SLIDEGUID" val="4E1E54D86A834A9E99FB21EC29C93076"/>
  <p:tag name="QUESTIONALIAS" val="9. On the basis of the data we can say that it would be best to chose: (YP 25 #4)"/>
  <p:tag name="ANSWERSALIAS" val="1. Program A|smicln|2. Program B|smicln|3. Program C|smicln|4. Program D"/>
  <p:tag name="VALUES" val="Incorrect|smicln|Correct|smicln|Incorrect|smicln|Incorrect"/>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TEXTLENGTH" val="51"/>
  <p:tag name="FONTSIZE" val="32"/>
  <p:tag name="BULLETTYPE" val="ppBulletArabicPeriod"/>
  <p:tag name="ANSWERTEXT" val="1. Program A&#10;2. Program B&#10;3. Program C&#10;4. Program D"/>
  <p:tag name="OLDNUMANSWERS" val="4"/>
</p:tagLst>
</file>

<file path=ppt/tags/tag5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TEXTLENGTH" val="38"/>
  <p:tag name="FONTSIZE" val="32"/>
  <p:tag name="BULLETTYPE" val="ppBulletArabicPeriod"/>
  <p:tag name="ANSWERTEXT" val="additional&#10;unique&#10;efficient&#10;unemployed"/>
  <p:tag name="OLDNUMANSWERS" val="4"/>
</p:tagLst>
</file>

<file path=ppt/tags/tag6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D2DEA1AB1F86422A933E9EE59E58B456"/>
  <p:tag name="ANSWERSALIAS" val="Q1.|smicln|Q2.|smicln|Q3.|smicln|greater than Q3."/>
  <p:tag name="QUESTIONALIAS" val="8. Refer to the diagram for athletic shoes. The optimal output of shoes is:  (YP 26 #5)"/>
  <p:tag name="CORRECTPOINTVALUE" val="0"/>
  <p:tag name="VALUES" val="Incorrect|smicln|Correct|smicln|Incorrect|smicln|Incorrect"/>
</p:tagLst>
</file>

<file path=ppt/tags/tag61.xml><?xml version="1.0" encoding="utf-8"?>
<p:tagLst xmlns:a="http://schemas.openxmlformats.org/drawingml/2006/main" xmlns:r="http://schemas.openxmlformats.org/officeDocument/2006/relationships" xmlns:p="http://schemas.openxmlformats.org/presentationml/2006/main">
  <p:tag name="ANSWERBULLETS" val="3"/>
  <p:tag name="TEXTLENGTH" val="28"/>
  <p:tag name="FONTSIZE" val="32"/>
  <p:tag name="BULLETTYPE" val="ppBulletArabicPeriod"/>
  <p:tag name="ANSWERTEXT" val="Q1.&#10;Q2.&#10;Q3.&#10;greater than Q3."/>
  <p:tag name="OLDNUMANSWERS" val="4"/>
</p:tagLst>
</file>

<file path=ppt/tags/tag6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Q1.|smicln|Q2.|smicln|Q3.|smicln|greater than Q3."/>
  <p:tag name="QUESTIONALIAS" val="8. Refer to the diagram for athletic shoes. The optimal output of shoes is:  (YP 26 #5)"/>
  <p:tag name="CORRECTPOINTVALUE" val="1"/>
  <p:tag name="SLIDEORDER" val="4"/>
  <p:tag name="SLIDEGUID" val="44A26F5D56694966B9E06578ECB0E4A2"/>
  <p:tag name="VALUES" val="Incorrect|smicln|Correct|smicln|Incorrect|smicln|Incorrect"/>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TEXTLENGTH" val="28"/>
  <p:tag name="FONTSIZE" val="32"/>
  <p:tag name="BULLETTYPE" val="ppBulletArabicPeriod"/>
  <p:tag name="ANSWERTEXT" val="Q1.&#10;Q2.&#10;Q3.&#10;greater than Q3."/>
  <p:tag name="OLDNUMANSWERS" val="4"/>
</p:tagLst>
</file>

<file path=ppt/tags/tag6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4"/>
  <p:tag name="SLIDEGUID" val="7FA68DD529504E6BABC487D78BA6EF23"/>
  <p:tag name="ANSWERSALIAS" val="society considers additional units of shoes to be more valuable than alternative uses of those resources.|smicln|society considers additional units of shoes to be less valuable than alternative uses of those resources.|smicln|society would experience a net loss by producing more shoes.|smicln| resources are being allocated efficiently to the production of shoes."/>
  <p:tag name="QUESTIONALIAS" val="9. Refer to the diagram for athletic shoes. If the current output of shoes is Q1, then:   (YP 26 #6) "/>
  <p:tag name="CORRECTPOINTVALUE" val="0"/>
  <p:tag name="VALUES" val="Correct|smicln|Incorrect|smicln|Incorrect|smicln|Incorrect"/>
</p:tagLst>
</file>

<file path=ppt/tags/tag66.xml><?xml version="1.0" encoding="utf-8"?>
<p:tagLst xmlns:a="http://schemas.openxmlformats.org/drawingml/2006/main" xmlns:r="http://schemas.openxmlformats.org/officeDocument/2006/relationships" xmlns:p="http://schemas.openxmlformats.org/presentationml/2006/main">
  <p:tag name="ANSWERBULLETS" val="3"/>
  <p:tag name="TEXTLENGTH" val="343"/>
  <p:tag name="FONTSIZE" val="25"/>
  <p:tag name="BULLETTYPE" val="ppBulletArabicPeriod"/>
  <p:tag name="ANSWERTEXT" val="society considers additional units of shoes to be more valuable than alternative uses of those resources.&#10;society considers additional units of shoes to be less valuable than alternative uses of those resources.&#10;society would experience a net loss by producing more shoes.&#10; resources are being allocated efficiently to the production of shoes."/>
  <p:tag name="OLDNUMANSWERS" val="4"/>
</p:tagLst>
</file>

<file path=ppt/tags/tag6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society considers additional units of shoes to be more valuable than alternative uses of those resources.|smicln|society considers additional units of shoes to be less valuable than alternative uses of those resources.|smicln|society would experience a net loss by producing more shoes.|smicln| resources are being allocated efficiently to the production of shoes."/>
  <p:tag name="QUESTIONALIAS" val="9. Refer to the diagram for athletic shoes. If the current output of shoes is Q1, then:   (YP 26 #6) "/>
  <p:tag name="CORRECTPOINTVALUE" val="1"/>
  <p:tag name="SLIDEORDER" val="5"/>
  <p:tag name="SLIDEGUID" val="DD652A220ADB4521B8B88A9B58A8557B"/>
  <p:tag name="VALUES" val="Correct|smicln|Incorrect|smicln|Incorrect|smicln|Incorrect"/>
</p:tagLst>
</file>

<file path=ppt/tags/tag6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9.xml><?xml version="1.0" encoding="utf-8"?>
<p:tagLst xmlns:a="http://schemas.openxmlformats.org/drawingml/2006/main" xmlns:r="http://schemas.openxmlformats.org/officeDocument/2006/relationships" xmlns:p="http://schemas.openxmlformats.org/presentationml/2006/main">
  <p:tag name="ANSWERBULLETS" val="3"/>
  <p:tag name="TEXTLENGTH" val="343"/>
  <p:tag name="FONTSIZE" val="25"/>
  <p:tag name="BULLETTYPE" val="ppBulletArabicPeriod"/>
  <p:tag name="ANSWERTEXT" val="society considers additional units of shoes to be more valuable than alternative uses of those resources.&#10;society considers additional units of shoes to be less valuable than alternative uses of those resources.&#10;society would experience a net loss by producing more shoes.&#10; resources are being allocated efficiently to the production of shoes."/>
  <p:tag name="OLDNUMANSWERS" val="4"/>
</p:tagLst>
</file>

<file path=ppt/tags/tag7.xml><?xml version="1.0" encoding="utf-8"?>
<p:tagLst xmlns:a="http://schemas.openxmlformats.org/drawingml/2006/main" xmlns:r="http://schemas.openxmlformats.org/officeDocument/2006/relationships" xmlns:p="http://schemas.openxmlformats.org/presentationml/2006/main">
  <p:tag name="SLIDEID" val="FF91FD446AC541F3AA3CC729070F7068"/>
  <p:tag name="SLIDETYPE" val="Q"/>
  <p:tag name="DEMOGRAPHIC" val="False"/>
  <p:tag name="TEAMASSIGN" val="False"/>
  <p:tag name="SPEEDSCORING" val="False"/>
  <p:tag name="INCORRECTPOINTVALUE" val="0"/>
  <p:tag name="ZEROBASED" val="False"/>
  <p:tag name="DELIMITERS" val="3.1"/>
  <p:tag name="VALUEFORMAT" val="0%"/>
  <p:tag name="TOTALRESPONSES" val="32"/>
  <p:tag name="RESPONSECOUNT" val="32"/>
  <p:tag name="SLICED" val="False"/>
  <p:tag name="RESPONSES" val="3;1;1;1;1;1;1;1;1;1;3;3;1;1;1;1;1;1;1;3;3;1;1;3;3;3;1;-;1;1;3;1;2;"/>
  <p:tag name="CHARTSTRINGSTD" val="22 1 9 0"/>
  <p:tag name="CHARTSTRINGREV" val="0 9 1 22"/>
  <p:tag name="CHARTSTRINGSTDPER" val="0.6875 0.03125 0.28125 0"/>
  <p:tag name="CHARTSTRINGREVPER" val="0 0.28125 0.03125 0.6875"/>
  <p:tag name="QUESTIONALIAS" val="7. What does “marginal” mean?"/>
  <p:tag name="ANSWERSALIAS" val="additional|smicln|unique|smicln|efficient|smicln|unemployed"/>
  <p:tag name="RESPONSESGATHERED" val="False"/>
  <p:tag name="ANONYMOUSTEMP" val="False"/>
  <p:tag name="SLIDEORDER" val="3"/>
  <p:tag name="SLIDEGUID" val="20CDFE2E445749028BC1E8CAD8FA55DC"/>
  <p:tag name="CORRECTPOINTVALUE" val="1"/>
  <p:tag name="VALUES" val="Correct|smicln|Incorrect|smicln|Incorrect|smicln|Incorrect"/>
</p:tagLst>
</file>

<file path=ppt/tags/tag70.xml><?xml version="1.0" encoding="utf-8"?>
<p:tagLst xmlns:a="http://schemas.openxmlformats.org/drawingml/2006/main" xmlns:r="http://schemas.openxmlformats.org/officeDocument/2006/relationships" xmlns:p="http://schemas.openxmlformats.org/presentationml/2006/main">
  <p:tag name="SLIDEID" val="3E59FB10C42A4140B81D765FC25B0FAB"/>
  <p:tag name="SLIDETYPE" val="Q"/>
  <p:tag name="DEMOGRAPHIC" val="False"/>
  <p:tag name="TEAMASSIGN" val="False"/>
  <p:tag name="SPEEDSCORING" val="False"/>
  <p:tag name="INCORRECTPOINTVALUE" val="0"/>
  <p:tag name="ZEROBASED" val="False"/>
  <p:tag name="DELIMITERS" val="3.1"/>
  <p:tag name="VALUEFORMAT" val="0%"/>
  <p:tag name="TOTALRESPONSES" val="27"/>
  <p:tag name="RESPONSECOUNT" val="27"/>
  <p:tag name="SLICED" val="False"/>
  <p:tag name="RESPONSES" val="2;2;2;-;2;2;-;2;-;-;2;2;2;2;2;2;2;1;2;2;3;2;-;2;2;2;2;-;2;2;2;2;2;"/>
  <p:tag name="CHARTSTRINGSTD" val="1 25 1 0"/>
  <p:tag name="CHARTSTRINGREV" val="0 1 25 1"/>
  <p:tag name="CHARTSTRINGSTDPER" val="0.037037037037037 0.925925925925926 0.037037037037037 0"/>
  <p:tag name="CHARTSTRINGREVPER" val="0 0.037037037037037 0.925925925925926 0.037037037037037"/>
  <p:tag name="ANSWERSALIAS" val="People will do more|smicln|People will do less|smicln|People will do it again|smicln|Nothing happens"/>
  <p:tag name="RESPONSESGATHERED" val="False"/>
  <p:tag name="ANONYMOUSTEMP" val="False"/>
  <p:tag name="SLIDEORDER" val="2"/>
  <p:tag name="SLIDEGUID" val="B3986E4591BC41E287B612631F64152F"/>
  <p:tag name="QUESTIONALIAS" val="12. If MC increase then:"/>
  <p:tag name="CORRECTPOINTVALUE" val="0"/>
  <p:tag name="VALUES" val="Incorrect|smicln|Correct|smicln|Incorrect|smicln|Incorrect"/>
</p:tagLst>
</file>

<file path=ppt/tags/tag71.xml><?xml version="1.0" encoding="utf-8"?>
<p:tagLst xmlns:a="http://schemas.openxmlformats.org/drawingml/2006/main" xmlns:r="http://schemas.openxmlformats.org/officeDocument/2006/relationships" xmlns:p="http://schemas.openxmlformats.org/presentationml/2006/main">
  <p:tag name="ANSWERBULLETS" val="3"/>
  <p:tag name="TEXTLENGTH" val="79"/>
  <p:tag name="FONTSIZE" val="32"/>
  <p:tag name="BULLETTYPE" val="ppBulletArabicPeriod"/>
  <p:tag name="ANSWERTEXT" val="People will do more&#10;People will do less&#10;People will do it again&#10;Nothing happens"/>
  <p:tag name="OLDNUMANSWERS" val="4"/>
</p:tagLst>
</file>

<file path=ppt/tags/tag72.xml><?xml version="1.0" encoding="utf-8"?>
<p:tagLst xmlns:a="http://schemas.openxmlformats.org/drawingml/2006/main" xmlns:r="http://schemas.openxmlformats.org/officeDocument/2006/relationships" xmlns:p="http://schemas.openxmlformats.org/presentationml/2006/main">
  <p:tag name="SLIDEID" val="3E59FB10C42A4140B81D765FC25B0FAB"/>
  <p:tag name="SLIDETYPE" val="Q"/>
  <p:tag name="DEMOGRAPHIC" val="False"/>
  <p:tag name="TEAMASSIGN" val="False"/>
  <p:tag name="SPEEDSCORING" val="False"/>
  <p:tag name="INCORRECTPOINTVALUE" val="0"/>
  <p:tag name="ZEROBASED" val="False"/>
  <p:tag name="DELIMITERS" val="3.1"/>
  <p:tag name="VALUEFORMAT" val="0%"/>
  <p:tag name="TOTALRESPONSES" val="27"/>
  <p:tag name="RESPONSECOUNT" val="27"/>
  <p:tag name="SLICED" val="False"/>
  <p:tag name="RESPONSES" val="2;2;2;-;2;2;-;2;-;-;2;2;2;2;2;2;2;1;2;2;3;2;-;2;2;2;2;-;2;2;2;2;2;"/>
  <p:tag name="CHARTSTRINGSTD" val="1 25 1 0"/>
  <p:tag name="CHARTSTRINGREV" val="0 1 25 1"/>
  <p:tag name="CHARTSTRINGSTDPER" val="0.037037037037037 0.925925925925926 0.037037037037037 0"/>
  <p:tag name="CHARTSTRINGREVPER" val="0 0.037037037037037 0.925925925925926 0.037037037037037"/>
  <p:tag name="ANSWERSALIAS" val="People will do more|smicln|People will do less|smicln|People will do it again|smicln|Nothing happens"/>
  <p:tag name="RESPONSESGATHERED" val="False"/>
  <p:tag name="ANONYMOUSTEMP" val="False"/>
  <p:tag name="CORRECTPOINTVALUE" val="1"/>
  <p:tag name="QUESTIONALIAS" val="12. If MC increase then:"/>
  <p:tag name="SLIDEORDER" val="3"/>
  <p:tag name="SLIDEGUID" val="413CE268589246429041A3E406F072F6"/>
  <p:tag name="VALUES" val="Incorrect|smicln|Correct|smicln|Incorrect|smicln|Incorrect"/>
</p:tagLst>
</file>

<file path=ppt/tags/tag7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4.xml><?xml version="1.0" encoding="utf-8"?>
<p:tagLst xmlns:a="http://schemas.openxmlformats.org/drawingml/2006/main" xmlns:r="http://schemas.openxmlformats.org/officeDocument/2006/relationships" xmlns:p="http://schemas.openxmlformats.org/presentationml/2006/main">
  <p:tag name="ANSWERBULLETS" val="3"/>
  <p:tag name="TEXTLENGTH" val="79"/>
  <p:tag name="FONTSIZE" val="32"/>
  <p:tag name="BULLETTYPE" val="ppBulletArabicPeriod"/>
  <p:tag name="ANSWERTEXT" val="People will do more&#10;People will do less&#10;People will do it again&#10;Nothing happens"/>
  <p:tag name="OLDNUMANSWERS" val="4"/>
</p:tagLst>
</file>

<file path=ppt/tags/tag7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7"/>
  <p:tag name="SLIDEGUID" val="A54A2414AC7449BEAE297C89A2F42ED6"/>
  <p:tag name="QUESTIONALIAS" val="10. People will go skiing more if:: "/>
  <p:tag name="ANSWERSALIAS" val="The MC increase and the MB decrease.|smicln|The MC decrease and the MB increase.|smicln|The MC increase and the MB increase.|smicln|The MC decrease and the MB decrease."/>
  <p:tag name="CORRECTPOINTVALUE" val="1"/>
  <p:tag name="VALUES" val="Incorrect|smicln|Correct|smicln|Incorrect|smicln|Incorrect"/>
</p:tagLst>
</file>

<file path=ppt/tags/tag76.xml><?xml version="1.0" encoding="utf-8"?>
<p:tagLst xmlns:a="http://schemas.openxmlformats.org/drawingml/2006/main" xmlns:r="http://schemas.openxmlformats.org/officeDocument/2006/relationships" xmlns:p="http://schemas.openxmlformats.org/presentationml/2006/main">
  <p:tag name="ANSWERBULLETS" val="3"/>
  <p:tag name="TEXTLENGTH" val="147"/>
  <p:tag name="FONTSIZE" val="32"/>
  <p:tag name="BULLETTYPE" val="ppBulletArabicPeriod"/>
  <p:tag name="ANSWERTEXT" val="The MC increase and the MB decrease.&#10;The MC decrease and the MB increase.&#10;The MC increase and the MB increase.&#10;The MC decrease and the MB decrease."/>
  <p:tag name="OLDNUMANSWERS" val="4"/>
</p:tagLst>
</file>

<file path=ppt/tags/tag7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0. People will go skiing more if:: "/>
  <p:tag name="ANSWERSALIAS" val="The MC increase and the MB decrease.|smicln|The MC decrease and the MB increase.|smicln|The MC increase and the MB increase.|smicln|The MC decrease and the MB decrease."/>
  <p:tag name="CORRECTPOINTVALUE" val="1"/>
  <p:tag name="SLIDEORDER" val="8"/>
  <p:tag name="SLIDEGUID" val="FDEF651DF799486A8A7646B69D1E968D"/>
  <p:tag name="VALUES" val="Incorrect|smicln|Correct|smicln|Incorrect|smicln|Incorrect"/>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TEXTLENGTH" val="147"/>
  <p:tag name="FONTSIZE" val="32"/>
  <p:tag name="BULLETTYPE" val="ppBulletArabicPeriod"/>
  <p:tag name="ANSWERTEXT" val="The MC increase and the MB decrease.&#10;The MC decrease and the MB increase.&#10;The MC increase and the MB increase.&#10;The MC decrease and the MB decrease."/>
  <p:tag name="OLDNUMANSWERS" val="4"/>
</p:tagLst>
</file>

<file path=ppt/tags/tag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TEXTLENGTH" val="38"/>
  <p:tag name="FONTSIZE" val="32"/>
  <p:tag name="BULLETTYPE" val="ppBulletArabicPeriod"/>
  <p:tag name="ANSWERTEXT" val="additional&#10;unique&#10;efficient&#10;unemployed"/>
  <p:tag name="OLDNUMANSWERS"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1481</Words>
  <Application>Microsoft Office PowerPoint</Application>
  <PresentationFormat>On-screen Show (4:3)</PresentationFormat>
  <Paragraphs>211</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1_Office Theme</vt:lpstr>
      <vt:lpstr>2_Office Theme</vt:lpstr>
      <vt:lpstr>3_Office Theme</vt:lpstr>
      <vt:lpstr>Benefit Cost Analysis</vt:lpstr>
      <vt:lpstr>1d – Benefit Cost Analysis</vt:lpstr>
      <vt:lpstr>PowerPoint Presentation</vt:lpstr>
      <vt:lpstr>1. What does “marginal” mean?</vt:lpstr>
      <vt:lpstr>1. What does “marginal” mean?</vt:lpstr>
      <vt:lpstr>2. You should decide to go to a movie: </vt:lpstr>
      <vt:lpstr>2. You should decide to go to a movie: </vt:lpstr>
      <vt:lpstr>3. The marginal benefit curve is: </vt:lpstr>
      <vt:lpstr>3. The marginal benefit curve is: </vt:lpstr>
      <vt:lpstr>4. The marginal cost curve is: </vt:lpstr>
      <vt:lpstr>4. The marginal cost curve is: </vt:lpstr>
      <vt:lpstr>PowerPoint Presentation</vt:lpstr>
      <vt:lpstr>5. According to the marginal-cost-marginal-benefit rule: </vt:lpstr>
      <vt:lpstr>5. According to the marginal-cost-marginal-benefit rule: </vt:lpstr>
      <vt:lpstr>6. If the MB &gt; MC, then:</vt:lpstr>
      <vt:lpstr>6. If the MB &gt; MC, then:</vt:lpstr>
      <vt:lpstr>PowerPoint Presentation</vt:lpstr>
      <vt:lpstr>PowerPoint Presentation</vt:lpstr>
      <vt:lpstr>PowerPoint Presentation</vt:lpstr>
      <vt:lpstr>PowerPoint Presentation</vt:lpstr>
      <vt:lpstr>7. Fixed (sunk) costs are ignored because:</vt:lpstr>
      <vt:lpstr>7. Fixed (sunk) costs are ignored because:</vt:lpstr>
      <vt:lpstr>8. Why are newspapers sold in vending machines that allow the buyer to take as many as they want?</vt:lpstr>
      <vt:lpstr>8. Why are newspapers sold in vending machines that allow the buyer to take as many as they want?</vt:lpstr>
      <vt:lpstr>9. The data indicate that: (YP 25 #3)</vt:lpstr>
      <vt:lpstr>9. The data indicate that: (YP 25 #3)</vt:lpstr>
      <vt:lpstr>10. On the basis of the data we can say that it would be best to chose: (YP 25 #4)</vt:lpstr>
      <vt:lpstr>10. On the basis of the data we can say that it would be best to chose: (YP 25 #4)</vt:lpstr>
      <vt:lpstr>11. Refer to the diagram for athletic shoes. The optimal output of shoes is:  (YP 26 #6)</vt:lpstr>
      <vt:lpstr>11. Refer to the diagram for athletic shoes. The optimal output of shoes is:  (YP 26 #6)</vt:lpstr>
      <vt:lpstr>12. Refer to the diagram for athletic shoes. If the current output of shoes is Q1, then:   (YP 26 #7) </vt:lpstr>
      <vt:lpstr>12. Refer to the diagram for athletic shoes. If the current output of shoes is Q1, then:   (YP 26 #7) </vt:lpstr>
      <vt:lpstr>13. If MC increase then:</vt:lpstr>
      <vt:lpstr>13. If MC increase then:</vt:lpstr>
      <vt:lpstr>14. We know that people will go skiing more if: </vt:lpstr>
      <vt:lpstr>14. We know that people will go skiing more if: </vt:lpstr>
      <vt:lpstr>PowerPoint Presentation</vt:lpstr>
      <vt:lpstr>PowerPoint Presentation</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Mark Healy</cp:lastModifiedBy>
  <cp:revision>69</cp:revision>
  <cp:lastPrinted>2016-08-31T14:08:08Z</cp:lastPrinted>
  <dcterms:created xsi:type="dcterms:W3CDTF">2013-02-04T18:55:14Z</dcterms:created>
  <dcterms:modified xsi:type="dcterms:W3CDTF">2020-01-29T13:46:56Z</dcterms:modified>
</cp:coreProperties>
</file>