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5"/>
  </p:handoutMasterIdLst>
  <p:sldIdLst>
    <p:sldId id="281" r:id="rId2"/>
    <p:sldId id="267" r:id="rId3"/>
    <p:sldId id="282" r:id="rId4"/>
    <p:sldId id="283" r:id="rId5"/>
    <p:sldId id="284" r:id="rId6"/>
    <p:sldId id="257" r:id="rId7"/>
    <p:sldId id="268" r:id="rId8"/>
    <p:sldId id="285" r:id="rId9"/>
    <p:sldId id="286" r:id="rId10"/>
    <p:sldId id="259" r:id="rId11"/>
    <p:sldId id="270" r:id="rId12"/>
    <p:sldId id="261" r:id="rId13"/>
    <p:sldId id="272" r:id="rId14"/>
    <p:sldId id="262" r:id="rId15"/>
    <p:sldId id="273" r:id="rId16"/>
    <p:sldId id="287" r:id="rId17"/>
    <p:sldId id="288" r:id="rId18"/>
    <p:sldId id="263" r:id="rId19"/>
    <p:sldId id="274" r:id="rId20"/>
    <p:sldId id="289" r:id="rId21"/>
    <p:sldId id="290" r:id="rId22"/>
    <p:sldId id="264" r:id="rId23"/>
    <p:sldId id="275" r:id="rId24"/>
  </p:sldIdLst>
  <p:sldSz cx="9144000" cy="6858000" type="screen4x3"/>
  <p:notesSz cx="9296400" cy="7010400"/>
  <p:custDataLst>
    <p:tags r:id="rId2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523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F8B0D88-135B-4C67-9A6C-5DF1CE88B988}" type="datetimeFigureOut">
              <a:rPr lang="en-US" smtClean="0"/>
              <a:pPr/>
              <a:t>7/31/2018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DC575A-A381-48B0-A166-71F2BF9958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3131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D60E1-6183-4711-B084-170847B2092C}" type="datetimeFigureOut">
              <a:rPr lang="en-US" smtClean="0"/>
              <a:pPr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00F8-532F-42CD-94F0-DAAA1E2764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D60E1-6183-4711-B084-170847B2092C}" type="datetimeFigureOut">
              <a:rPr lang="en-US" smtClean="0"/>
              <a:pPr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00F8-532F-42CD-94F0-DAAA1E2764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D60E1-6183-4711-B084-170847B2092C}" type="datetimeFigureOut">
              <a:rPr lang="en-US" smtClean="0"/>
              <a:pPr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00F8-532F-42CD-94F0-DAAA1E2764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D60E1-6183-4711-B084-170847B2092C}" type="datetimeFigureOut">
              <a:rPr lang="en-US" smtClean="0"/>
              <a:pPr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00F8-532F-42CD-94F0-DAAA1E2764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D60E1-6183-4711-B084-170847B2092C}" type="datetimeFigureOut">
              <a:rPr lang="en-US" smtClean="0"/>
              <a:pPr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00F8-532F-42CD-94F0-DAAA1E2764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D60E1-6183-4711-B084-170847B2092C}" type="datetimeFigureOut">
              <a:rPr lang="en-US" smtClean="0"/>
              <a:pPr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00F8-532F-42CD-94F0-DAAA1E2764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D60E1-6183-4711-B084-170847B2092C}" type="datetimeFigureOut">
              <a:rPr lang="en-US" smtClean="0"/>
              <a:pPr/>
              <a:t>7/31/2018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00F8-532F-42CD-94F0-DAAA1E2764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D60E1-6183-4711-B084-170847B2092C}" type="datetimeFigureOut">
              <a:rPr lang="en-US" smtClean="0"/>
              <a:pPr/>
              <a:t>7/31/2018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00F8-532F-42CD-94F0-DAAA1E2764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D60E1-6183-4711-B084-170847B2092C}" type="datetimeFigureOut">
              <a:rPr lang="en-US" smtClean="0"/>
              <a:pPr/>
              <a:t>7/31/2018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00F8-532F-42CD-94F0-DAAA1E2764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D60E1-6183-4711-B084-170847B2092C}" type="datetimeFigureOut">
              <a:rPr lang="en-US" smtClean="0"/>
              <a:pPr/>
              <a:t>7/31/2018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00F8-532F-42CD-94F0-DAAA1E2764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D60E1-6183-4711-B084-170847B2092C}" type="datetimeFigureOut">
              <a:rPr lang="en-US" smtClean="0"/>
              <a:pPr/>
              <a:t>7/31/2018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00F8-532F-42CD-94F0-DAAA1E2764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D60E1-6183-4711-B084-170847B2092C}" type="datetimeFigureOut">
              <a:rPr lang="en-US" smtClean="0"/>
              <a:pPr/>
              <a:t>7/31/2018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00F8-532F-42CD-94F0-DAAA1E2764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D60E1-6183-4711-B084-170847B2092C}" type="datetimeFigureOut">
              <a:rPr lang="en-US" smtClean="0"/>
              <a:pPr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E00F8-532F-42CD-94F0-DAAA1E2764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2.xml"/><Relationship Id="rId1" Type="http://schemas.openxmlformats.org/officeDocument/2006/relationships/tags" Target="../tags/tag2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4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7.xml"/><Relationship Id="rId1" Type="http://schemas.openxmlformats.org/officeDocument/2006/relationships/tags" Target="../tags/tag2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4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2.xml"/><Relationship Id="rId1" Type="http://schemas.openxmlformats.org/officeDocument/2006/relationships/tags" Target="../tags/tag3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4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7.xml"/><Relationship Id="rId1" Type="http://schemas.openxmlformats.org/officeDocument/2006/relationships/tags" Target="../tags/tag3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4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42.xml"/><Relationship Id="rId1" Type="http://schemas.openxmlformats.org/officeDocument/2006/relationships/tags" Target="../tags/tag4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4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47.xml"/><Relationship Id="rId1" Type="http://schemas.openxmlformats.org/officeDocument/2006/relationships/tags" Target="../tags/tag4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50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4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4" Type="http://schemas.openxmlformats.org/officeDocument/2006/relationships/image" Target="../media/image5.gi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55.xml"/><Relationship Id="rId2" Type="http://schemas.openxmlformats.org/officeDocument/2006/relationships/tags" Target="../tags/tag54.xml"/><Relationship Id="rId1" Type="http://schemas.openxmlformats.org/officeDocument/2006/relationships/tags" Target="../tags/tag53.xml"/><Relationship Id="rId5" Type="http://schemas.openxmlformats.org/officeDocument/2006/relationships/image" Target="../media/image5.gif"/><Relationship Id="rId4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8.xml"/><Relationship Id="rId7" Type="http://schemas.openxmlformats.org/officeDocument/2006/relationships/oleObject" Target="../embeddings/oleObject1.bin"/><Relationship Id="rId2" Type="http://schemas.openxmlformats.org/officeDocument/2006/relationships/tags" Target="../tags/tag7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0.xml"/><Relationship Id="rId4" Type="http://schemas.openxmlformats.org/officeDocument/2006/relationships/tags" Target="../tags/tag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4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7.xml"/><Relationship Id="rId1" Type="http://schemas.openxmlformats.org/officeDocument/2006/relationships/tags" Target="../tags/tag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4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6002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1c – Making Choices: </a:t>
            </a:r>
            <a:br>
              <a:rPr lang="en-US" b="1" dirty="0" smtClean="0"/>
            </a:br>
            <a:r>
              <a:rPr lang="en-US" b="1" dirty="0" smtClean="0"/>
              <a:t>Scarcity and Budget Lines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895600"/>
            <a:ext cx="7772400" cy="32766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This web quiz may appear as two pages on tablets and laptops.</a:t>
            </a:r>
          </a:p>
          <a:p>
            <a:pPr algn="l"/>
            <a:endParaRPr lang="en-US" b="1" dirty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I recommend that you view it as one page by clicking on the open book icon        at the bottom of the page.</a:t>
            </a:r>
          </a:p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5629" y="5105400"/>
            <a:ext cx="616272" cy="53067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2400"/>
            <a:ext cx="9144000" cy="167911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39771"/>
            <a:ext cx="9144000" cy="41822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081650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4. </a:t>
            </a:r>
            <a:r>
              <a:rPr lang="en-US" b="1" dirty="0" smtClean="0"/>
              <a:t>Economists use economic models: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200"/>
            <a:ext cx="7239000" cy="4525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to maintain real-world complexity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to appear as precise as the physical scientists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to understand how the real world works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to include every detail in their analysis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4. </a:t>
            </a:r>
            <a:r>
              <a:rPr lang="en-US" b="1" dirty="0" smtClean="0">
                <a:solidFill>
                  <a:srgbClr val="0070C0"/>
                </a:solidFill>
              </a:rPr>
              <a:t>Economists use economic models: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0" name="CorShape1"/>
          <p:cNvSpPr/>
          <p:nvPr>
            <p:custDataLst>
              <p:tags r:id="rId2"/>
            </p:custDataLst>
          </p:nvPr>
        </p:nvSpPr>
        <p:spPr>
          <a:xfrm rot="10800000">
            <a:off x="164089" y="3429000"/>
            <a:ext cx="411480" cy="3048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7239000" cy="4525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to maintain real-world complexity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to appear as precise as the physical scientists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to understand how the real world works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to include every detail in their analysis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533400"/>
            <a:ext cx="7239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5. In economics, the term “</a:t>
            </a:r>
            <a:r>
              <a:rPr lang="en-US" b="1" i="1" dirty="0" smtClean="0"/>
              <a:t>ceteris paribus</a:t>
            </a:r>
            <a:r>
              <a:rPr lang="en-US" b="1" dirty="0" smtClean="0"/>
              <a:t>” means: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828800"/>
            <a:ext cx="7772400" cy="4525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central variable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Hold all other variables constant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“In the unlikely event that . . .”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None of the above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533400"/>
            <a:ext cx="7239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5. In economics, the term “</a:t>
            </a:r>
            <a:r>
              <a:rPr lang="en-US" b="1" i="1" dirty="0" smtClean="0">
                <a:solidFill>
                  <a:srgbClr val="0070C0"/>
                </a:solidFill>
              </a:rPr>
              <a:t>ceteris paribus</a:t>
            </a:r>
            <a:r>
              <a:rPr lang="en-US" b="1" dirty="0" smtClean="0">
                <a:solidFill>
                  <a:srgbClr val="0070C0"/>
                </a:solidFill>
              </a:rPr>
              <a:t>” means: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0" name="CorShape1"/>
          <p:cNvSpPr/>
          <p:nvPr>
            <p:custDataLst>
              <p:tags r:id="rId2"/>
            </p:custDataLst>
          </p:nvPr>
        </p:nvSpPr>
        <p:spPr>
          <a:xfrm rot="10800000">
            <a:off x="0" y="2514600"/>
            <a:ext cx="518160" cy="482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828800"/>
            <a:ext cx="7772400" cy="4525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central variable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Hold all other variables constant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“In the unlikely event that . . .”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None of the above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6. An example of a topic that   </a:t>
            </a:r>
            <a:r>
              <a:rPr lang="en-US" b="1" dirty="0" err="1" smtClean="0"/>
              <a:t>microeconomists</a:t>
            </a:r>
            <a:r>
              <a:rPr lang="en-US" b="1" dirty="0" smtClean="0"/>
              <a:t> study is: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057400"/>
            <a:ext cx="8001000" cy="4525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change in Ford motor company’s market share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change in the unemployment rate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change in inflation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change in the rate of economic growth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6. An example of a topic that   </a:t>
            </a:r>
            <a:r>
              <a:rPr lang="en-US" b="1" dirty="0" err="1" smtClean="0">
                <a:solidFill>
                  <a:srgbClr val="0070C0"/>
                </a:solidFill>
              </a:rPr>
              <a:t>microeconomists</a:t>
            </a:r>
            <a:r>
              <a:rPr lang="en-US" b="1" dirty="0" smtClean="0">
                <a:solidFill>
                  <a:srgbClr val="0070C0"/>
                </a:solidFill>
              </a:rPr>
              <a:t> study is: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0" name="CorShape1"/>
          <p:cNvSpPr/>
          <p:nvPr>
            <p:custDataLst>
              <p:tags r:id="rId2"/>
            </p:custDataLst>
          </p:nvPr>
        </p:nvSpPr>
        <p:spPr>
          <a:xfrm rot="10800000">
            <a:off x="0" y="2057400"/>
            <a:ext cx="647700" cy="6477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057400"/>
            <a:ext cx="8001000" cy="4525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change in Ford motor company’s market share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change in the unemployment rate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change in inflation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change in the rate of economic growth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7. Which of the following is NOT one of the four types of resources?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201"/>
            <a:ext cx="4114800" cy="37338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land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capital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labor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money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entrepreneurial ability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027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7030A0"/>
                </a:solidFill>
              </a:rPr>
              <a:t>7. Which of the following is NOT one of the four types of resources?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10" name="CorShape1"/>
          <p:cNvSpPr/>
          <p:nvPr>
            <p:custDataLst>
              <p:tags r:id="rId2"/>
            </p:custDataLst>
          </p:nvPr>
        </p:nvSpPr>
        <p:spPr>
          <a:xfrm rot="10800000">
            <a:off x="172720" y="3422565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1"/>
            <a:ext cx="4114800" cy="37338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land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capital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labor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money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entrepreneurial ability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13707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19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8. </a:t>
            </a:r>
            <a:r>
              <a:rPr lang="en-US" b="1" dirty="0" smtClean="0"/>
              <a:t>The budget line shows: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The amount of product A that a consumer is willing to give up to get one more unit of product B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All possible combinations of two goods that can be purchased given money income and the prices of the goods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The minimum amount of two goods that a consumer can purchase with a given money income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All possible combinations of two goods that yield the same level of satisfaction to the consumer</a:t>
            </a:r>
            <a:endParaRPr lang="en-US" sz="28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42222" y="152400"/>
            <a:ext cx="6134778" cy="9144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8. </a:t>
            </a:r>
            <a:r>
              <a:rPr lang="en-US" b="1" dirty="0" smtClean="0">
                <a:solidFill>
                  <a:srgbClr val="0070C0"/>
                </a:solidFill>
              </a:rPr>
              <a:t>The budget line shows: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-16412" y="1943493"/>
            <a:ext cx="622300" cy="578274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066800"/>
            <a:ext cx="8382000" cy="56388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The amount of product A that a consumer is willing to give up to get one more unit of product B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All possible combinations of two goods that can be purchased given money income and the prices of the goods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The minimum amount of two goods that a consumer can purchase with a given money income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All possible combinations of two goods that yield the same level of satisfaction to the </a:t>
            </a:r>
            <a:r>
              <a:rPr lang="en-US" sz="2800" dirty="0" smtClean="0"/>
              <a:t>consumer</a:t>
            </a:r>
          </a:p>
          <a:p>
            <a:pPr marL="0" indent="0">
              <a:buNone/>
            </a:pPr>
            <a:r>
              <a:rPr lang="en-US" sz="3600" b="1" dirty="0" smtClean="0"/>
              <a:t>For </a:t>
            </a:r>
            <a:r>
              <a:rPr lang="en-US" sz="3600" b="1" dirty="0"/>
              <a:t>ALL graphs:	 </a:t>
            </a:r>
            <a:endParaRPr lang="en-US" sz="3600" b="1" dirty="0" smtClean="0"/>
          </a:p>
          <a:p>
            <a:pPr marL="0" indent="0">
              <a:buNone/>
            </a:pPr>
            <a:r>
              <a:rPr lang="en-US" sz="3600" b="1" dirty="0" smtClean="0"/>
              <a:t>Define</a:t>
            </a:r>
            <a:r>
              <a:rPr lang="en-US" sz="3600" b="1" dirty="0"/>
              <a:t>, Draw, Describe the shape</a:t>
            </a:r>
            <a:endParaRPr lang="en-US" sz="3600" b="1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Lesson 1c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dirty="0" smtClean="0"/>
              <a:t>Must Know / Outcomes</a:t>
            </a:r>
          </a:p>
          <a:p>
            <a:r>
              <a:rPr lang="en-US" dirty="0"/>
              <a:t>Define economics and describe the four components of the definition: </a:t>
            </a:r>
          </a:p>
          <a:p>
            <a:pPr lvl="1"/>
            <a:r>
              <a:rPr lang="en-US" dirty="0"/>
              <a:t>social science</a:t>
            </a:r>
          </a:p>
          <a:p>
            <a:pPr lvl="1"/>
            <a:r>
              <a:rPr lang="en-US" dirty="0"/>
              <a:t>choice</a:t>
            </a:r>
          </a:p>
          <a:p>
            <a:pPr lvl="1"/>
            <a:r>
              <a:rPr lang="en-US" dirty="0"/>
              <a:t>scarcity</a:t>
            </a:r>
          </a:p>
          <a:p>
            <a:pPr lvl="1"/>
            <a:r>
              <a:rPr lang="en-US" dirty="0"/>
              <a:t>maximizing satisfaction</a:t>
            </a:r>
          </a:p>
          <a:p>
            <a:r>
              <a:rPr lang="en-US" dirty="0"/>
              <a:t>What are economic models and why do economists use them?</a:t>
            </a:r>
          </a:p>
          <a:p>
            <a:r>
              <a:rPr lang="en-US" dirty="0"/>
              <a:t>Explain the importance of </a:t>
            </a:r>
            <a:r>
              <a:rPr lang="en-US" i="1" dirty="0"/>
              <a:t>ceteris paribus</a:t>
            </a:r>
            <a:r>
              <a:rPr lang="en-US" dirty="0"/>
              <a:t> in formulating economic principles.</a:t>
            </a:r>
          </a:p>
          <a:p>
            <a:r>
              <a:rPr lang="en-US" dirty="0"/>
              <a:t>Differentiate between microeconomics and macroeconomics.</a:t>
            </a:r>
          </a:p>
          <a:p>
            <a:r>
              <a:rPr lang="en-US" dirty="0"/>
              <a:t>Define and draw budget lines. Explain what happens to a budget line when income and prices change.</a:t>
            </a:r>
          </a:p>
          <a:p>
            <a:r>
              <a:rPr lang="en-US" dirty="0"/>
              <a:t>How does the budget line illustrate the necessity of making choices?</a:t>
            </a:r>
          </a:p>
          <a:p>
            <a:r>
              <a:rPr lang="en-US" dirty="0"/>
              <a:t>Define and give examples of the four types of resources (factors of production) and know the payment for each</a:t>
            </a:r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9. Any combination of goods lying outside of the budget line: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85800" y="1600200"/>
            <a:ext cx="6324600" cy="45259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Implies that the consumer is not spending all its income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Yields less satisfaction than any point on the budget line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Yields less satisfaction than any point inside the budget line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Is unattainable given the consumer’s income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1952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7030A0"/>
                </a:solidFill>
              </a:rPr>
              <a:t>9. Any combination of goods lying outside of the budget line: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5" name="CorShape1"/>
          <p:cNvSpPr/>
          <p:nvPr>
            <p:custDataLst>
              <p:tags r:id="rId2"/>
            </p:custDataLst>
          </p:nvPr>
        </p:nvSpPr>
        <p:spPr>
          <a:xfrm rot="10800000">
            <a:off x="228600" y="5029200"/>
            <a:ext cx="495300" cy="3302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85800" y="1600200"/>
            <a:ext cx="6324600" cy="45259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Implies that the consumer is not spending all its income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Yields less satisfaction than any point on the budget line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Yields less satisfaction than any point inside the budget line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Is unattainable given the consumer’s income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91009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8305800" cy="1153583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10. </a:t>
            </a:r>
            <a:r>
              <a:rPr lang="en-US" b="1" dirty="0" smtClean="0"/>
              <a:t>A shift in the budget line from cd to </a:t>
            </a:r>
            <a:r>
              <a:rPr lang="en-US" b="1" dirty="0" err="1" smtClean="0"/>
              <a:t>ab</a:t>
            </a:r>
            <a:r>
              <a:rPr lang="en-US" b="1" dirty="0" smtClean="0"/>
              <a:t> could be caused by:</a:t>
            </a:r>
            <a:endParaRPr lang="en-US" b="1" dirty="0"/>
          </a:p>
        </p:txBody>
      </p:sp>
      <p:pic>
        <p:nvPicPr>
          <p:cNvPr id="6" name="Picture 5" descr="budgetline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67400" y="1482571"/>
            <a:ext cx="2819400" cy="2870430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201"/>
            <a:ext cx="5410200" cy="2971799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Decreases in the prices of both M and 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An increase in the price of M and a decrease in the rice of 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decrease in money income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Nothing. Budget lines do not shift.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8305800" cy="1153583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10. </a:t>
            </a:r>
            <a:r>
              <a:rPr lang="en-US" b="1" dirty="0" smtClean="0">
                <a:solidFill>
                  <a:srgbClr val="0070C0"/>
                </a:solidFill>
              </a:rPr>
              <a:t>A shift in the budget line from cd to </a:t>
            </a:r>
            <a:r>
              <a:rPr lang="en-US" b="1" dirty="0" err="1" smtClean="0">
                <a:solidFill>
                  <a:srgbClr val="0070C0"/>
                </a:solidFill>
              </a:rPr>
              <a:t>ab</a:t>
            </a:r>
            <a:r>
              <a:rPr lang="en-US" b="1" dirty="0" smtClean="0">
                <a:solidFill>
                  <a:srgbClr val="0070C0"/>
                </a:solidFill>
              </a:rPr>
              <a:t> could be caused by:</a:t>
            </a:r>
            <a:endParaRPr lang="en-US" b="1" dirty="0">
              <a:solidFill>
                <a:srgbClr val="0070C0"/>
              </a:solidFill>
            </a:endParaRPr>
          </a:p>
        </p:txBody>
      </p:sp>
      <p:pic>
        <p:nvPicPr>
          <p:cNvPr id="6" name="Picture 5" descr="budgetline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867400" y="1482571"/>
            <a:ext cx="2819400" cy="2870430"/>
          </a:xfrm>
          <a:prstGeom prst="rect">
            <a:avLst/>
          </a:prstGeom>
        </p:spPr>
      </p:pic>
      <p:sp>
        <p:nvSpPr>
          <p:cNvPr id="8" name="CorShape1"/>
          <p:cNvSpPr/>
          <p:nvPr>
            <p:custDataLst>
              <p:tags r:id="rId2"/>
            </p:custDataLst>
          </p:nvPr>
        </p:nvSpPr>
        <p:spPr>
          <a:xfrm rot="10800000">
            <a:off x="160020" y="3124200"/>
            <a:ext cx="373380" cy="4699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1"/>
            <a:ext cx="5410200" cy="2971799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Decreases in the prices of both M and 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An increase in the price of M and a decrease in the rice of 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decrease in money income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Nothing. Budget lines do not shift.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1c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838200"/>
            <a:ext cx="8458200" cy="4906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KEY TERMS: </a:t>
            </a:r>
          </a:p>
          <a:p>
            <a:pPr>
              <a:buNone/>
            </a:pPr>
            <a:r>
              <a:rPr lang="en-US" dirty="0" smtClean="0"/>
              <a:t>    economics, economic model, microeconomics, macroeconomics, utility, rational choice, opportunity cost, </a:t>
            </a:r>
          </a:p>
          <a:p>
            <a:pPr>
              <a:buNone/>
            </a:pPr>
            <a:r>
              <a:rPr lang="en-US" dirty="0" smtClean="0"/>
              <a:t>    benefit-cost analysis (marginal analysis), </a:t>
            </a:r>
          </a:p>
          <a:p>
            <a:pPr>
              <a:buNone/>
            </a:pPr>
            <a:r>
              <a:rPr lang="en-US" i="1" dirty="0" smtClean="0"/>
              <a:t>    ceteris paribus</a:t>
            </a:r>
            <a:r>
              <a:rPr lang="en-US" dirty="0" smtClean="0"/>
              <a:t> (other things equal assumption), budget line, budget constraint, </a:t>
            </a:r>
          </a:p>
          <a:p>
            <a:pPr>
              <a:buNone/>
            </a:pPr>
            <a:r>
              <a:rPr lang="en-US" dirty="0" smtClean="0"/>
              <a:t>    factors of production, </a:t>
            </a:r>
          </a:p>
          <a:p>
            <a:pPr>
              <a:buNone/>
            </a:pPr>
            <a:r>
              <a:rPr lang="en-US" dirty="0" smtClean="0"/>
              <a:t>    land, labor, capital, entrepreneurial ability,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7913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1. </a:t>
            </a:r>
            <a:r>
              <a:rPr lang="en-US" b="1" dirty="0" smtClean="0"/>
              <a:t>Scarcity: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is a problem only during a recession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is a problem only in developing countries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Is a problem only among poor people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Requires that people make choices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0457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1. </a:t>
            </a:r>
            <a:r>
              <a:rPr lang="en-US" b="1" dirty="0" smtClean="0">
                <a:solidFill>
                  <a:srgbClr val="0070C0"/>
                </a:solidFill>
              </a:rPr>
              <a:t>Scarcity:</a:t>
            </a:r>
            <a:endParaRPr lang="en-US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253579726"/>
              </p:ext>
            </p:extLst>
          </p:nvPr>
        </p:nvGraphicFramePr>
        <p:xfrm>
          <a:off x="7086600" y="228600"/>
          <a:ext cx="1536700" cy="172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Chart" r:id="rId7" imgW="4572108" imgH="5143554" progId="MSGraph.Chart.8">
                  <p:embed followColorScheme="full"/>
                </p:oleObj>
              </mc:Choice>
              <mc:Fallback>
                <p:oleObj name="Chart" r:id="rId7" imgW="4572108" imgH="5143554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228600"/>
                        <a:ext cx="1536700" cy="1728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rShape1"/>
          <p:cNvSpPr/>
          <p:nvPr>
            <p:custDataLst>
              <p:tags r:id="rId4"/>
            </p:custDataLst>
          </p:nvPr>
        </p:nvSpPr>
        <p:spPr>
          <a:xfrm rot="10800000">
            <a:off x="172720" y="3422566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is a problem only during a recession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is a problem only in developing countries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is a problem only among poor people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requires that people make choices</a:t>
            </a:r>
            <a:endParaRPr lang="en-US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093799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1. </a:t>
            </a:r>
            <a:r>
              <a:rPr lang="en-US" b="1" dirty="0" smtClean="0"/>
              <a:t>The opportunity cost of any particular choice is: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828800"/>
            <a:ext cx="6705600" cy="42973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least expensive alternative to the choice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best alternative to the choice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price that one pays for the choice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most expensive alternative to the choice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2. </a:t>
            </a:r>
            <a:r>
              <a:rPr lang="en-US" b="1" dirty="0" smtClean="0">
                <a:solidFill>
                  <a:srgbClr val="0070C0"/>
                </a:solidFill>
              </a:rPr>
              <a:t>The opportunity cost of any particular choice is: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057400"/>
            <a:ext cx="6705600" cy="40687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least expensive alternative to the choice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best alternative to the choice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price that one pays for the choice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most expensive alternative to the choice</a:t>
            </a:r>
            <a:endParaRPr lang="en-US" dirty="0"/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76200" y="3232950"/>
            <a:ext cx="436880" cy="408093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3. </a:t>
            </a:r>
            <a:r>
              <a:rPr lang="en-US" b="1" dirty="0" smtClean="0"/>
              <a:t>Economics is the study of: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200"/>
            <a:ext cx="8153400" cy="4525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How businesses generate profits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How society chooses to use its resources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How to more equitably distribute income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How money is used in our culture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3162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3. </a:t>
            </a:r>
            <a:r>
              <a:rPr lang="en-US" b="1" dirty="0" smtClean="0">
                <a:solidFill>
                  <a:srgbClr val="0070C0"/>
                </a:solidFill>
              </a:rPr>
              <a:t>Economics is the study of: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0" name="CorShape1"/>
          <p:cNvSpPr/>
          <p:nvPr>
            <p:custDataLst>
              <p:tags r:id="rId2"/>
            </p:custDataLst>
          </p:nvPr>
        </p:nvSpPr>
        <p:spPr>
          <a:xfrm rot="10800000">
            <a:off x="141301" y="2362200"/>
            <a:ext cx="468298" cy="3048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8153400" cy="4525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How businesses generate profits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How society chooses to use its resources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How to more equitably distribute income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How money is used in our culture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70708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2008"/>
  <p:tag name="PPVERSION" val="12.0"/>
  <p:tag name="DELIMITERS" val="3.1"/>
  <p:tag name="SHOWBARVISIBLE" val="True"/>
  <p:tag name="USESECONDARYMONITOR" val="True"/>
  <p:tag name="BULLETTYPE" val="3"/>
  <p:tag name="ANSWERNOWSTYLE" val="-1"/>
  <p:tag name="ANSWERNOWTEXT" val="Answer Now"/>
  <p:tag name="COUNTDOWNSTYLE" val="-1"/>
  <p:tag name="RESPCOUNTERSTYLE" val="-1"/>
  <p:tag name="RESPCOUNTERFORMAT" val="0"/>
  <p:tag name="RESPTABLESTYLE" val="-1"/>
  <p:tag name="COUNTDOWNSECONDS" val="10"/>
  <p:tag name="INPUTSOURCE" val="1"/>
  <p:tag name="NUMRESPONSES" val="1"/>
  <p:tag name="ALLOWDUPLICATES" val="False"/>
  <p:tag name="BACKUPSESSIONS" val="True"/>
  <p:tag name="BACKUPMAINTENANCE" val="7"/>
  <p:tag name="CHARTVALUEFORMAT" val="0%"/>
  <p:tag name="AUTOADVANCE" val="False"/>
  <p:tag name="REVIEWONLY" val="False"/>
  <p:tag name="ROTATIONINTERVAL" val="2"/>
  <p:tag name="AUTOUPDATEALIASES" val="True"/>
  <p:tag name="STDCHART" val="1"/>
  <p:tag name="PARTICIPANTSINLEADERBOARD" val="5"/>
  <p:tag name="TEAMSINLEADERBOARD" val="5"/>
  <p:tag name="MAXRESPONDERS" val="5"/>
  <p:tag name="BUBBLENAMEVISIBLE" val="True"/>
  <p:tag name="BUBBLESIZEVISIBLE" val="True"/>
  <p:tag name="BUBBLEVALUEFORMAT" val="0.0"/>
  <p:tag name="BUBBLEGROUPING" val="3"/>
  <p:tag name="DEFAULTNUMTEAMS" val="5"/>
  <p:tag name="CUSTOMGRIDBACKCOLOR" val="-2830136"/>
  <p:tag name="CUSTOMCELLFORECOLOR" val="-16777216"/>
  <p:tag name="CUSTOMCELLBACKCOLOR1" val="-657956"/>
  <p:tag name="CUSTOMCELLBACKCOLOR2" val="-13395457"/>
  <p:tag name="CUSTOMCELLBACKCOLOR3" val="-268652"/>
  <p:tag name="CUSTOMCELLBACKCOLOR4" val="-8355712"/>
  <p:tag name="USESCHEMECOLORS" val="True"/>
  <p:tag name="DISPLAYNAME" val="True"/>
  <p:tag name="DISPLAYDEVICENUMBER" val="True"/>
  <p:tag name="DISPLAYDEVICEID" val="True"/>
  <p:tag name="GRIDOPACITY" val="90"/>
  <p:tag name="GRIDROTATIONINTERVAL" val="2"/>
  <p:tag name="AUTOSIZEGRID" val="True"/>
  <p:tag name="GRIDSIZE" val="{Width=800, Height=600}"/>
  <p:tag name="GRIDPOSITION" val="1"/>
  <p:tag name="POLLINGCYCLE" val="2"/>
  <p:tag name="CHARTCOLORS" val="0"/>
  <p:tag name="CHARTLABELS" val="0"/>
  <p:tag name="RESETCHARTS" val="True"/>
  <p:tag name="INCLUDENONRESPONDERS" val="False"/>
  <p:tag name="MULTIRESPDIVISOR" val="1"/>
  <p:tag name="PARTLISTDEFAULT" val="0"/>
  <p:tag name="INCLUDEPPT" val="True"/>
  <p:tag name="ALLOWUSERFEEDBACK" val="True"/>
  <p:tag name="INCORRECTPOINTVALUE" val="0"/>
  <p:tag name="REALTIMEBACKUP" val="False"/>
  <p:tag name="REALTIMEBACKUPPATH" val="(None)"/>
  <p:tag name="ZEROBASED" val="False"/>
  <p:tag name="AUTOADJUSTPARTRANGE" val="True"/>
  <p:tag name="CHARTSCALE" val="True"/>
  <p:tag name="ADVANCEDSETTINGSVIEW" val="False"/>
  <p:tag name="FIBDISPLAYRESULTS" val="True"/>
  <p:tag name="FIBNUMRESULTS" val="5"/>
  <p:tag name="FIBINCLUDEOTHER" val="True"/>
  <p:tag name="FIBDISPLAYKEYWORDS" val="True"/>
  <p:tag name="CORRECTPOINTVALUE" val="10"/>
  <p:tag name="POWERPOINTVERSION" val="14.0"/>
  <p:tag name="LUIDIAENABLED" val="False"/>
  <p:tag name="EXPANDSHOWBAR" val="True"/>
  <p:tag name="TASKPANEKEY" val="6e1676ee-736a-449a-86a1-9d1ad789db83"/>
  <p:tag name="TPFULLVERSION" val="4.3.2.117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148"/>
  <p:tag name="FONTSIZE" val="32"/>
  <p:tag name="BULLETTYPE" val="ppBulletArabicPeriod"/>
  <p:tag name="ANSWERTEXT" val="is a problem only during a recession&#10;is a problem only in developing countries&#10;is a problem only among poor people&#10;requires that people make choices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3450AF146DB54AB6B455D5E3E8D2C10A"/>
  <p:tag name="SLIDEID" val="3450AF146DB54AB6B455D5E3E8D2C10A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The opportunity cost of any particualr choice is:"/>
  <p:tag name="ANSWERSALIAS" val="The least expensive alternative to the choice|smicln|The best alternative to the choice|smicln|The price that one pays for the choice|smicln|The most expensive alternative to the choice"/>
  <p:tag name="COUNTDOWNSECONDS" val="10"/>
  <p:tag name="COUNTDOWNHEIGHT" val="80"/>
  <p:tag name="COUNTDOWNWIDTH" val="100"/>
  <p:tag name="RESTORECOUNTDOWNTIMER" val="False"/>
  <p:tag name="CORRECTPOINTVALUE" val="0"/>
  <p:tag name="TOTALRESPONSES" val="30"/>
  <p:tag name="RESPONSECOUNT" val="30"/>
  <p:tag name="SLICED" val="False"/>
  <p:tag name="RESPONSES" val="2;1;3;3;3;3;2;2;3;2;2;2;3;2;3;3;2;3;3;2;1;2;3;3;3;3;2;3;3;2;"/>
  <p:tag name="CHARTSTRINGSTD" val="2 12 16 0"/>
  <p:tag name="CHARTSTRINGREV" val="0 16 12 2"/>
  <p:tag name="CHARTSTRINGSTDPER" val="0.0666666666666667 0.4 0.533333333333333 0"/>
  <p:tag name="CHARTSTRINGREVPER" val="0 0.533333333333333 0.4 0.0666666666666667"/>
  <p:tag name="RESPONSESGATHERED" val="False"/>
  <p:tag name="ANONYMOUSTEMP" val="False"/>
  <p:tag name="VALUES" val="No Value|smicln|No Value|smicln|No Value|smicln|No Valu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4"/>
  <p:tag name="FONTSIZE" val="32"/>
  <p:tag name="BULLETTYPE" val="ppBulletArabicPeriod"/>
  <p:tag name="ANSWERTEXT" val="The least expensive alternative to the choice&#10;The best alternative to the choice&#10;The price that one pays for the choice&#10;The most expensive alternative to the choice"/>
  <p:tag name="OLDNUMANSWERS" val="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3450AF146DB54AB6B455D5E3E8D2C10A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The opportunity cost of any particualr choice is:"/>
  <p:tag name="ANSWERSALIAS" val="The least expensive alternative to the choice|smicln|The best alternative to the choice|smicln|The price that one pays for the choice|smicln|The most expensive alternative to the choice"/>
  <p:tag name="COUNTDOWNSECONDS" val="10"/>
  <p:tag name="COUNTDOWNHEIGHT" val="80"/>
  <p:tag name="COUNTDOWNWIDTH" val="100"/>
  <p:tag name="RESTORECOUNTDOWNTIMER" val="False"/>
  <p:tag name="SLIDEORDER" val="2"/>
  <p:tag name="SLIDEGUID" val="9305669B8DD0475AA874D8EF61792A94"/>
  <p:tag name="TOTALRESPONSES" val="30"/>
  <p:tag name="RESPONSECOUNT" val="30"/>
  <p:tag name="SLICED" val="False"/>
  <p:tag name="RESPONSES" val="2;3;3;3;3;3;2;2;2;2;3;2;3;3;3;3;2;3;2;2;3;2;3;3;2;3;2;3;3;2;"/>
  <p:tag name="CHARTSTRINGSTD" val="0 13 17 0"/>
  <p:tag name="CHARTSTRINGREV" val="0 17 13 0"/>
  <p:tag name="CHARTSTRINGSTDPER" val="0 0.433333333333333 0.566666666666667 0"/>
  <p:tag name="CHARTSTRINGREVPER" val="0 0.566666666666667 0.433333333333333 0"/>
  <p:tag name="RESPONSESGATHERED" val="False"/>
  <p:tag name="ANONYMOUSTEMP" val="False"/>
  <p:tag name="CORRECTPOINTVALUE" val="1"/>
  <p:tag name="VALUES" val="Incorrect|smicln|Correct|smicln|Incorrect|smicln|Incorrect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4"/>
  <p:tag name="FONTSIZE" val="32"/>
  <p:tag name="BULLETTYPE" val="ppBulletArabicPeriod"/>
  <p:tag name="ANSWERTEXT" val="The least expensive alternative to the choice&#10;The best alternative to the choice&#10;The price that one pays for the choice&#10;The most expensive alternative to the choice"/>
  <p:tag name="OLDNUMANSWERS" val="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682BC723C8A4FE1AC221084E7DE2BB3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How businesses generate profits|smicln|How society chooses to use its resources|smicln|How to more equitably distribute income|smicln|How money is used in our culture"/>
  <p:tag name="COUNTDOWNSECONDS" val="10"/>
  <p:tag name="COUNTDOWNHEIGHT" val="80"/>
  <p:tag name="COUNTDOWNWIDTH" val="100"/>
  <p:tag name="RESTORECOUNTDOWNTIMER" val="False"/>
  <p:tag name="QUESTIONALIAS" val="4. Economics is the study of:"/>
  <p:tag name="CORRECTPOINTVALUE" val="0"/>
  <p:tag name="RESPONSECOUNT" val="16"/>
  <p:tag name="SLICED" val="False"/>
  <p:tag name="RESPONSES" val="2;2;2;2;-;2;3;2;2;-;2;2;2;-;-;-;-;2;2;2;2;-;2;"/>
  <p:tag name="CHARTSTRINGSTD" val="0 15 1 0"/>
  <p:tag name="CHARTSTRINGREV" val="0 1 15 0"/>
  <p:tag name="CHARTSTRINGSTDPER" val="0 0.9375 0.0625 0"/>
  <p:tag name="CHARTSTRINGREVPER" val="0 0.0625 0.9375 0"/>
  <p:tag name="TOTALRESPONSES" val="0"/>
  <p:tag name="RESPONSESGATHERED" val="False"/>
  <p:tag name="ANONYMOUSTEMP" val="False"/>
  <p:tag name="SLIDEORDER" val="2"/>
  <p:tag name="SLIDEGUID" val="B3096B3EE12B436EAE5DF3859F00254B"/>
  <p:tag name="VALUES" val="No Value|smicln|No Value|smicln|No Value|smicln|No Valu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45"/>
  <p:tag name="FONTSIZE" val="32"/>
  <p:tag name="BULLETTYPE" val="ppBulletArabicPeriod"/>
  <p:tag name="ANSWERTEXT" val="How businesses generate profits&#10;How society chooses to use its resources&#10;How to more equitably distribute income&#10;How money is used in our culture"/>
  <p:tag name="OLDNUMANSWERS" val="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682BC723C8A4FE1AC221084E7DE2BB3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How businesses generate profits|smicln|How society chooses to use its resources|smicln|How to more equitably distribute income|smicln|How money is used in our culture"/>
  <p:tag name="COUNTDOWNSECONDS" val="10"/>
  <p:tag name="COUNTDOWNHEIGHT" val="80"/>
  <p:tag name="COUNTDOWNWIDTH" val="100"/>
  <p:tag name="RESTORECOUNTDOWNTIMER" val="False"/>
  <p:tag name="QUESTIONALIAS" val="4. Economics is the study of:"/>
  <p:tag name="TOTALRESPONSES" val="30"/>
  <p:tag name="RESPONSECOUNT" val="30"/>
  <p:tag name="SLICED" val="False"/>
  <p:tag name="RESPONSES" val="4;2;2;2;2;2;2;2;2;2;2;2;2;2;2;2;2;2;2;2;2;2;2;2;2;2;2;2;2;2;"/>
  <p:tag name="CHARTSTRINGSTD" val="0 29 0 1"/>
  <p:tag name="CHARTSTRINGREV" val="1 0 29 0"/>
  <p:tag name="CHARTSTRINGSTDPER" val="0 0.966666666666667 0 0.0333333333333333"/>
  <p:tag name="CHARTSTRINGREVPER" val="0.0333333333333333 0 0.966666666666667 0"/>
  <p:tag name="RESPONSESGATHERED" val="False"/>
  <p:tag name="ANONYMOUSTEMP" val="False"/>
  <p:tag name="CORRECTPOINTVALUE" val="1"/>
  <p:tag name="SLIDEORDER" val="3"/>
  <p:tag name="SLIDEGUID" val="4AF4E5A694A945479AB9C198F7396C99"/>
  <p:tag name="VALUES" val="Incorrect|smicln|Correct|smicln|Incorrect|smicln|Incorrect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45"/>
  <p:tag name="FONTSIZE" val="32"/>
  <p:tag name="BULLETTYPE" val="ppBulletArabicPeriod"/>
  <p:tag name="ANSWERTEXT" val="How businesses generate profits&#10;How society chooses to use its resources&#10;How to more equitably distribute income&#10;How money is used in our culture"/>
  <p:tag name="OLDNUMANSWERS" val="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16DA6B1BCAE6406AACEA5CB099B975BF"/>
  <p:tag name="SLIDEID" val="16DA6B1BCAE6406AACEA5CB099B975BF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Economists use economic models:"/>
  <p:tag name="ANSWERSALIAS" val="to maintain real-world complexity|smicln|to appear as precise as the physical scientists|smicln|to understand how the real world works|smicln|to include every detail in their analysis"/>
  <p:tag name="COUNTDOWNSECONDS" val="10"/>
  <p:tag name="COUNTDOWNHEIGHT" val="80"/>
  <p:tag name="COUNTDOWNWIDTH" val="100"/>
  <p:tag name="RESTORECOUNTDOWNTIMER" val="False"/>
  <p:tag name="CORRECTPOINTVALUE" val="0"/>
  <p:tag name="TOTALRESPONSES" val="13"/>
  <p:tag name="RESPONSECOUNT" val="13"/>
  <p:tag name="SLICED" val="False"/>
  <p:tag name="RESPONSES" val="-;-;-;-;-;-;3;-;3;3;4;-;-;3;-;3;3;3;-;1;-;-;-;1;3;-;3;-;3;-;"/>
  <p:tag name="CHARTSTRINGSTD" val="2 0 10 1"/>
  <p:tag name="CHARTSTRINGREV" val="1 10 0 2"/>
  <p:tag name="CHARTSTRINGSTDPER" val="0.153846153846154 0 0.769230769230769 0.0769230769230769"/>
  <p:tag name="CHARTSTRINGREVPER" val="0.0769230769230769 0.769230769230769 0 0.153846153846154"/>
  <p:tag name="RESPONSESGATHERED" val="False"/>
  <p:tag name="ANONYMOUSTEMP" val="False"/>
  <p:tag name="VALUES" val="No Value|smicln|No Value|smicln|No Value|smicln|No Valu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2"/>
  <p:tag name="FONTSIZE" val="32"/>
  <p:tag name="BULLETTYPE" val="ppBulletArabicPeriod"/>
  <p:tag name="ANSWERTEXT" val="to maintain real-world complexity&#10;to appear as precise as the physical scientists&#10;to understand how the real world works&#10;to include every detail in their analysis"/>
  <p:tag name="OLDNUMANSWERS" val="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16DA6B1BCAE6406AACEA5CB099B975BF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Economists use economic models:"/>
  <p:tag name="ANSWERSALIAS" val="to maintain real-world complexity|smicln|to appear as precise as the physical scientists|smicln|to understand how the real world works|smicln|to include every detail in their analysis"/>
  <p:tag name="COUNTDOWNSECONDS" val="10"/>
  <p:tag name="COUNTDOWNHEIGHT" val="80"/>
  <p:tag name="COUNTDOWNWIDTH" val="100"/>
  <p:tag name="RESTORECOUNTDOWNTIMER" val="False"/>
  <p:tag name="SLIDEORDER" val="2"/>
  <p:tag name="SLIDEGUID" val="2076005D1F7F462FB4EDE2D5F59D654E"/>
  <p:tag name="TOTALRESPONSES" val="30"/>
  <p:tag name="RESPONSECOUNT" val="30"/>
  <p:tag name="SLICED" val="False"/>
  <p:tag name="RESPONSES" val="3;3;3;3;3;3;3;3;3;3;3;4;3;3;3;3;3;3;3;3;3;3;3;3;3;3;3;3;3;3;"/>
  <p:tag name="CHARTSTRINGSTD" val="0 0 29 1"/>
  <p:tag name="CHARTSTRINGREV" val="1 29 0 0"/>
  <p:tag name="CHARTSTRINGSTDPER" val="0 0 0.966666666666667 0.0333333333333333"/>
  <p:tag name="CHARTSTRINGREVPER" val="0.0333333333333333 0.966666666666667 0 0"/>
  <p:tag name="RESPONSESGATHERED" val="False"/>
  <p:tag name="ANONYMOUSTEMP" val="False"/>
  <p:tag name="CORRECTPOINTVALUE" val="1"/>
  <p:tag name="VALUES" val="Incorrect|smicln|Incorrect|smicln|Correct|smicln|Incorrect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2"/>
  <p:tag name="FONTSIZE" val="32"/>
  <p:tag name="BULLETTYPE" val="ppBulletArabicPeriod"/>
  <p:tag name="ANSWERTEXT" val="to maintain real-world complexity&#10;to appear as precise as the physical scientists&#10;to understand how the real world works&#10;to include every detail in their analysis"/>
  <p:tag name="OLDNUMANSWERS" val="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7D25536AE9AD4033B73B2B87FA882671"/>
  <p:tag name="SLIDEID" val="7D25536AE9AD4033B73B2B87FA882671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The central variable|smicln|Hold all other variables constant|smicln|“In the unlikely event that . . .”|smicln|None of the above"/>
  <p:tag name="COUNTDOWNSECONDS" val="10"/>
  <p:tag name="COUNTDOWNHEIGHT" val="80"/>
  <p:tag name="COUNTDOWNWIDTH" val="100"/>
  <p:tag name="RESTORECOUNTDOWNTIMER" val="False"/>
  <p:tag name="QUESTIONALIAS" val="5. In economics the term “ceteris paribus” means:"/>
  <p:tag name="CORRECTPOINTVALUE" val="0"/>
  <p:tag name="RESPONSECOUNT" val="2"/>
  <p:tag name="SLICED" val="False"/>
  <p:tag name="RESPONSES" val="1;-;-;-;-;-;-;2;-;-;-;-;-;-;-;-;-;-;-;-;-;-;-;"/>
  <p:tag name="CHARTSTRINGSTD" val="1 1 0 0"/>
  <p:tag name="CHARTSTRINGREV" val="0 0 1 1"/>
  <p:tag name="CHARTSTRINGSTDPER" val="0.5 0.5 0 0"/>
  <p:tag name="CHARTSTRINGREVPER" val="0 0 0.5 0.5"/>
  <p:tag name="TOTALRESPONSES" val="0"/>
  <p:tag name="RESPONSESGATHERED" val="False"/>
  <p:tag name="ANONYMOUSTEMP" val="False"/>
  <p:tag name="VALUES" val="No Value|smicln|No Value|smicln|No Value|smicln|No Valu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07"/>
  <p:tag name="FONTSIZE" val="32"/>
  <p:tag name="BULLETTYPE" val="ppBulletArabicPeriod"/>
  <p:tag name="ANSWERTEXT" val="The central variable&#10;Hold all other variables constant&#10;“In the unlikely event that . . .”&#10;None of the above"/>
  <p:tag name="OLDNUMANSWERS" val="4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7D25536AE9AD4033B73B2B87FA88267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The central variable|smicln|Hold all other variables constant|smicln|“In the unlikely event that . . .”|smicln|None of the above"/>
  <p:tag name="COUNTDOWNSECONDS" val="10"/>
  <p:tag name="COUNTDOWNHEIGHT" val="80"/>
  <p:tag name="COUNTDOWNWIDTH" val="100"/>
  <p:tag name="RESTORECOUNTDOWNTIMER" val="False"/>
  <p:tag name="QUESTIONALIAS" val="5. In economics the term “ceteris paribus” means:"/>
  <p:tag name="SLIDEORDER" val="2"/>
  <p:tag name="SLIDEGUID" val="43891DBB9159499EAE3C1FA26A4B2473"/>
  <p:tag name="TOTALRESPONSES" val="29"/>
  <p:tag name="RESPONSECOUNT" val="29"/>
  <p:tag name="SLICED" val="False"/>
  <p:tag name="RESPONSES" val="2;2;2;2;2;2;-;4;2;4;2;2;4;2;2;2;2;2;2;2;4;4;4;4;2;2;4;2;2;2;"/>
  <p:tag name="CHARTSTRINGSTD" val="0 21 0 8"/>
  <p:tag name="CHARTSTRINGREV" val="8 0 21 0"/>
  <p:tag name="CHARTSTRINGSTDPER" val="0 0.724137931034483 0 0.275862068965517"/>
  <p:tag name="CHARTSTRINGREVPER" val="0.275862068965517 0 0.724137931034483 0"/>
  <p:tag name="RESPONSESGATHERED" val="False"/>
  <p:tag name="ANONYMOUSTEMP" val="False"/>
  <p:tag name="CORRECTPOINTVALUE" val="1"/>
  <p:tag name="VALUES" val="Incorrect|smicln|Correct|smicln|Incorrect|smicln|Incorrect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07"/>
  <p:tag name="FONTSIZE" val="32"/>
  <p:tag name="BULLETTYPE" val="ppBulletArabicPeriod"/>
  <p:tag name="ANSWERTEXT" val="The central variable&#10;Hold all other variables constant&#10;“In the unlikely event that . . .”&#10;None of the above"/>
  <p:tag name="OLDNUMANSWERS" val="4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1364D3D118044E339E3701B4A6C141B3"/>
  <p:tag name="SLIDEID" val="1364D3D118044E339E3701B4A6C141B3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UNTDOWNSECONDS" val="10"/>
  <p:tag name="COUNTDOWNHEIGHT" val="80"/>
  <p:tag name="COUNTDOWNWIDTH" val="100"/>
  <p:tag name="RESTORECOUNTDOWNTIMER" val="False"/>
  <p:tag name="RESPONSECOUNT" val="26"/>
  <p:tag name="SLICED" val="False"/>
  <p:tag name="RESPONSES" val="2;4;1;4;4;1;4;4;4;4;1;1;2;4;4;4;4;4;4;1;2;2;4;4;4;4;-;"/>
  <p:tag name="CHARTSTRINGSTD" val="5 4 0 17"/>
  <p:tag name="CHARTSTRINGREV" val="17 0 4 5"/>
  <p:tag name="CHARTSTRINGSTDPER" val="0.192307692307692 0.153846153846154 0 0.653846153846154"/>
  <p:tag name="CHARTSTRINGREVPER" val="0.653846153846154 0 0.153846153846154 0.192307692307692"/>
  <p:tag name="QUESTIONALIAS" val="6. An example of a topic that   microeconomists study is:"/>
  <p:tag name="ANSWERSALIAS" val="a change in Ford motor company’s market share|smicln|a change in the unemployment rate|smicln|a change in inflation|smicln|a change in the rate of economic growth"/>
  <p:tag name="CORRECTPOINTVALUE" val="0"/>
  <p:tag name="TOTALRESPONSES" val="0"/>
  <p:tag name="RESPONSESGATHERED" val="False"/>
  <p:tag name="ANONYMOUSTEMP" val="False"/>
  <p:tag name="VALUES" val="No Value|smicln|No Value|smicln|No Value|smicln|No Valu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41"/>
  <p:tag name="FONTSIZE" val="32"/>
  <p:tag name="BULLETTYPE" val="ppBulletArabicPeriod"/>
  <p:tag name="ANSWERTEXT" val="a change in Ford motor company’s market share&#10;a change in the unemployment rate&#10;a change in inflation&#10;a change in the rate of economic growth"/>
  <p:tag name="OLDNUMANSWERS" val="4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1364D3D118044E339E3701B4A6C141B3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UNTDOWNSECONDS" val="10"/>
  <p:tag name="COUNTDOWNHEIGHT" val="80"/>
  <p:tag name="COUNTDOWNWIDTH" val="100"/>
  <p:tag name="RESTORECOUNTDOWNTIMER" val="False"/>
  <p:tag name="QUESTIONALIAS" val="6. An example of a topic that   microeconomists study is:"/>
  <p:tag name="ANSWERSALIAS" val="a change in Ford motor company’s market share|smicln|a change in the unemployment rate|smicln|a change in inflation|smicln|a change in the rate of economic growth"/>
  <p:tag name="SLIDEORDER" val="2"/>
  <p:tag name="SLIDEGUID" val="4E6AA3D2D5E140189C6B81D1DCAC42C6"/>
  <p:tag name="TOTALRESPONSES" val="30"/>
  <p:tag name="RESPONSECOUNT" val="30"/>
  <p:tag name="SLICED" val="False"/>
  <p:tag name="RESPONSES" val="1;1;1;1;1;1;1;1;4;1;1;1;1;1;1;4;4;1;1;4;1;1;1;1;4;1;1;2;2;1;"/>
  <p:tag name="CHARTSTRINGSTD" val="23 2 0 5"/>
  <p:tag name="CHARTSTRINGREV" val="5 0 2 23"/>
  <p:tag name="CHARTSTRINGSTDPER" val="0.766666666666667 0.0666666666666667 0 0.166666666666667"/>
  <p:tag name="CHARTSTRINGREVPER" val="0.166666666666667 0 0.0666666666666667 0.766666666666667"/>
  <p:tag name="RESPONSESGATHERED" val="False"/>
  <p:tag name="ANONYMOUSTEMP" val="False"/>
  <p:tag name="CORRECTPOINTVALUE" val="1"/>
  <p:tag name="VALUES" val="Correct|smicln|Incorrect|smicln|Incorrect|smicln|Incorrect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41"/>
  <p:tag name="FONTSIZE" val="32"/>
  <p:tag name="BULLETTYPE" val="ppBulletArabicPeriod"/>
  <p:tag name="ANSWERTEXT" val="a change in Ford motor company’s market share&#10;a change in the unemployment rate&#10;a change in inflation&#10;a change in the rate of economic growth"/>
  <p:tag name="OLDNUMANSWERS" val="4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34FF2B4A7CB3446D92DDC1D88DA37FAE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Which of the following is NOT one of the four types of resources?"/>
  <p:tag name="ANSWERSALIAS" val="land|smicln|capital|smicln|labor|smicln|money|smicln|entrepreneurial ability"/>
  <p:tag name="RESTORECOUNTDOWNTIMER" val="False"/>
  <p:tag name="COUNTDOWNSECONDS" val="10"/>
  <p:tag name="TOTALRESPONSES" val="27"/>
  <p:tag name="RESPONSECOUNT" val="27"/>
  <p:tag name="SLICED" val="False"/>
  <p:tag name="RESPONSES" val="4;4;4;4;4;4;4;-;4;4;5;4;-;2;5;5;-;4;4;4;4;4;2;5;4;4;5;4;4;5;-;-;"/>
  <p:tag name="CHARTSTRINGSTD" val="0 2 0 19 6"/>
  <p:tag name="CHARTSTRINGREV" val="6 19 0 2 0"/>
  <p:tag name="CHARTSTRINGSTDPER" val="0 0.0740740740740741 0 0.703703703703704 0.222222222222222"/>
  <p:tag name="CHARTSTRINGREVPER" val="0.222222222222222 0.703703703703704 0 0.0740740740740741 0"/>
  <p:tag name="RESPONSESGATHERED" val="False"/>
  <p:tag name="ANONYMOUSTEMP" val="False"/>
  <p:tag name="CORRECTPOINTVALUE" val="0"/>
  <p:tag name="SLIDEORDER" val="3"/>
  <p:tag name="SLIDEGUID" val="D11BA6E85B6E4DE5942077D753DBC52D"/>
  <p:tag name="VALUES" val="Incorrect|smicln|Incorrect|smicln|Incorrect|smicln|Correct|smicln|Incorrect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5"/>
  <p:tag name="TEXTLENGTH" val="48"/>
  <p:tag name="FONTSIZE" val="32"/>
  <p:tag name="BULLETTYPE" val="ppBulletArabicPeriod"/>
  <p:tag name="ANSWERTEXT" val="land&#10;capital&#10;labor&#10;money&#10;entrepreneurial ability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34FF2B4A7CB3446D92DDC1D88DA37FAE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Which of the following is NOT one of the four types of resources?"/>
  <p:tag name="ANSWERSALIAS" val="land|smicln|capital|smicln|labor|smicln|money|smicln|entrepreneurial ability"/>
  <p:tag name="RESTORECOUNTDOWNTIMER" val="False"/>
  <p:tag name="COUNTDOWNSECONDS" val="10"/>
  <p:tag name="TOTALRESPONSES" val="27"/>
  <p:tag name="RESPONSECOUNT" val="27"/>
  <p:tag name="SLICED" val="False"/>
  <p:tag name="RESPONSES" val="4;4;4;4;4;4;4;-;4;4;5;4;-;2;5;5;-;4;4;4;4;4;2;5;4;4;5;4;4;5;-;-;"/>
  <p:tag name="CHARTSTRINGSTD" val="0 2 0 19 6"/>
  <p:tag name="CHARTSTRINGREV" val="6 19 0 2 0"/>
  <p:tag name="CHARTSTRINGSTDPER" val="0 0.0740740740740741 0 0.703703703703704 0.222222222222222"/>
  <p:tag name="CHARTSTRINGREVPER" val="0.222222222222222 0.703703703703704 0 0.0740740740740741 0"/>
  <p:tag name="RESPONSESGATHERED" val="False"/>
  <p:tag name="ANONYMOUSTEMP" val="False"/>
  <p:tag name="CORRECTPOINTVALUE" val="1"/>
  <p:tag name="SLIDEORDER" val="4"/>
  <p:tag name="SLIDEGUID" val="E681AC282B7F4B8E9C5AE1BD16B7BC96"/>
  <p:tag name="VALUES" val="Incorrect|smicln|Incorrect|smicln|Incorrect|smicln|Correct|smicln|Incorrect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5"/>
  <p:tag name="TEXTLENGTH" val="48"/>
  <p:tag name="FONTSIZE" val="32"/>
  <p:tag name="BULLETTYPE" val="ppBulletArabicPeriod"/>
  <p:tag name="ANSWERTEXT" val="land&#10;capital&#10;labor&#10;money&#10;entrepreneurial ability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482185F8BDCD4301ABDA859DB8D797D5"/>
  <p:tag name="SLIDEID" val="482185F8BDCD4301ABDA859DB8D797D5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7. The budget line shows:"/>
  <p:tag name="ANSWERSALIAS" val="The amount of product A that a consumer is willing to give up to get one more unit of product B|smicln|All possible combinations of two goods that can be purchased given money income and the prices of the goods|smicln|The minimum amount of two goods that a consumer can purchase with a given money income|smicln|All possible combinations of two goods that yield the same level of satisfaction to the consumer"/>
  <p:tag name="CORRECTPOINTVALUE" val="0"/>
  <p:tag name="RESPONSECOUNT" val="1"/>
  <p:tag name="SLICED" val="False"/>
  <p:tag name="RESPONSES" val="4;-;-;-;-;-;-;-;-;-;-;-;-;-;-;-;-;-;-;-;-;-;-;"/>
  <p:tag name="CHARTSTRINGSTD" val="0 0 0 1"/>
  <p:tag name="CHARTSTRINGREV" val="1 0 0 0"/>
  <p:tag name="CHARTSTRINGSTDPER" val="0 0 0 1"/>
  <p:tag name="CHARTSTRINGREVPER" val="1 0 0 0"/>
  <p:tag name="TOTALRESPONSES" val="0"/>
  <p:tag name="RESPONSESGATHERED" val="False"/>
  <p:tag name="ANONYMOUSTEMP" val="False"/>
  <p:tag name="VALUES" val="No Value|smicln|No Value|smicln|No Value|smicln|No Valu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87"/>
  <p:tag name="FONTSIZE" val="28"/>
  <p:tag name="BULLETTYPE" val="ppBulletArabicPeriod"/>
  <p:tag name="ANSWERTEXT" val="The amount of product A that a consumer is willing to give up to get one more unit of product B&#10;All possible combinations of two goods that can be purchased given money income and the prices of the goods&#10;The minimum amount of two goods that a consumer can purchase with a given money income&#10;All possible combinations of two goods that yield the same level of satisfaction to the consumer"/>
  <p:tag name="OLDNUMANSWERS" val="4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482185F8BDCD4301ABDA859DB8D797D5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2"/>
  <p:tag name="SLIDEGUID" val="3BD74A6A40114C8689BB756C4E36CBA3"/>
  <p:tag name="TOTALRESPONSES" val="30"/>
  <p:tag name="RESPONSECOUNT" val="30"/>
  <p:tag name="SLICED" val="False"/>
  <p:tag name="RESPONSES" val="2;2;2;2;2;2;2;2;2;2;2;2;3;2;2;2;2;2;2;2;3;2;3;3;2;2;2;2;2;2;"/>
  <p:tag name="CHARTSTRINGSTD" val="0 26 4 0"/>
  <p:tag name="CHARTSTRINGREV" val="0 4 26 0"/>
  <p:tag name="CHARTSTRINGSTDPER" val="0 0.866666666666667 0.133333333333333 0"/>
  <p:tag name="CHARTSTRINGREVPER" val="0 0.133333333333333 0.866666666666667 0"/>
  <p:tag name="RESPONSESGATHERED" val="False"/>
  <p:tag name="ANONYMOUSTEMP" val="False"/>
  <p:tag name="CORRECTPOINTVALUE" val="1"/>
  <p:tag name="QUESTIONALIAS" val="8. The budget line shows:"/>
  <p:tag name="ANSWERSALIAS" val="The amount of product A that a consumer is willing to give up to get one more unit of product B|smicln|All possible combinations of two goods that can be purchased given money income and the prices of the goods|smicln|The minimum amount of two goods that a consumer can purchase with a given money income|smicln|All possible combinations of two goods that yield the same level of satisfaction to the consumer|smicln|For ALL graphs:  |smicln|Define, Draw, Describe the shape"/>
  <p:tag name="VALUES" val="Incorrect|smicln|Correct|smicln|Incorrect|smicln|Incorrect|smicln|Incorrect|smicln|Incorrect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87"/>
  <p:tag name="FONTSIZE" val="28"/>
  <p:tag name="BULLETTYPE" val="ppBulletArabicPeriod"/>
  <p:tag name="ANSWERTEXT" val="The amount of product A that a consumer is willing to give up to get one more unit of product B&#10;All possible combinations of two goods that can be purchased given money income and the prices of the goods&#10;The minimum amount of two goods that a consumer can purchase with a given money income&#10;All possible combinations of two goods that yield the same level of satisfaction to the consumer"/>
  <p:tag name="OLDNUMANSWERS" val="4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B1F46B761EE043ED9025B5944F5B40F8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RESTORECOUNTDOWNTIMER" val="False"/>
  <p:tag name="COUNTDOWNSECONDS" val="10"/>
  <p:tag name="QUESTIONALIAS" val="10. Any combination of goods lying outside of the budget line:"/>
  <p:tag name="ANSWERSALIAS" val="Implies that the consumer is not spending all its income|smicln|Yields less satisfaction than any point on the budget line|smicln|Yields less satisfaction than any point inside the budget line|smicln|Is unattainable given the consumer’s income"/>
  <p:tag name="TOTALRESPONSES" val="28"/>
  <p:tag name="RESPONSECOUNT" val="28"/>
  <p:tag name="SLICED" val="False"/>
  <p:tag name="RESPONSES" val="4;4;4;4;4;4;4;1;4;4;4;4;2;4;-;4;-;2;4;2;4;1;4;4;1;4;2;-;4;2;-;4;"/>
  <p:tag name="CHARTSTRINGSTD" val="3 5 0 20"/>
  <p:tag name="CHARTSTRINGREV" val="20 0 5 3"/>
  <p:tag name="CHARTSTRINGSTDPER" val="0.107142857142857 0.178571428571429 0 0.714285714285714"/>
  <p:tag name="CHARTSTRINGREVPER" val="0.714285714285714 0 0.178571428571429 0.107142857142857"/>
  <p:tag name="RESPONSESGATHERED" val="False"/>
  <p:tag name="ANONYMOUSTEMP" val="False"/>
  <p:tag name="CORRECTPOINTVALUE" val="0"/>
  <p:tag name="SLIDEORDER" val="3"/>
  <p:tag name="SLIDEGUID" val="591A23D8BDD040D8B0D847B2922F7052"/>
  <p:tag name="VALUES" val="Incorrect|smicln|Incorrect|smicln|Incorrect|smicln|Correct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222"/>
  <p:tag name="FONTSIZE" val="32"/>
  <p:tag name="BULLETTYPE" val="ppBulletArabicPeriod"/>
  <p:tag name="ANSWERTEXT" val="Implies that the consumer is not spending all its income&#10;Yields less satisfaction than any point on the budget line&#10;Yields less satisfaction than any point inside the budget line&#10;Is unattainable given the consumer’s incom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B1F46B761EE043ED9025B5944F5B40F8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RESTORECOUNTDOWNTIMER" val="False"/>
  <p:tag name="COUNTDOWNSECONDS" val="10"/>
  <p:tag name="QUESTIONALIAS" val="10. Any combination of goods lying outside of the budget line:"/>
  <p:tag name="ANSWERSALIAS" val="Implies that the consumer is not spending all its income|smicln|Yields less satisfaction than any point on the budget line|smicln|Yields less satisfaction than any point inside the budget line|smicln|Is unattainable given the consumer’s income"/>
  <p:tag name="TOTALRESPONSES" val="28"/>
  <p:tag name="RESPONSECOUNT" val="28"/>
  <p:tag name="SLICED" val="False"/>
  <p:tag name="RESPONSES" val="4;4;4;4;4;4;4;1;4;4;4;4;2;4;-;4;-;2;4;2;4;1;4;4;1;4;2;-;4;2;-;4;"/>
  <p:tag name="CHARTSTRINGSTD" val="3 5 0 20"/>
  <p:tag name="CHARTSTRINGREV" val="20 0 5 3"/>
  <p:tag name="CHARTSTRINGSTDPER" val="0.107142857142857 0.178571428571429 0 0.714285714285714"/>
  <p:tag name="CHARTSTRINGREVPER" val="0.714285714285714 0 0.178571428571429 0.107142857142857"/>
  <p:tag name="RESPONSESGATHERED" val="False"/>
  <p:tag name="ANONYMOUSTEMP" val="False"/>
  <p:tag name="CORRECTPOINTVALUE" val="1"/>
  <p:tag name="SLIDEORDER" val="4"/>
  <p:tag name="SLIDEGUID" val="3E23E8AA26034FAC81F5C4CE7E3D0441"/>
  <p:tag name="VALUES" val="Incorrect|smicln|Incorrect|smicln|Incorrect|smicln|Correct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6EE9586E67F746E0A1E549F373677ED5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UNTDOWNSECONDS" val="10"/>
  <p:tag name="COUNTDOWNHEIGHT" val="80"/>
  <p:tag name="COUNTDOWNWIDTH" val="100"/>
  <p:tag name="RESTORECOUNTDOWNTIMER" val="False"/>
  <p:tag name="QUESTIONALIAS" val="2. Scarcity:"/>
  <p:tag name="ANSWERSALIAS" val="is a problem only during a recession|smicln|is a problem only in developing countries|smicln|Is a problem only among poor people|smicln|Requires that people make choices"/>
  <p:tag name="CORRECTPOINTVALUE" val="0"/>
  <p:tag name="TOTALRESPONSES" val="28"/>
  <p:tag name="RESPONSECOUNT" val="28"/>
  <p:tag name="SLICED" val="False"/>
  <p:tag name="RESPONSES" val="-;4;4;4;4;4;4;4;4;4;4;4;4;4;4;4;4;4;4;4;4;4;-;4;4;4;4;4;4;4;"/>
  <p:tag name="CHARTSTRINGSTD" val="0 0 0 28"/>
  <p:tag name="CHARTSTRINGREV" val="28 0 0 0"/>
  <p:tag name="CHARTSTRINGSTDPER" val="0 0 0 1"/>
  <p:tag name="CHARTSTRINGREVPER" val="1 0 0 0"/>
  <p:tag name="RESPONSESGATHERED" val="False"/>
  <p:tag name="ANONYMOUSTEMP" val="False"/>
  <p:tag name="SLIDEORDER" val="2"/>
  <p:tag name="SLIDEGUID" val="DD03EE7A3D7341C19371EA05DAE0A2EC"/>
  <p:tag name="VALUES" val="No Value|smicln|No Value|smicln|No Value|smicln|No Valu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222"/>
  <p:tag name="FONTSIZE" val="32"/>
  <p:tag name="BULLETTYPE" val="ppBulletArabicPeriod"/>
  <p:tag name="ANSWERTEXT" val="Implies that the consumer is not spending all its income&#10;Yields less satisfaction than any point on the budget line&#10;Yields less satisfaction than any point inside the budget line&#10;Is unattainable given the consumer’s incom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B1553F5812E74DC4A686E3C12120E3C0"/>
  <p:tag name="SLIDEID" val="B1553F5812E74DC4A686E3C12120E3C0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A shift in the budget line from cd to ab could be caused by:"/>
  <p:tag name="ANSWERSALIAS" val="Decreases in the prices of both M and N|smicln|An increase in the price of M and a decrease in the rice of N|smicln|A decrease in money income|smicln|Nothing. Budget lines do not shift."/>
  <p:tag name="RESPONSECOUNT" val="27"/>
  <p:tag name="SLICED" val="False"/>
  <p:tag name="RESPONSES" val="3;3;3;3;3;3;3;3;2;3;1;3;3;3;2;3;3;3;1;3;3;2;3;3;3;3;3;"/>
  <p:tag name="CHARTSTRINGSTD" val="2 3 22 0"/>
  <p:tag name="CHARTSTRINGREV" val="0 22 3 2"/>
  <p:tag name="CHARTSTRINGSTDPER" val="0.0740740740740741 0.111111111111111 0.814814814814815 0"/>
  <p:tag name="CHARTSTRINGREVPER" val="0 0.814814814814815 0.111111111111111 0.0740740740740741"/>
  <p:tag name="CORRECTPOINTVALUE" val="0"/>
  <p:tag name="TOTALRESPONSES" val="0"/>
  <p:tag name="RESPONSESGATHERED" val="False"/>
  <p:tag name="ANONYMOUSTEMP" val="False"/>
  <p:tag name="VALUES" val="No Value|smicln|No Value|smicln|No Value|smicln|No Valu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4"/>
  <p:tag name="FONTSIZE" val="30"/>
  <p:tag name="BULLETTYPE" val="ppBulletArabicPeriod"/>
  <p:tag name="ANSWERTEXT" val="Decreases in the prices of both M and N&#10;An increase in the price of M and a decrease in the rice of N&#10;A decrease in money income&#10;Nothing. Budget lines do not shift."/>
  <p:tag name="OLDNUMANSWERS" val="4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B1553F5812E74DC4A686E3C12120E3C0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A shift in the budget line from cd to ab could be caused by:"/>
  <p:tag name="ANSWERSALIAS" val="Decreases in the prices of both M and N|smicln|An increase in the price of M and a decrease in the rice of N|smicln|A decrease in money income|smicln|Nothing. Budget lines do not shift."/>
  <p:tag name="SLIDEORDER" val="2"/>
  <p:tag name="SLIDEGUID" val="079A32450148436FAAA945CE8E12A1BF"/>
  <p:tag name="TOTALRESPONSES" val="30"/>
  <p:tag name="RESPONSECOUNT" val="30"/>
  <p:tag name="SLICED" val="False"/>
  <p:tag name="RESPONSES" val="3;3;3;3;3;3;3;2;3;2;3;3;3;3;3;2;3;3;3;3;3;2;3;3;3;3;2;3;3;3;"/>
  <p:tag name="CHARTSTRINGSTD" val="0 5 25 0"/>
  <p:tag name="CHARTSTRINGREV" val="0 25 5 0"/>
  <p:tag name="CHARTSTRINGSTDPER" val="0 0.166666666666667 0.833333333333333 0"/>
  <p:tag name="CHARTSTRINGREVPER" val="0 0.833333333333333 0.166666666666667 0"/>
  <p:tag name="RESPONSESGATHERED" val="False"/>
  <p:tag name="ANONYMOUSTEMP" val="False"/>
  <p:tag name="CORRECTPOINTVALUE" val="1"/>
  <p:tag name="VALUES" val="Incorrect|smicln|Incorrect|smicln|Correct|smicln|Incorrect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4"/>
  <p:tag name="FONTSIZE" val="30"/>
  <p:tag name="BULLETTYPE" val="ppBulletArabicPeriod"/>
  <p:tag name="ANSWERTEXT" val="Decreases in the prices of both M and N&#10;An increase in the price of M and a decrease in the rice of N&#10;A decrease in money income&#10;Nothing. Budget lines do not shift."/>
  <p:tag name="OLDNUMANSWERS" val="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48"/>
  <p:tag name="FONTSIZE" val="32"/>
  <p:tag name="BULLETTYPE" val="ppBulletArabicPeriod"/>
  <p:tag name="ANSWERTEXT" val="is a problem only during a recession&#10;is a problem only in developing countries&#10;Is a problem only among poor people&#10;Requires that people make choices"/>
  <p:tag name="OLDNUMANSWERS" val="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6EE9586E67F746E0A1E549F373677ED5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UNTDOWNSECONDS" val="10"/>
  <p:tag name="COUNTDOWNHEIGHT" val="80"/>
  <p:tag name="COUNTDOWNWIDTH" val="100"/>
  <p:tag name="RESTORECOUNTDOWNTIMER" val="False"/>
  <p:tag name="QUESTIONALIAS" val="2. Scarcity:"/>
  <p:tag name="CORRECTPOINTVALUE" val="10"/>
  <p:tag name="ANSWERSALIAS" val="is a problem only during a recession|smicln|is a problem only in developing countries|smicln|is a problem only among poor people|smicln|requires that people make choices"/>
  <p:tag name="TOTALRESPONSES" val="28"/>
  <p:tag name="RESPONSECOUNT" val="28"/>
  <p:tag name="SLICED" val="False"/>
  <p:tag name="RESPONSES" val="4;4;4;4;4;4;4;4;4;4;-;4;4;4;4;-;4;4;4;4;4;4;4;4;4;4;4;4;4;4;"/>
  <p:tag name="CHARTSTRINGSTD" val="0 0 0 28"/>
  <p:tag name="CHARTSTRINGREV" val="28 0 0 0"/>
  <p:tag name="CHARTSTRINGSTDPER" val="0 0 0 1"/>
  <p:tag name="CHARTSTRINGREVPER" val="1 0 0 0"/>
  <p:tag name="RESPONSESGATHERED" val="False"/>
  <p:tag name="ANONYMOUSTEMP" val="False"/>
  <p:tag name="SLIDEORDER" val="3"/>
  <p:tag name="SLIDEGUID" val="B23BB07317034CA9A13182DB4CB05010"/>
  <p:tag name="VALUES" val="Incorrect|smicln|Incorrect|smicln|Incorrect|smicln|Correct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1692</TotalTime>
  <Words>1027</Words>
  <Application>Microsoft Office PowerPoint</Application>
  <PresentationFormat>On-screen Show (4:3)</PresentationFormat>
  <Paragraphs>128</Paragraphs>
  <Slides>23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Office Theme</vt:lpstr>
      <vt:lpstr>Chart</vt:lpstr>
      <vt:lpstr>1c – Making Choices:  Scarcity and Budget Lines</vt:lpstr>
      <vt:lpstr>Lesson 1c</vt:lpstr>
      <vt:lpstr>1c</vt:lpstr>
      <vt:lpstr>1. Scarcity:</vt:lpstr>
      <vt:lpstr>1. Scarcity:</vt:lpstr>
      <vt:lpstr>1. The opportunity cost of any particular choice is:</vt:lpstr>
      <vt:lpstr>2. The opportunity cost of any particular choice is:</vt:lpstr>
      <vt:lpstr>3. Economics is the study of:</vt:lpstr>
      <vt:lpstr>3. Economics is the study of:</vt:lpstr>
      <vt:lpstr>4. Economists use economic models:</vt:lpstr>
      <vt:lpstr>4. Economists use economic models:</vt:lpstr>
      <vt:lpstr>5. In economics, the term “ceteris paribus” means:</vt:lpstr>
      <vt:lpstr>5. In economics, the term “ceteris paribus” means:</vt:lpstr>
      <vt:lpstr>6. An example of a topic that   microeconomists study is:</vt:lpstr>
      <vt:lpstr>6. An example of a topic that   microeconomists study is:</vt:lpstr>
      <vt:lpstr>7. Which of the following is NOT one of the four types of resources?</vt:lpstr>
      <vt:lpstr>7. Which of the following is NOT one of the four types of resources?</vt:lpstr>
      <vt:lpstr>8. The budget line shows:</vt:lpstr>
      <vt:lpstr>8. The budget line shows:</vt:lpstr>
      <vt:lpstr>9. Any combination of goods lying outside of the budget line:</vt:lpstr>
      <vt:lpstr>9. Any combination of goods lying outside of the budget line:</vt:lpstr>
      <vt:lpstr>10. A shift in the budget line from cd to ab could be caused by:</vt:lpstr>
      <vt:lpstr>10. A shift in the budget line from cd to ab could be caused by:</vt:lpstr>
    </vt:vector>
  </TitlesOfParts>
  <Company>Harper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harper</dc:creator>
  <cp:lastModifiedBy>Harper</cp:lastModifiedBy>
  <cp:revision>105</cp:revision>
  <cp:lastPrinted>2013-03-21T13:59:42Z</cp:lastPrinted>
  <dcterms:created xsi:type="dcterms:W3CDTF">2013-01-20T12:16:48Z</dcterms:created>
  <dcterms:modified xsi:type="dcterms:W3CDTF">2018-07-31T20:03:54Z</dcterms:modified>
</cp:coreProperties>
</file>