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1"/>
  </p:handoutMasterIdLst>
  <p:sldIdLst>
    <p:sldId id="309" r:id="rId2"/>
    <p:sldId id="311" r:id="rId3"/>
    <p:sldId id="312" r:id="rId4"/>
    <p:sldId id="313" r:id="rId5"/>
    <p:sldId id="314" r:id="rId6"/>
    <p:sldId id="260" r:id="rId7"/>
    <p:sldId id="302" r:id="rId8"/>
    <p:sldId id="274" r:id="rId9"/>
    <p:sldId id="303" r:id="rId10"/>
    <p:sldId id="261" r:id="rId11"/>
    <p:sldId id="30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259" r:id="rId21"/>
    <p:sldId id="305" r:id="rId22"/>
    <p:sldId id="268" r:id="rId23"/>
    <p:sldId id="306" r:id="rId24"/>
    <p:sldId id="262" r:id="rId25"/>
    <p:sldId id="307" r:id="rId26"/>
    <p:sldId id="323" r:id="rId27"/>
    <p:sldId id="324" r:id="rId28"/>
    <p:sldId id="325" r:id="rId29"/>
    <p:sldId id="326" r:id="rId30"/>
    <p:sldId id="292" r:id="rId31"/>
    <p:sldId id="308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</p:sldIdLst>
  <p:sldSz cx="9144000" cy="6858000" type="screen4x3"/>
  <p:notesSz cx="7010400" cy="9296400"/>
  <p:custDataLst>
    <p:tags r:id="rId4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142" autoAdjust="0"/>
    <p:restoredTop sz="94660"/>
  </p:normalViewPr>
  <p:slideViewPr>
    <p:cSldViewPr>
      <p:cViewPr>
        <p:scale>
          <a:sx n="72" d="100"/>
          <a:sy n="72" d="100"/>
        </p:scale>
        <p:origin x="-1090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2C7B9D-A096-4CFE-A70A-1F7621EB61A5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6D560A-A79D-4D5B-B75C-808910994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3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percollege.edu/mhealy/eco211f/micmodulesa.htm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4" Type="http://schemas.openxmlformats.org/officeDocument/2006/relationships/hyperlink" Target="http://www.harpercollege.edu/mhealy/eco211f/micwebapp/micwebapp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harpercollege.edu/mhealy/eco211f/micsylf.htm#schedul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4RAX0rh5Gs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hyperlink" Target="https://mises.org/library/price-gouging-saves-lives-hurrican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hyperlink" Target="https://mises.org/library/price-gouging-saves-lives-hurricane" TargetMode="Externa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hyperlink" Target="http://www.harpercollege.edu/mhealy/eco211/lectures/day1/coke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hyperlink" Target="http://www.harpercollege.edu/mhealy/eco211/lectures/day1/coke.html" TargetMode="External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hyperlink" Target="http://www.globalpetrolprices.com/gasoline_prices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hyperlink" Target="http://www.globalpetrolprices.com/gasoline_prices/" TargetMode="External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image" Target="../media/image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harpercollege.edu/mhealy/eco211f/micsylf.htm#schedul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harpercollege.edu/mhealy/eco211f/micsylf.htm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17" y="27432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9530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690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43839" y="0"/>
            <a:ext cx="8595361" cy="20574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3.  Where do you find the correct daily </a:t>
            </a:r>
            <a:r>
              <a:rPr lang="en-US" sz="4000" b="1" u="sng" dirty="0" smtClean="0"/>
              <a:t>reading assignments pages </a:t>
            </a:r>
            <a:r>
              <a:rPr lang="en-US" sz="4000" b="1" dirty="0" smtClean="0"/>
              <a:t>and the correct </a:t>
            </a:r>
            <a:r>
              <a:rPr lang="en-US" sz="4000" b="1" u="sng" dirty="0" smtClean="0"/>
              <a:t>assigned video lectures</a:t>
            </a:r>
            <a:r>
              <a:rPr lang="en-US" sz="4000" b="1" dirty="0" smtClean="0"/>
              <a:t>?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8320" y="2362200"/>
            <a:ext cx="541528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SYLLABUS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SCHEDULE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 or MICWEBAPP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43839" y="0"/>
            <a:ext cx="8595361" cy="20574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3.  Where do you find the correct daily </a:t>
            </a:r>
            <a:r>
              <a:rPr lang="en-US" sz="4000" b="1" u="sng" dirty="0" smtClean="0"/>
              <a:t>reading assignments pages </a:t>
            </a:r>
            <a:r>
              <a:rPr lang="en-US" sz="4000" b="1" dirty="0" smtClean="0"/>
              <a:t>and the correct </a:t>
            </a:r>
            <a:r>
              <a:rPr lang="en-US" sz="4000" b="1" u="sng" dirty="0" smtClean="0"/>
              <a:t>assigned video lectures</a:t>
            </a:r>
            <a:r>
              <a:rPr lang="en-US" sz="4000" b="1" dirty="0" smtClean="0"/>
              <a:t>?</a:t>
            </a:r>
            <a:endParaRPr lang="en-US" sz="4000" b="1" dirty="0"/>
          </a:p>
        </p:txBody>
      </p:sp>
      <p:sp>
        <p:nvSpPr>
          <p:cNvPr id="4" name="CorShape1"/>
          <p:cNvSpPr/>
          <p:nvPr>
            <p:custDataLst>
              <p:tags r:id="rId2"/>
            </p:custDataLst>
          </p:nvPr>
        </p:nvSpPr>
        <p:spPr>
          <a:xfrm rot="10800000">
            <a:off x="243840" y="41845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28320" y="2362200"/>
            <a:ext cx="541528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SYLLABUS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SCHEDULE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 or MICWEBAPP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63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91" y="0"/>
            <a:ext cx="9144000" cy="838200"/>
          </a:xfrm>
        </p:spPr>
        <p:txBody>
          <a:bodyPr>
            <a:noAutofit/>
          </a:bodyPr>
          <a:lstStyle/>
          <a:p>
            <a:r>
              <a:rPr lang="en-US" sz="4800" b="1" u="sng" dirty="0"/>
              <a:t> 1a </a:t>
            </a:r>
            <a:r>
              <a:rPr lang="en-US" sz="4800" b="1" u="sng" dirty="0" smtClean="0"/>
              <a:t>– </a:t>
            </a:r>
            <a:r>
              <a:rPr lang="en-US" sz="4800" b="1" u="sng" dirty="0" smtClean="0">
                <a:hlinkClick r:id="rId3"/>
              </a:rPr>
              <a:t>LESSONS</a:t>
            </a:r>
            <a:r>
              <a:rPr lang="en-US" sz="4800" b="1" u="sng" dirty="0" smtClean="0"/>
              <a:t> / </a:t>
            </a:r>
            <a:r>
              <a:rPr lang="en-US" sz="4800" b="1" u="sng" dirty="0" smtClean="0">
                <a:hlinkClick r:id="rId4"/>
              </a:rPr>
              <a:t>MICWEBAPP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86800" cy="49530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Introduction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Something Interesting – Why are we studying this?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Assignments – Reading / Video Lectures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Outcomes – What you should learn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Key Term Flashcards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Key Problems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Web Quiz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Key Formulas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Key Graphs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Review Quiz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Review Videos (YouTube)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095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5"/>
            <a:ext cx="7772400" cy="450166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211 – Course Structure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458200" cy="60960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BEFORE CLASS: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Read Lesson “Introduction” and  “Something Interesting”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Read Textbook</a:t>
            </a:r>
            <a:endParaRPr lang="en-US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Watch Video Lectures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Key Term Flashcards (KNOW THE VOCABULARY!)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Take Pre-Quiz on Blackboard (BEFORE WHAT TIME?)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DURING CLASS: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Clicker Quizzes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Yellow Pages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Lecture / Discussion / Questions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AFTER CLASS:</a:t>
            </a:r>
            <a:endParaRPr lang="en-US" sz="2800" b="1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Required Activities (finish after each chapter)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Yellow Pages 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finish after each lesson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see answers on Bb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Put answer .</a:t>
            </a:r>
            <a:r>
              <a:rPr lang="en-US" dirty="0" err="1" smtClean="0">
                <a:solidFill>
                  <a:schemeClr val="tx1"/>
                </a:solidFill>
              </a:rPr>
              <a:t>pdf</a:t>
            </a:r>
            <a:r>
              <a:rPr lang="en-US" dirty="0" smtClean="0">
                <a:solidFill>
                  <a:schemeClr val="tx1"/>
                </a:solidFill>
              </a:rPr>
              <a:t> on your computer or tablet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Web Quizzes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Key Problems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Review Quizzes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Other – see LESSONS or MICWEBAPP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83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8" y="0"/>
            <a:ext cx="9130862" cy="831166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>Before the Next Class – Lesson 1b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458200" cy="5181600"/>
          </a:xfrm>
        </p:spPr>
        <p:txBody>
          <a:bodyPr>
            <a:normAutofit/>
          </a:bodyPr>
          <a:lstStyle/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See </a:t>
            </a:r>
            <a:r>
              <a:rPr lang="en-US" sz="3200" dirty="0">
                <a:solidFill>
                  <a:schemeClr val="tx1"/>
                </a:solidFill>
                <a:hlinkClick r:id="rId3"/>
              </a:rPr>
              <a:t>Schedule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Lesson </a:t>
            </a:r>
            <a:r>
              <a:rPr lang="en-US" sz="3200" dirty="0" smtClean="0">
                <a:solidFill>
                  <a:schemeClr val="tx1"/>
                </a:solidFill>
              </a:rPr>
              <a:t>“Introduction” and “Something Interesting”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Textbook and online reading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Watch Assigned Video Lectures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Key Term </a:t>
            </a:r>
            <a:r>
              <a:rPr lang="en-US" sz="3200" dirty="0" smtClean="0">
                <a:solidFill>
                  <a:schemeClr val="tx1"/>
                </a:solidFill>
              </a:rPr>
              <a:t>Flashcards (</a:t>
            </a:r>
            <a:r>
              <a:rPr lang="en-US" sz="3200" dirty="0" err="1" smtClean="0">
                <a:solidFill>
                  <a:schemeClr val="tx1"/>
                </a:solidFill>
              </a:rPr>
              <a:t>Quizlet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Take Pre-Quiz for lesson 1b on Blackboard </a:t>
            </a:r>
            <a:r>
              <a:rPr lang="en-US" sz="3200" dirty="0" smtClean="0">
                <a:solidFill>
                  <a:schemeClr val="tx1"/>
                </a:solidFill>
              </a:rPr>
              <a:t>(Before what time?)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Start Writing Paper </a:t>
            </a:r>
            <a:r>
              <a:rPr lang="en-US" sz="3200" dirty="0" smtClean="0">
                <a:solidFill>
                  <a:schemeClr val="tx1"/>
                </a:solidFill>
              </a:rPr>
              <a:t>1 – Get ahead!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7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50292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TOPICS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How to Find Class </a:t>
            </a:r>
            <a:r>
              <a:rPr lang="en-US" sz="3600" dirty="0" smtClean="0">
                <a:solidFill>
                  <a:schemeClr val="tx1"/>
                </a:solidFill>
              </a:rPr>
              <a:t>Information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Basic Math Skills </a:t>
            </a:r>
            <a:r>
              <a:rPr lang="en-US" sz="2600" b="1" dirty="0" smtClean="0">
                <a:solidFill>
                  <a:schemeClr val="tx1"/>
                </a:solidFill>
              </a:rPr>
              <a:t>(Math Quiz on Blackboard)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Three Basic Concepts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Models / Graphs </a:t>
            </a:r>
            <a:r>
              <a:rPr lang="en-US" sz="2800" dirty="0">
                <a:solidFill>
                  <a:schemeClr val="tx1"/>
                </a:solidFill>
              </a:rPr>
              <a:t>(See 1a </a:t>
            </a:r>
            <a:r>
              <a:rPr lang="en-US" sz="2800" dirty="0" err="1">
                <a:solidFill>
                  <a:schemeClr val="tx1"/>
                </a:solidFill>
              </a:rPr>
              <a:t>WebQuiz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lvl="2" algn="l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5867400"/>
            <a:ext cx="7772400" cy="685799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1a – Basic Math Skills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48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5029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u="sng" dirty="0" smtClean="0">
                <a:solidFill>
                  <a:schemeClr val="tx1"/>
                </a:solidFill>
              </a:rPr>
              <a:t>Basic Math Skills – See Lesson 1a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Textbook Reading (appendix of chapter 1)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Video Lectures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Key Term Flashcards (</a:t>
            </a:r>
            <a:r>
              <a:rPr lang="en-US" sz="3600" dirty="0" err="1" smtClean="0">
                <a:solidFill>
                  <a:schemeClr val="tx1"/>
                </a:solidFill>
              </a:rPr>
              <a:t>Quizlet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Web Quiz or Math Quiz (same quiz)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Key Formulas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Key Graphs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Review Videos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1"/>
              </a:solidFill>
            </a:endParaRPr>
          </a:p>
          <a:p>
            <a:pPr lvl="2" algn="l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5867400"/>
            <a:ext cx="7772400" cy="685799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1a – Basic Math Skills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02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192" y="457200"/>
            <a:ext cx="4267200" cy="4191000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MATH SKILLS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marginal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average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Arithmetic of fractions </a:t>
            </a:r>
            <a:b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decimals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area of a rectangle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area of a triangle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algebra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3400" y="838200"/>
            <a:ext cx="45961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percentages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Graph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line on 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Cartesian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coordinate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Marginal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slope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is the area under the marginal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5867400"/>
            <a:ext cx="7772400" cy="685799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1a – Basic Math Skills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43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50292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TOPICS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How to Find Class </a:t>
            </a:r>
            <a:r>
              <a:rPr lang="en-US" sz="3600" dirty="0" smtClean="0">
                <a:solidFill>
                  <a:schemeClr val="tx1"/>
                </a:solidFill>
              </a:rPr>
              <a:t>Information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Basic Math Skills </a:t>
            </a:r>
            <a:r>
              <a:rPr lang="en-US" dirty="0" smtClean="0">
                <a:solidFill>
                  <a:schemeClr val="tx1"/>
                </a:solidFill>
              </a:rPr>
              <a:t>(See 1a </a:t>
            </a:r>
            <a:r>
              <a:rPr lang="en-US" dirty="0" err="1" smtClean="0">
                <a:solidFill>
                  <a:schemeClr val="tx1"/>
                </a:solidFill>
              </a:rPr>
              <a:t>WebQuiz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Three Basic Concepts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Models / Graphs </a:t>
            </a:r>
            <a:r>
              <a:rPr lang="en-US" sz="2800" b="1" dirty="0">
                <a:solidFill>
                  <a:schemeClr val="tx1"/>
                </a:solidFill>
              </a:rPr>
              <a:t>(See 1a </a:t>
            </a:r>
            <a:r>
              <a:rPr lang="en-US" sz="2800" b="1" dirty="0" err="1">
                <a:solidFill>
                  <a:schemeClr val="tx1"/>
                </a:solidFill>
              </a:rPr>
              <a:t>WebQuiz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</a:p>
          <a:p>
            <a:pPr lvl="2" algn="l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5867400"/>
            <a:ext cx="7772400" cy="685799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1a – The Class and the Math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46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0"/>
            <a:ext cx="9067800" cy="5029200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 smtClean="0">
                <a:solidFill>
                  <a:schemeClr val="tx1"/>
                </a:solidFill>
              </a:rPr>
              <a:t>Introduction to Three Basic Concepts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Models / Graphs </a:t>
            </a:r>
            <a:r>
              <a:rPr lang="en-US" sz="3200" dirty="0">
                <a:solidFill>
                  <a:schemeClr val="tx1"/>
                </a:solidFill>
              </a:rPr>
              <a:t>(See 1a </a:t>
            </a:r>
            <a:r>
              <a:rPr lang="en-US" sz="3200" dirty="0" err="1">
                <a:solidFill>
                  <a:schemeClr val="tx1"/>
                </a:solidFill>
              </a:rPr>
              <a:t>WebQuiz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The goal of economics is to </a:t>
            </a:r>
            <a:r>
              <a:rPr lang="en-US" sz="4000" b="1" u="sng" dirty="0" smtClean="0">
                <a:solidFill>
                  <a:schemeClr val="tx1"/>
                </a:solidFill>
              </a:rPr>
              <a:t>reduce scarcity</a:t>
            </a:r>
            <a:r>
              <a:rPr lang="en-US" sz="4000" b="1" dirty="0" smtClean="0">
                <a:solidFill>
                  <a:schemeClr val="tx1"/>
                </a:solidFill>
              </a:rPr>
              <a:t> and </a:t>
            </a:r>
            <a:r>
              <a:rPr lang="en-US" sz="4000" b="1" u="sng" dirty="0" smtClean="0">
                <a:solidFill>
                  <a:schemeClr val="tx1"/>
                </a:solidFill>
              </a:rPr>
              <a:t>increase society’s satisfaction.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5867400"/>
            <a:ext cx="88392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Three Basic Concepts – Max. </a:t>
            </a:r>
            <a:r>
              <a:rPr lang="en-US" b="1" dirty="0" err="1" smtClean="0"/>
              <a:t>Satisf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91" y="0"/>
            <a:ext cx="9144000" cy="13716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ECO 211</a:t>
            </a:r>
            <a:r>
              <a:rPr lang="en-US" sz="4800" b="1" u="sng" dirty="0" smtClean="0"/>
              <a:t/>
            </a:r>
            <a:br>
              <a:rPr lang="en-US" sz="4800" b="1" u="sng" dirty="0" smtClean="0"/>
            </a:br>
            <a:r>
              <a:rPr lang="en-US" sz="4800" b="1" u="sng" dirty="0" smtClean="0"/>
              <a:t> 1a - Welcome to Microeconomics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828800"/>
            <a:ext cx="9067800" cy="38100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hlinkClick r:id="rId3"/>
              </a:rPr>
              <a:t>Top 3 Things You Should Know At Harper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https://</a:t>
            </a:r>
            <a:r>
              <a:rPr lang="en-US" sz="1600" b="1" dirty="0" smtClean="0">
                <a:solidFill>
                  <a:schemeClr val="tx1"/>
                </a:solidFill>
              </a:rPr>
              <a:t>youtu.be/a4RAX0rh5Gs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Name Tents </a:t>
            </a:r>
            <a:r>
              <a:rPr lang="en-US" b="1" dirty="0" smtClean="0">
                <a:solidFill>
                  <a:schemeClr val="tx1"/>
                </a:solidFill>
              </a:rPr>
              <a:t>(both sides / meet)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Yellow Pages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 err="1" smtClean="0">
                <a:solidFill>
                  <a:schemeClr val="tx1"/>
                </a:solidFill>
              </a:rPr>
              <a:t>MicWebApp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(cell phone: search “</a:t>
            </a:r>
            <a:r>
              <a:rPr lang="en-US" b="1" dirty="0" err="1" smtClean="0">
                <a:solidFill>
                  <a:schemeClr val="tx1"/>
                </a:solidFill>
              </a:rPr>
              <a:t>micwebapp</a:t>
            </a:r>
            <a:r>
              <a:rPr lang="en-US" b="1" dirty="0" smtClean="0">
                <a:solidFill>
                  <a:schemeClr val="tx1"/>
                </a:solidFill>
              </a:rPr>
              <a:t>”)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53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3962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4.  LESSON 1b Assume </a:t>
            </a:r>
            <a:r>
              <a:rPr lang="en-US" sz="2400" b="1" dirty="0"/>
              <a:t>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u="sng" dirty="0" smtClean="0"/>
              <a:t>To </a:t>
            </a:r>
            <a:r>
              <a:rPr lang="en-US" sz="2400" b="1" u="sng" dirty="0"/>
              <a:t>help the people of Florida</a:t>
            </a:r>
            <a:r>
              <a:rPr lang="en-US" sz="2400" b="1" dirty="0"/>
              <a:t>, should the Florida government pass a law keeping the price of these products (like plywood) to their levels before the hurricane struck?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(What </a:t>
            </a:r>
            <a:r>
              <a:rPr lang="en-US" sz="2400" b="1" dirty="0"/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982387"/>
            <a:ext cx="6477000" cy="2895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Yes. Pass </a:t>
            </a:r>
            <a:r>
              <a:rPr lang="en-US" b="1" dirty="0"/>
              <a:t>law </a:t>
            </a:r>
            <a:r>
              <a:rPr lang="en-US" b="1" dirty="0" smtClean="0"/>
              <a:t>keeping </a:t>
            </a:r>
            <a:r>
              <a:rPr lang="en-US" b="1" dirty="0"/>
              <a:t>prices low (at their pre-hurricane level</a:t>
            </a:r>
            <a:r>
              <a:rPr lang="en-US" b="1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No. Let </a:t>
            </a:r>
            <a:r>
              <a:rPr lang="en-US" b="1" dirty="0"/>
              <a:t>prices increase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do nothing about prices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399" y="6313491"/>
            <a:ext cx="7274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https://mises.org/library/price-gouging-saves-lives-hurricane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3962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4.  LESSON 1b Assume </a:t>
            </a:r>
            <a:r>
              <a:rPr lang="en-US" sz="2400" b="1" dirty="0"/>
              <a:t>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u="sng" dirty="0" smtClean="0"/>
              <a:t>To </a:t>
            </a:r>
            <a:r>
              <a:rPr lang="en-US" sz="2400" b="1" u="sng" dirty="0"/>
              <a:t>help the people of Florida</a:t>
            </a:r>
            <a:r>
              <a:rPr lang="en-US" sz="2400" b="1" dirty="0"/>
              <a:t>, should the Florida government pass a law keeping the price of these products (like plywood) to their levels before the hurricane struck?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(What </a:t>
            </a:r>
            <a:r>
              <a:rPr lang="en-US" sz="2400" b="1" dirty="0"/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982387"/>
            <a:ext cx="6477000" cy="2895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Yes. Pass </a:t>
            </a:r>
            <a:r>
              <a:rPr lang="en-US" b="1" dirty="0"/>
              <a:t>law </a:t>
            </a:r>
            <a:r>
              <a:rPr lang="en-US" b="1" dirty="0" smtClean="0"/>
              <a:t>keeping </a:t>
            </a:r>
            <a:r>
              <a:rPr lang="en-US" b="1" dirty="0"/>
              <a:t>prices low (at their pre-hurricane level</a:t>
            </a:r>
            <a:r>
              <a:rPr lang="en-US" b="1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No. Let </a:t>
            </a:r>
            <a:r>
              <a:rPr lang="en-US" b="1" dirty="0"/>
              <a:t>prices increase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do nothing about prices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399" y="6313491"/>
            <a:ext cx="7274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https://mises.org/library/price-gouging-saves-lives-hurricane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-60960" y="5219367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65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419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</a:t>
            </a:r>
            <a:r>
              <a:rPr lang="en-US" sz="3600" b="1" dirty="0"/>
              <a:t>. LESSON 1b </a:t>
            </a:r>
            <a:r>
              <a:rPr lang="en-US" sz="3600" b="1" dirty="0" smtClean="0"/>
              <a:t> - Jan. 26, 2000, Coca-Cola announced plans to cut 6,000 jobs, about a fifth of its workforce. </a:t>
            </a:r>
            <a:br>
              <a:rPr lang="en-US" sz="3600" b="1" dirty="0" smtClean="0"/>
            </a:br>
            <a:r>
              <a:rPr lang="en-US" sz="1800" b="1" dirty="0" smtClean="0"/>
              <a:t>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Assuming that they will produce the same amount of Coke, are these job cuts good for society?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(What 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6800" y="41910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612" y="5705177"/>
            <a:ext cx="55846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hlinkClick r:id="rId4"/>
              </a:rPr>
              <a:t>Coke Cutting 21% of Jobs</a:t>
            </a:r>
            <a:endParaRPr lang="en-US" sz="4000" dirty="0" smtClean="0"/>
          </a:p>
          <a:p>
            <a:r>
              <a:rPr lang="en-US" sz="1400" dirty="0"/>
              <a:t>http://www2.harpercollege.edu/mhealy/eco211/lectures/day1/coke.html</a:t>
            </a:r>
            <a:endParaRPr lang="en-US" sz="14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419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</a:t>
            </a:r>
            <a:r>
              <a:rPr lang="en-US" sz="3600" b="1" dirty="0"/>
              <a:t>. LESSON 1b </a:t>
            </a:r>
            <a:r>
              <a:rPr lang="en-US" sz="3600" b="1" dirty="0" smtClean="0"/>
              <a:t> - Jan. 26, 2000, Coca-Cola announced plans to cut 6,000 jobs, about a fifth of its workforce. </a:t>
            </a:r>
            <a:br>
              <a:rPr lang="en-US" sz="3600" b="1" dirty="0" smtClean="0"/>
            </a:br>
            <a:r>
              <a:rPr lang="en-US" sz="1800" b="1" dirty="0" smtClean="0"/>
              <a:t>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Assuming that they will produce the same amount of Coke, are these job cuts good for society?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(What 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6800" y="41910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612" y="5705177"/>
            <a:ext cx="55846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hlinkClick r:id="rId5"/>
              </a:rPr>
              <a:t>Coke Cutting 21% of Jobs</a:t>
            </a:r>
            <a:endParaRPr lang="en-US" sz="4000" dirty="0" smtClean="0"/>
          </a:p>
          <a:p>
            <a:r>
              <a:rPr lang="en-US" sz="1400" dirty="0"/>
              <a:t>http://www2.harpercollege.edu/mhealy/eco211/lectures/day1/coke.html</a:t>
            </a:r>
            <a:endParaRPr lang="en-US" sz="1400" dirty="0" smtClean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678815" y="4191000"/>
            <a:ext cx="519854" cy="519854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11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585" y="37514"/>
            <a:ext cx="9144000" cy="194368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</a:t>
            </a:r>
            <a:r>
              <a:rPr lang="en-US" b="1" dirty="0"/>
              <a:t>. LESSON </a:t>
            </a:r>
            <a:r>
              <a:rPr lang="en-US" b="1" dirty="0" smtClean="0"/>
              <a:t>1b- Are gasoline prices too low?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(What would </a:t>
            </a:r>
            <a:r>
              <a:rPr lang="en-US" b="1" dirty="0" smtClean="0"/>
              <a:t>many </a:t>
            </a:r>
            <a:r>
              <a:rPr lang="en-US" b="1" dirty="0"/>
              <a:t>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2286000"/>
            <a:ext cx="3960932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>
            <a:hlinkClick r:id="rId4"/>
          </p:cNvPr>
          <p:cNvSpPr txBox="1"/>
          <p:nvPr/>
        </p:nvSpPr>
        <p:spPr>
          <a:xfrm>
            <a:off x="838200" y="598679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4"/>
              </a:rPr>
              <a:t>http://www.globalpetrolprices.com/gasoline_prices/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585" y="37514"/>
            <a:ext cx="9144000" cy="194368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</a:t>
            </a:r>
            <a:r>
              <a:rPr lang="en-US" b="1" dirty="0"/>
              <a:t>. LESSON </a:t>
            </a:r>
            <a:r>
              <a:rPr lang="en-US" b="1" dirty="0" smtClean="0"/>
              <a:t>1b- Are gasoline prices too low?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(What would </a:t>
            </a:r>
            <a:r>
              <a:rPr lang="en-US" b="1" dirty="0" smtClean="0"/>
              <a:t>many </a:t>
            </a:r>
            <a:r>
              <a:rPr lang="en-US" b="1" dirty="0"/>
              <a:t>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2286000"/>
            <a:ext cx="3960932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>
            <a:hlinkClick r:id="rId5"/>
          </p:cNvPr>
          <p:cNvSpPr txBox="1"/>
          <p:nvPr/>
        </p:nvSpPr>
        <p:spPr>
          <a:xfrm>
            <a:off x="838200" y="598679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5"/>
              </a:rPr>
              <a:t>http://www.globalpetrolprices.com/gasoline_prices/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81000" y="2294716"/>
            <a:ext cx="528320" cy="52832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64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143000"/>
            <a:ext cx="9067800" cy="5334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u="sng" dirty="0" smtClean="0">
                <a:solidFill>
                  <a:schemeClr val="tx1"/>
                </a:solidFill>
              </a:rPr>
              <a:t>Introduction to Three Basic Concepts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Models / Graphs </a:t>
            </a:r>
            <a:r>
              <a:rPr lang="en-US" sz="3200" dirty="0">
                <a:solidFill>
                  <a:schemeClr val="tx1"/>
                </a:solidFill>
              </a:rPr>
              <a:t>(See 1a </a:t>
            </a:r>
            <a:r>
              <a:rPr lang="en-US" sz="3200" dirty="0" err="1">
                <a:solidFill>
                  <a:schemeClr val="tx1"/>
                </a:solidFill>
              </a:rPr>
              <a:t>WebQuiz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Because of scarcity we must make choices.</a:t>
            </a:r>
          </a:p>
          <a:p>
            <a:r>
              <a:rPr lang="en-US" sz="4000" u="sng" dirty="0" smtClean="0">
                <a:solidFill>
                  <a:schemeClr val="tx1"/>
                </a:solidFill>
              </a:rPr>
              <a:t>Benefit Cost Analysis helps us make the best decisions</a:t>
            </a:r>
            <a:endParaRPr lang="en-US" sz="4000" u="sng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9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1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8393" y="838200"/>
            <a:ext cx="9067800" cy="5105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For any decision the best answer will always be where:</a:t>
            </a:r>
          </a:p>
          <a:p>
            <a:r>
              <a:rPr lang="en-US" sz="17000" dirty="0" smtClean="0">
                <a:solidFill>
                  <a:schemeClr val="tx1"/>
                </a:solidFill>
              </a:rPr>
              <a:t>MB = MC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Activity: I will give you $1.60 if you give me $1.00. Would you do it?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1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1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6717" y="762000"/>
            <a:ext cx="9067800" cy="14478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For any decision the best answer will always be where: MB = MC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569569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5562600"/>
            <a:ext cx="770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Do all, up to and including, the fourth choice.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90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1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6276" y="685800"/>
            <a:ext cx="9067800" cy="1981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For any decision the best answer will always be where: MB = MC.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How to calculate the MARGINAL: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8" y="2743200"/>
            <a:ext cx="867918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711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5029200"/>
          </a:xfrm>
        </p:spPr>
        <p:txBody>
          <a:bodyPr>
            <a:normAutofit/>
          </a:bodyPr>
          <a:lstStyle/>
          <a:p>
            <a:pPr algn="l"/>
            <a:r>
              <a:rPr lang="en-US" sz="3600" u="sng" dirty="0" smtClean="0">
                <a:solidFill>
                  <a:schemeClr val="tx1"/>
                </a:solidFill>
              </a:rPr>
              <a:t>LESSON 1a - The Class and the Math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How to Find Class </a:t>
            </a:r>
            <a:r>
              <a:rPr lang="en-US" sz="3600" dirty="0" smtClean="0">
                <a:solidFill>
                  <a:schemeClr val="tx1"/>
                </a:solidFill>
              </a:rPr>
              <a:t>Information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Basic Math Skills </a:t>
            </a:r>
            <a:r>
              <a:rPr lang="en-US" dirty="0" smtClean="0">
                <a:solidFill>
                  <a:schemeClr val="tx1"/>
                </a:solidFill>
              </a:rPr>
              <a:t>(See Lesson 1a </a:t>
            </a:r>
            <a:r>
              <a:rPr lang="en-US" dirty="0" err="1" smtClean="0">
                <a:solidFill>
                  <a:schemeClr val="tx1"/>
                </a:solidFill>
              </a:rPr>
              <a:t>WebQuiz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Three Basic Concepts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Models / Graphs </a:t>
            </a:r>
            <a:r>
              <a:rPr lang="en-US" sz="2800" dirty="0">
                <a:solidFill>
                  <a:schemeClr val="tx1"/>
                </a:solidFill>
              </a:rPr>
              <a:t>(See </a:t>
            </a:r>
            <a:r>
              <a:rPr lang="en-US" sz="2800" dirty="0" smtClean="0">
                <a:solidFill>
                  <a:schemeClr val="tx1"/>
                </a:solidFill>
              </a:rPr>
              <a:t>Lesson 1a </a:t>
            </a:r>
            <a:r>
              <a:rPr lang="en-US" sz="2800" dirty="0" err="1">
                <a:solidFill>
                  <a:schemeClr val="tx1"/>
                </a:solidFill>
              </a:rPr>
              <a:t>WebQuiz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lvl="2" algn="l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1a – The Class and the Math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251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585" y="37514"/>
            <a:ext cx="9144000" cy="194368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</a:t>
            </a:r>
            <a:r>
              <a:rPr lang="en-US" dirty="0"/>
              <a:t> </a:t>
            </a:r>
            <a:r>
              <a:rPr lang="en-US" dirty="0" smtClean="0"/>
              <a:t>On </a:t>
            </a:r>
            <a:r>
              <a:rPr lang="en-US" dirty="0"/>
              <a:t>the basis of the </a:t>
            </a:r>
            <a:r>
              <a:rPr lang="en-US" dirty="0" smtClean="0"/>
              <a:t>data below what </a:t>
            </a:r>
            <a:r>
              <a:rPr lang="en-US" dirty="0"/>
              <a:t>is the optimal number of days to ski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(Use Benefit Cost Analysis)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209800"/>
            <a:ext cx="12192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</a:t>
            </a:r>
          </a:p>
        </p:txBody>
      </p:sp>
      <p:pic>
        <p:nvPicPr>
          <p:cNvPr id="13314" name="Picture 2" descr="C:\Users\mhealy\OneDrive for Business\web\ecogif\bca\bcaskiingtct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081680"/>
            <a:ext cx="5257800" cy="290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61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585" y="37514"/>
            <a:ext cx="9144000" cy="194368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</a:t>
            </a:r>
            <a:r>
              <a:rPr lang="en-US" dirty="0"/>
              <a:t> </a:t>
            </a:r>
            <a:r>
              <a:rPr lang="en-US" dirty="0" smtClean="0"/>
              <a:t>On </a:t>
            </a:r>
            <a:r>
              <a:rPr lang="en-US" dirty="0"/>
              <a:t>the basis of the </a:t>
            </a:r>
            <a:r>
              <a:rPr lang="en-US" dirty="0" smtClean="0"/>
              <a:t>data below what </a:t>
            </a:r>
            <a:r>
              <a:rPr lang="en-US" dirty="0"/>
              <a:t>is the optimal number of days to ski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(Use Benefit Cost Analysis)</a:t>
            </a:r>
            <a:endParaRPr lang="en-US" dirty="0"/>
          </a:p>
        </p:txBody>
      </p:sp>
      <p:pic>
        <p:nvPicPr>
          <p:cNvPr id="13314" name="Picture 2" descr="C:\Users\mhealy\OneDrive for Business\web\ecogif\bca\bcaskiingtct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081681"/>
            <a:ext cx="5334468" cy="294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20320" y="40321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04800" y="2209800"/>
            <a:ext cx="12192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462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4300" y="76200"/>
            <a:ext cx="9067800" cy="1905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On the basis of the data below what is the optimal number of days to ski?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(Use Benefit Cost Analysis)</a:t>
            </a:r>
          </a:p>
        </p:txBody>
      </p:sp>
      <p:pic>
        <p:nvPicPr>
          <p:cNvPr id="5" name="Picture 2" descr="C:\Users\mhealy\OneDrive for Business\web\ecogif\bca\bcaskiingtbtcmcm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04" y="1981200"/>
            <a:ext cx="7772400" cy="375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73736" y="6096000"/>
            <a:ext cx="88392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Three Basic Concepts – CHOICES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6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4300" y="76200"/>
            <a:ext cx="9067800" cy="1905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On the basis of the data below what is the optimal number of days to ski</a:t>
            </a:r>
            <a:r>
              <a:rPr lang="en-US" sz="4000" dirty="0" smtClean="0">
                <a:solidFill>
                  <a:schemeClr val="tx1"/>
                </a:solidFill>
              </a:rPr>
              <a:t>?  </a:t>
            </a:r>
            <a:r>
              <a:rPr lang="en-US" sz="5400" b="1" dirty="0" smtClean="0">
                <a:solidFill>
                  <a:srgbClr val="0070C0"/>
                </a:solidFill>
              </a:rPr>
              <a:t>4</a:t>
            </a: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(Use Benefit Cost Analysis)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3736" y="6096000"/>
            <a:ext cx="88392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Three Basic Concepts – CHOICES</a:t>
            </a:r>
            <a:endParaRPr lang="en-US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09800"/>
            <a:ext cx="7772400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66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" y="152400"/>
            <a:ext cx="9067800" cy="37338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000" u="sng" dirty="0" smtClean="0">
                <a:solidFill>
                  <a:schemeClr val="tx1"/>
                </a:solidFill>
              </a:rPr>
              <a:t>Introduction to Three Basic Concepts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Models / Graphs </a:t>
            </a:r>
            <a:r>
              <a:rPr lang="en-US" sz="4800" dirty="0" smtClean="0">
                <a:solidFill>
                  <a:schemeClr val="tx1"/>
                </a:solidFill>
              </a:rPr>
              <a:t>(brief discussion)</a:t>
            </a:r>
          </a:p>
          <a:p>
            <a:pPr lvl="2" algn="l"/>
            <a:r>
              <a:rPr lang="en-US" sz="3600" b="1" dirty="0" smtClean="0">
                <a:solidFill>
                  <a:schemeClr val="tx1"/>
                </a:solidFill>
              </a:rPr>
              <a:t>More in later lessons (1c, 1d, 3c, etc.)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5867400"/>
            <a:ext cx="88392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Three Basic Concepts – MODELS / GRAPHS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73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608" y="0"/>
            <a:ext cx="4267200" cy="6019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INFORMATION</a:t>
            </a:r>
            <a:endParaRPr lang="en-US" sz="2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Syllabus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Blackboard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 Pages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 webpage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MICWEBAPP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Flashcards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Problems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WebQuizzes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BASIC CONCEPTS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of Economics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Choices (MB=MC)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 and Graphs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71632" y="-25671"/>
            <a:ext cx="572092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BASIC MATH SKILLS            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marginal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Arithmetic of fractions 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decimals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area of a rectangle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area of a triangle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Basic algebra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and use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percentages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Graph a line on a Cartesian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coordinate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Marginal is the slope 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total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is the area under the marginal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52272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The Class and the Math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613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211 – Next Class – Lesson 1b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762000"/>
            <a:ext cx="8686800" cy="5791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MICROECONOMICS:  Our </a:t>
            </a:r>
            <a:r>
              <a:rPr lang="en-US" dirty="0">
                <a:solidFill>
                  <a:schemeClr val="tx1"/>
                </a:solidFill>
              </a:rPr>
              <a:t>goal is to study whether the economy uses our limited resources to obtain the maximum satisfaction possible for society.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We </a:t>
            </a:r>
            <a:r>
              <a:rPr lang="en-US" dirty="0">
                <a:solidFill>
                  <a:schemeClr val="tx1"/>
                </a:solidFill>
              </a:rPr>
              <a:t>will concentrate on three issues or </a:t>
            </a:r>
            <a:r>
              <a:rPr lang="en-US" dirty="0" smtClean="0">
                <a:solidFill>
                  <a:schemeClr val="tx1"/>
                </a:solidFill>
              </a:rPr>
              <a:t>goals: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Efficiency (</a:t>
            </a:r>
            <a:r>
              <a:rPr lang="en-US" dirty="0" err="1" smtClean="0">
                <a:solidFill>
                  <a:schemeClr val="tx1"/>
                </a:solidFill>
              </a:rPr>
              <a:t>allocative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Efficiency (productive)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Equity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4800" dirty="0" smtClean="0">
                <a:solidFill>
                  <a:schemeClr val="tx1"/>
                </a:solidFill>
              </a:rPr>
              <a:t>What does “EFFICIENCY” mean?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6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211 – Next Class – Lesson 1b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458200" cy="5867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WHAT IS “EFFICIENCY” ?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Is </a:t>
            </a:r>
            <a:r>
              <a:rPr lang="en-US" b="1" dirty="0">
                <a:solidFill>
                  <a:schemeClr val="tx1"/>
                </a:solidFill>
              </a:rPr>
              <a:t>EFFICIENCY the same as economic growth 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Is </a:t>
            </a:r>
            <a:r>
              <a:rPr lang="en-US" b="1" dirty="0">
                <a:solidFill>
                  <a:schemeClr val="tx1"/>
                </a:solidFill>
              </a:rPr>
              <a:t>EFFICIENCY using as few resources as possible when producing a product 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Is </a:t>
            </a:r>
            <a:r>
              <a:rPr lang="en-US" b="1" dirty="0">
                <a:solidFill>
                  <a:schemeClr val="tx1"/>
                </a:solidFill>
              </a:rPr>
              <a:t>EFFICIENCY using resources to produce more </a:t>
            </a:r>
            <a:r>
              <a:rPr lang="en-US" b="1" dirty="0" smtClean="0">
                <a:solidFill>
                  <a:schemeClr val="tx1"/>
                </a:solidFill>
              </a:rPr>
              <a:t>cell phones </a:t>
            </a:r>
            <a:r>
              <a:rPr lang="en-US" b="1" dirty="0">
                <a:solidFill>
                  <a:schemeClr val="tx1"/>
                </a:solidFill>
              </a:rPr>
              <a:t>that people want and fewer </a:t>
            </a:r>
            <a:r>
              <a:rPr lang="en-US" b="1" smtClean="0">
                <a:solidFill>
                  <a:schemeClr val="tx1"/>
                </a:solidFill>
              </a:rPr>
              <a:t>land lines that </a:t>
            </a:r>
            <a:r>
              <a:rPr lang="en-US" b="1" dirty="0">
                <a:solidFill>
                  <a:schemeClr val="tx1"/>
                </a:solidFill>
              </a:rPr>
              <a:t>they don't want 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Is </a:t>
            </a:r>
            <a:r>
              <a:rPr lang="en-US" b="1" dirty="0">
                <a:solidFill>
                  <a:schemeClr val="tx1"/>
                </a:solidFill>
              </a:rPr>
              <a:t>EFFICIENCY using all of our resources (full employment) 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Is </a:t>
            </a:r>
            <a:r>
              <a:rPr lang="en-US" b="1" dirty="0">
                <a:solidFill>
                  <a:schemeClr val="tx1"/>
                </a:solidFill>
              </a:rPr>
              <a:t>EFFICIENCY a fair distribution of products ?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71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"/>
            <a:ext cx="8229600" cy="59055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The 5Es of Economics – Lesson 1b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847970"/>
            <a:ext cx="6265341" cy="5622742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933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8" y="0"/>
            <a:ext cx="9130862" cy="831166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>Before the Next Class – Lesson 1b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458200" cy="5181600"/>
          </a:xfrm>
        </p:spPr>
        <p:txBody>
          <a:bodyPr>
            <a:normAutofit/>
          </a:bodyPr>
          <a:lstStyle/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See </a:t>
            </a:r>
            <a:r>
              <a:rPr lang="en-US" sz="3200" dirty="0">
                <a:solidFill>
                  <a:schemeClr val="tx1"/>
                </a:solidFill>
                <a:hlinkClick r:id="rId3"/>
              </a:rPr>
              <a:t>Schedule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Lesson </a:t>
            </a:r>
            <a:r>
              <a:rPr lang="en-US" sz="3200" dirty="0" smtClean="0">
                <a:solidFill>
                  <a:schemeClr val="tx1"/>
                </a:solidFill>
              </a:rPr>
              <a:t>“Introduction” and “Something Interesting”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Textbook and </a:t>
            </a:r>
            <a:r>
              <a:rPr lang="en-US" sz="3200" dirty="0" smtClean="0">
                <a:solidFill>
                  <a:schemeClr val="tx1"/>
                </a:solidFill>
              </a:rPr>
              <a:t>Online Reading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Watch Assigned Video Lectures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Key Term </a:t>
            </a:r>
            <a:r>
              <a:rPr lang="en-US" sz="3200" dirty="0" smtClean="0">
                <a:solidFill>
                  <a:schemeClr val="tx1"/>
                </a:solidFill>
              </a:rPr>
              <a:t>Flashcards (</a:t>
            </a:r>
            <a:r>
              <a:rPr lang="en-US" sz="3200" dirty="0" err="1" smtClean="0">
                <a:solidFill>
                  <a:schemeClr val="tx1"/>
                </a:solidFill>
              </a:rPr>
              <a:t>Quizlet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Take Pre-Quiz for </a:t>
            </a:r>
            <a:r>
              <a:rPr lang="en-US" sz="3200" b="1" dirty="0" smtClean="0">
                <a:solidFill>
                  <a:schemeClr val="tx1"/>
                </a:solidFill>
              </a:rPr>
              <a:t>Lesson </a:t>
            </a:r>
            <a:r>
              <a:rPr lang="en-US" sz="3200" b="1" dirty="0">
                <a:solidFill>
                  <a:schemeClr val="tx1"/>
                </a:solidFill>
              </a:rPr>
              <a:t>1b on Blackboard </a:t>
            </a:r>
            <a:r>
              <a:rPr lang="en-US" sz="3200" dirty="0" smtClean="0">
                <a:solidFill>
                  <a:schemeClr val="tx1"/>
                </a:solidFill>
              </a:rPr>
              <a:t>(Before what time?)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Start Writing Paper </a:t>
            </a:r>
            <a:r>
              <a:rPr lang="en-US" sz="3200" dirty="0" smtClean="0">
                <a:solidFill>
                  <a:schemeClr val="tx1"/>
                </a:solidFill>
              </a:rPr>
              <a:t>1 – Get ahead!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534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50292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TOPICS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How to Find Class </a:t>
            </a:r>
            <a:r>
              <a:rPr lang="en-US" sz="4400" b="1" dirty="0" smtClean="0">
                <a:solidFill>
                  <a:schemeClr val="tx1"/>
                </a:solidFill>
              </a:rPr>
              <a:t>Information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Basic Math Skills </a:t>
            </a:r>
            <a:r>
              <a:rPr lang="en-US" dirty="0" smtClean="0">
                <a:solidFill>
                  <a:schemeClr val="tx1"/>
                </a:solidFill>
              </a:rPr>
              <a:t>(See Lesson 1a </a:t>
            </a:r>
            <a:r>
              <a:rPr lang="en-US" dirty="0" err="1" smtClean="0">
                <a:solidFill>
                  <a:schemeClr val="tx1"/>
                </a:solidFill>
              </a:rPr>
              <a:t>WebQuiz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Three Basic Concepts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Goal: Max. Society’s Satisfaction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Making Choices – Benefit Cost Analysis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Models / Graphs </a:t>
            </a:r>
            <a:r>
              <a:rPr lang="en-US" sz="2800" dirty="0">
                <a:solidFill>
                  <a:schemeClr val="tx1"/>
                </a:solidFill>
              </a:rPr>
              <a:t>(See 1a </a:t>
            </a:r>
            <a:r>
              <a:rPr lang="en-US" sz="2800" dirty="0" smtClean="0">
                <a:solidFill>
                  <a:schemeClr val="tx1"/>
                </a:solidFill>
              </a:rPr>
              <a:t>Lesson </a:t>
            </a:r>
            <a:r>
              <a:rPr lang="en-US" sz="2800" dirty="0" err="1" smtClean="0">
                <a:solidFill>
                  <a:schemeClr val="tx1"/>
                </a:solidFill>
              </a:rPr>
              <a:t>WebQuiz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lvl="2" algn="l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5867400"/>
            <a:ext cx="7772400" cy="685799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1a – The Class and the Math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61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91" y="0"/>
            <a:ext cx="9144000" cy="533400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 1a - ECO 211 - </a:t>
            </a:r>
            <a:r>
              <a:rPr lang="en-US" sz="4000" b="1" u="sng" dirty="0" smtClean="0">
                <a:hlinkClick r:id="rId3"/>
              </a:rPr>
              <a:t>SYLLABUS</a:t>
            </a:r>
            <a:endParaRPr lang="en-US" sz="4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915400" cy="52578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Basic Info. / Course Description / Office Hours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Course Structure / SI </a:t>
            </a:r>
            <a:r>
              <a:rPr lang="en-US" sz="2000" b="1" dirty="0" smtClean="0">
                <a:solidFill>
                  <a:schemeClr val="tx1"/>
                </a:solidFill>
              </a:rPr>
              <a:t>(Supplemental Instruction)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Course Materials </a:t>
            </a:r>
            <a:r>
              <a:rPr lang="en-US" sz="2000" b="1" dirty="0" smtClean="0">
                <a:solidFill>
                  <a:schemeClr val="tx1"/>
                </a:solidFill>
              </a:rPr>
              <a:t>(Textbook / Videos / Yellow Pages / </a:t>
            </a:r>
            <a:r>
              <a:rPr lang="en-US" sz="2000" b="1" dirty="0" err="1" smtClean="0">
                <a:solidFill>
                  <a:schemeClr val="tx1"/>
                </a:solidFill>
              </a:rPr>
              <a:t>MicWebApp</a:t>
            </a:r>
            <a:r>
              <a:rPr lang="en-US" sz="2000" b="1" dirty="0" smtClean="0">
                <a:solidFill>
                  <a:schemeClr val="tx1"/>
                </a:solidFill>
              </a:rPr>
              <a:t>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Blackboard, Websites, and E-mail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Grading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DAILY SCHEDULE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Outline / Outcomes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Syllabus Quiz on Blackboard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Other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               </a:t>
            </a:r>
            <a:r>
              <a:rPr lang="en-US" sz="2800" b="1" dirty="0" smtClean="0">
                <a:solidFill>
                  <a:schemeClr val="tx1"/>
                </a:solidFill>
              </a:rPr>
              <a:t>       </a:t>
            </a:r>
            <a:r>
              <a:rPr lang="en-US" sz="3600" b="1" dirty="0" smtClean="0">
                <a:solidFill>
                  <a:schemeClr val="tx1"/>
                </a:solidFill>
              </a:rPr>
              <a:t>ANY </a:t>
            </a:r>
            <a:r>
              <a:rPr lang="en-US" sz="3600" b="1" dirty="0">
                <a:solidFill>
                  <a:schemeClr val="tx1"/>
                </a:solidFill>
              </a:rPr>
              <a:t>QUESTIONS</a:t>
            </a:r>
            <a:r>
              <a:rPr lang="en-US" sz="3600" b="1" dirty="0" smtClean="0">
                <a:solidFill>
                  <a:schemeClr val="tx1"/>
                </a:solidFill>
              </a:rPr>
              <a:t>?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324600"/>
            <a:ext cx="7772400" cy="4571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1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3276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1. In this class, students are required to take an online Pre-Quiz </a:t>
            </a:r>
            <a:r>
              <a:rPr lang="en-US" sz="4000" b="1" u="sng" dirty="0"/>
              <a:t>BEFORE CLASS</a:t>
            </a:r>
            <a:r>
              <a:rPr lang="en-US" sz="4000" b="1" dirty="0" smtClean="0"/>
              <a:t> EVERYDAY (except exams and review).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True or False?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8229600" cy="2468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True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False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5254079"/>
            <a:ext cx="44175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Before what time?</a:t>
            </a:r>
            <a:endParaRPr lang="en-US" sz="4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3276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1. In this class, students are required to take an online Pre-Quiz </a:t>
            </a:r>
            <a:r>
              <a:rPr lang="en-US" sz="4000" b="1" u="sng" dirty="0"/>
              <a:t>BEFORE CLASS</a:t>
            </a:r>
            <a:r>
              <a:rPr lang="en-US" sz="4000" b="1" dirty="0" smtClean="0"/>
              <a:t> EVERYDAY (except exams and review).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True or False?</a:t>
            </a:r>
            <a:endParaRPr lang="en-US" sz="4000" b="1" dirty="0"/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40640" y="3876887"/>
            <a:ext cx="520700" cy="520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657600"/>
            <a:ext cx="8229600" cy="2468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True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False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5250359"/>
            <a:ext cx="72003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Before what time?     9:00 a.m.</a:t>
            </a:r>
            <a:endParaRPr lang="en-US" sz="4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00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9067800" cy="20574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2.  Where do you find the DATES  for the Pre-Quizzes, Readings and Videos, Papers, and Exams?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7147" y="2362200"/>
            <a:ext cx="4140981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SCHEDULE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WEB QUIZ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68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9067800" cy="20574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2.  Where do you find the DATES  for the Pre-Quizzes, Readings and Videos, Papers, and Exams?</a:t>
            </a:r>
            <a:endParaRPr lang="en-US" sz="4000" b="1" dirty="0"/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242667" y="35993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27147" y="2362200"/>
            <a:ext cx="4140981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SCHEDULE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WEB QUIZ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60198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1a – How to Find Class Information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49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LUIDIAENABLED" val="False"/>
  <p:tag name="EXPANDSHOWBAR" val="False"/>
  <p:tag name="TASKPANEKEY" val="f497c48d-fc60-412f-8611-afff9f9b1344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8"/>
  <p:tag name="BULLETTYPE" val="ppBulletArabicPeriod"/>
  <p:tag name="ANSWERTEXT" val="True&#10;False"/>
  <p:tag name="OLDNUMANSWERS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E8CA0DCE5C604A3B8EFD1EE1377CB5F8"/>
  <p:tag name="QUESTIONALIAS" val="2.  Where do you find the DATES  for the Pre-Quizzes and Reading/Video Assignments?"/>
  <p:tag name="ANSWERSALIAS" val="YELLOW PAGES|smicln|LESSONS|smicln|SCHEDULE|smicln|WEB QUIZ"/>
  <p:tag name="TOTALRESPONSES" val="32"/>
  <p:tag name="RESPONSECOUNT" val="32"/>
  <p:tag name="SLICED" val="False"/>
  <p:tag name="RESPONSES" val="3;3;3;3;3;3;3;3;3;3;3;3;-;3;2;-;3;4;3;3;3;3;3;3;3;3;3;1;3;3;3;3;3;3;"/>
  <p:tag name="CHARTSTRINGSTD" val="1 1 29 1"/>
  <p:tag name="CHARTSTRINGREV" val="1 29 1 1"/>
  <p:tag name="CHARTSTRINGSTDPER" val="0.03125 0.03125 0.90625 0.03125"/>
  <p:tag name="CHARTSTRINGREVPER" val="0.03125 0.90625 0.03125 0.03125"/>
  <p:tag name="RESPONSESGATHERED" val="False"/>
  <p:tag name="ANONYMOUSTEMP" val="False"/>
  <p:tag name="CORRECTPOINTVALUE" val="0"/>
  <p:tag name="VALUES" val="No Value|smicln|No Value|smicln|No Value|smicln|No Val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8"/>
  <p:tag name="FONTSIZE" val="32"/>
  <p:tag name="BULLETTYPE" val="ppBulletArabicPeriod"/>
  <p:tag name="ANSWERTEXT" val="YELLOW PAGES&#10;LESSONS&#10;SCHEDULE&#10;WEB QUIZ"/>
  <p:tag name="OLDNUMANSWERS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.  Where do you find the DATES  for the Pre-Quizzes and Reading/Video Assignments?"/>
  <p:tag name="ANSWERSALIAS" val="YELLOW PAGES|smicln|LESSONS|smicln|SCHEDULE|smicln|WEB QUIZ"/>
  <p:tag name="TOTALRESPONSES" val="32"/>
  <p:tag name="RESPONSECOUNT" val="32"/>
  <p:tag name="SLICED" val="False"/>
  <p:tag name="RESPONSES" val="3;3;3;3;3;3;3;3;3;3;3;3;-;3;2;-;3;4;3;3;3;3;3;3;3;3;3;1;3;3;3;3;3;3;"/>
  <p:tag name="CHARTSTRINGSTD" val="1 1 29 1"/>
  <p:tag name="CHARTSTRINGREV" val="1 29 1 1"/>
  <p:tag name="CHARTSTRINGSTDPER" val="0.03125 0.03125 0.90625 0.03125"/>
  <p:tag name="CHARTSTRINGREVPER" val="0.03125 0.90625 0.03125 0.03125"/>
  <p:tag name="RESPONSESGATHERED" val="False"/>
  <p:tag name="ANONYMOUSTEMP" val="False"/>
  <p:tag name="SLIDEORDER" val="3"/>
  <p:tag name="SLIDEGUID" val="0C779EA0C2594A58B09822287D6F124A"/>
  <p:tag name="VALUES" val="Incorrect|smicln|Incorrect|smicln|Correct|smicln|Incorrec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8"/>
  <p:tag name="FONTSIZE" val="32"/>
  <p:tag name="BULLETTYPE" val="ppBulletArabicPeriod"/>
  <p:tag name="ANSWERTEXT" val="YELLOW PAGES&#10;LESSONS&#10;SCHEDULE&#10;WEB QUIZ"/>
  <p:tag name="OLDNUMANSWERS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19BFF3EE7814C40A75E652EE23FC473"/>
  <p:tag name="SLIDEID" val="519BFF3EE7814C40A75E652EE23FC47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 Where do you find the correct daily reading assignments pages and the correct assigned video lectures?"/>
  <p:tag name="ANSWERSALIAS" val="SYLLABUS|smicln|YELLOW PAGES|smicln|SCHEDULE|smicln|LESSONS or MICWEBAPP"/>
  <p:tag name="TOTALRESPONSES" val="33"/>
  <p:tag name="RESPONSECOUNT" val="33"/>
  <p:tag name="SLICED" val="False"/>
  <p:tag name="RESPONSES" val="4;4;4;4;4;4;4;4;4;4;4;4;4;4;4;4;4;4;1;4;4;4;4;4;4;4;4;-;4;4;3;4;4;1;"/>
  <p:tag name="CHARTSTRINGSTD" val="2 0 1 30"/>
  <p:tag name="CHARTSTRINGREV" val="30 1 0 2"/>
  <p:tag name="CHARTSTRINGSTDPER" val="0.0606060606060606 0 0.0303030303030303 0.909090909090909"/>
  <p:tag name="CHARTSTRINGREVPER" val="0.909090909090909 0.0303030303030303 0 0.0606060606060606"/>
  <p:tag name="RESPONSESGATHERED" val="False"/>
  <p:tag name="ANONYMOUSTEMP" val="False"/>
  <p:tag name="CORRECTPOINTVALUE" val="0"/>
  <p:tag name="VALUES" val="No Value|smicln|No Value|smicln|No Value|smicln|No Val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1"/>
  <p:tag name="FONTSIZE" val="32"/>
  <p:tag name="BULLETTYPE" val="ppBulletArabicPeriod"/>
  <p:tag name="ANSWERTEXT" val="SYLLABUS&#10;YELLOW PAGES&#10;SCHEDULE&#10;LESSONS or MICWEBAPP"/>
  <p:tag name="OLDNUMANSWERS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.  Where do you find the correct daily reading assignments pages and the correct assigned video lectures?"/>
  <p:tag name="ANSWERSALIAS" val="SYLLABUS|smicln|YELLOW PAGES|smicln|SCHEDULE|smicln|LESSONS or MICWEBAPP"/>
  <p:tag name="TOTALRESPONSES" val="33"/>
  <p:tag name="RESPONSECOUNT" val="33"/>
  <p:tag name="SLICED" val="False"/>
  <p:tag name="RESPONSES" val="4;4;4;4;4;4;4;4;4;4;4;4;4;4;4;4;4;4;1;4;4;4;4;4;4;4;4;-;4;4;3;4;4;1;"/>
  <p:tag name="CHARTSTRINGSTD" val="2 0 1 30"/>
  <p:tag name="CHARTSTRINGREV" val="30 1 0 2"/>
  <p:tag name="CHARTSTRINGSTDPER" val="0.0606060606060606 0 0.0303030303030303 0.909090909090909"/>
  <p:tag name="CHARTSTRINGREVPER" val="0.909090909090909 0.0303030303030303 0 0.0606060606060606"/>
  <p:tag name="RESPONSESGATHERED" val="False"/>
  <p:tag name="ANONYMOUSTEMP" val="False"/>
  <p:tag name="SLIDEORDER" val="2"/>
  <p:tag name="SLIDEGUID" val="1A883249E4764033B5CA0DB9745FF2CE"/>
  <p:tag name="VALUES" val="Incorrect|smicln|Incorrect|smicln|Incorrect|smicln|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1"/>
  <p:tag name="FONTSIZE" val="32"/>
  <p:tag name="BULLETTYPE" val="ppBulletArabicPeriod"/>
  <p:tag name="ANSWERTEXT" val="SYLLABUS&#10;YELLOW PAGES&#10;SCHEDULE&#10;LESSONS or MICWEBAPP"/>
  <p:tag name="OLDNUMANSWERS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"/>
  <p:tag name="ANSWERSALIAS" val="Yes. Pass law keeping prices low (at their pre-hurricane level)|smicln|No. Let prices increase  (do nothing about prices)"/>
  <p:tag name="TOTALRESPONSES" val="31"/>
  <p:tag name="RESPONSECOUNT" val="31"/>
  <p:tag name="SLICED" val="False"/>
  <p:tag name="RESPONSES" val="2;2;2;2;2;2;1;2;1;2;2;2;1;1;1;2;1;2;2;1;2;1;1;1;2;1;1;-;2;-;1;2;2;-;"/>
  <p:tag name="CHARTSTRINGSTD" val="13 18"/>
  <p:tag name="CHARTSTRINGREV" val="18 13"/>
  <p:tag name="CHARTSTRINGSTDPER" val="0.419354838709677 0.580645161290323"/>
  <p:tag name="CHARTSTRINGREVPER" val="0.580645161290323 0.419354838709677"/>
  <p:tag name="RESPONSESGATHERED" val="False"/>
  <p:tag name="ANONYMOUSTEMP" val="False"/>
  <p:tag name="CORRECTPOINTVALUE" val="0"/>
  <p:tag name="VALUES" val="No Value|smicln|No Val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4"/>
  <p:tag name="FONTSIZE" val="32"/>
  <p:tag name="BULLETTYPE" val="ppBulletArabicPeriod"/>
  <p:tag name="ANSWERTEXT" val="Yes. Pass law keeping prices low (at their pre-hurricane level)&#10;No. Let prices increase (do nothing about prices)"/>
  <p:tag name="OLDNUMANSWERS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"/>
  <p:tag name="ANSWERSALIAS" val="Yes. Pass law keeping prices low (at their pre-hurricane level)|smicln|No. Let prices increase  (do nothing about prices)"/>
  <p:tag name="TOTALRESPONSES" val="31"/>
  <p:tag name="RESPONSECOUNT" val="31"/>
  <p:tag name="SLICED" val="False"/>
  <p:tag name="RESPONSES" val="2;2;2;2;2;2;1;2;1;2;2;2;1;1;1;2;1;2;2;1;2;1;1;1;2;1;1;-;2;-;1;2;2;-;"/>
  <p:tag name="CHARTSTRINGSTD" val="13 18"/>
  <p:tag name="CHARTSTRINGREV" val="18 13"/>
  <p:tag name="CHARTSTRINGSTDPER" val="0.419354838709677 0.580645161290323"/>
  <p:tag name="CHARTSTRINGREVPER" val="0.580645161290323 0.419354838709677"/>
  <p:tag name="RESPONSESGATHERED" val="False"/>
  <p:tag name="ANONYMOUSTEMP" val="False"/>
  <p:tag name="SLIDEORDER" val="2"/>
  <p:tag name="SLIDEGUID" val="E08427CCF9CD45729D3E9FC34407E267"/>
  <p:tag name="VALUES" val="Incorrect|smicln|Correc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4"/>
  <p:tag name="FONTSIZE" val="32"/>
  <p:tag name="BULLETTYPE" val="ppBulletArabicPeriod"/>
  <p:tag name="ANSWERTEXT" val="Yes. Pass law keeping prices low (at their pre-hurricane level)&#10;No. Let prices increase (do nothing about prices)"/>
  <p:tag name="OLDNUMANSWERS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B0B258BC084DF6840BFFC528DD784C"/>
  <p:tag name="SLIDEID" val="BBB0B258BC084DF6840BFFC528DD78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5. LESSON 1b  - Jan. 26, 2000, Coca-Cola announced plans to cut 6,000 jobs, about a fifth of its workforce.      Assuming that they will produce the same amount of Coke, are these job cuts good for society?  "/>
  <p:tag name="TOTALRESPONSES" val="33"/>
  <p:tag name="RESPONSECOUNT" val="33"/>
  <p:tag name="SLICED" val="False"/>
  <p:tag name="RESPONSES" val="1;1;1;1;1;1;2;1;2;1;1;1;1;1;2;1;2;2;2;1;2;1;1;1;1;2;2;-;1;2;1;1;1;2;"/>
  <p:tag name="CHARTSTRINGSTD" val="22 11"/>
  <p:tag name="CHARTSTRINGREV" val="11 22"/>
  <p:tag name="CHARTSTRINGSTDPER" val="0.666666666666667 0.333333333333333"/>
  <p:tag name="CHARTSTRINGREVPER" val="0.333333333333333 0.666666666666667"/>
  <p:tag name="RESPONSESGATHERED" val="False"/>
  <p:tag name="ANONYMOUSTEMP" val="False"/>
  <p:tag name="CORRECTPOINTVALUE" val="0"/>
  <p:tag name="VALUES" val="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5. LESSON 1b  - Jan. 26, 2000, Coca-Cola announced plans to cut 6,000 jobs, about a fifth of its workforce.      Assuming that they will produce the same amount of Coke, are these job cuts good for society?  "/>
  <p:tag name="TOTALRESPONSES" val="33"/>
  <p:tag name="RESPONSECOUNT" val="33"/>
  <p:tag name="SLICED" val="False"/>
  <p:tag name="RESPONSES" val="1;1;1;1;1;1;2;1;2;1;1;1;1;1;2;1;2;2;2;1;2;1;1;1;1;2;2;-;1;2;1;1;1;2;"/>
  <p:tag name="CHARTSTRINGSTD" val="22 11"/>
  <p:tag name="CHARTSTRINGREV" val="11 22"/>
  <p:tag name="CHARTSTRINGSTDPER" val="0.666666666666667 0.333333333333333"/>
  <p:tag name="CHARTSTRINGREVPER" val="0.333333333333333 0.666666666666667"/>
  <p:tag name="RESPONSESGATHERED" val="False"/>
  <p:tag name="ANONYMOUSTEMP" val="False"/>
  <p:tag name="CORRECTPOINTVALUE" val="1"/>
  <p:tag name="SLIDEORDER" val="2"/>
  <p:tag name="SLIDEGUID" val="BED0AE0F031947128FF7EA13C8973BC3"/>
  <p:tag name="VALUES" val="Correct|smicln|Incorrec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6. LESSON 1b- Are gasoline prices too low?  (What would many economists say?)"/>
  <p:tag name="TOTALRESPONSES" val="32"/>
  <p:tag name="RESPONSECOUNT" val="32"/>
  <p:tag name="SLICED" val="False"/>
  <p:tag name="RESPONSES" val="2;1;1;2;1;2;1;2;1;1;2;2;1;1;1;2;2;1;2;2;2;1;1;1;1;1;2;-;1;-;1;2;1;2;"/>
  <p:tag name="CHARTSTRINGSTD" val="18 14"/>
  <p:tag name="CHARTSTRINGREV" val="14 18"/>
  <p:tag name="CHARTSTRINGSTDPER" val="0.5625 0.4375"/>
  <p:tag name="CHARTSTRINGREVPER" val="0.4375 0.5625"/>
  <p:tag name="RESPONSESGATHERED" val="False"/>
  <p:tag name="ANONYMOUSTEMP" val="False"/>
  <p:tag name="CORRECTPOINTVALUE" val="0"/>
  <p:tag name="VALUES" val="No Value|smicln|No Val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|smicln|No"/>
  <p:tag name="QUESTIONALIAS" val="6. LESSON 1b- Are gasoline prices too low?  (What would many economists say?)"/>
  <p:tag name="TOTALRESPONSES" val="32"/>
  <p:tag name="RESPONSECOUNT" val="32"/>
  <p:tag name="SLICED" val="False"/>
  <p:tag name="RESPONSES" val="2;1;1;2;1;2;1;2;1;1;2;2;1;1;1;2;2;1;2;2;2;1;1;1;1;1;2;-;1;-;1;2;1;2;"/>
  <p:tag name="CHARTSTRINGSTD" val="18 14"/>
  <p:tag name="CHARTSTRINGREV" val="14 18"/>
  <p:tag name="CHARTSTRINGSTDPER" val="0.5625 0.4375"/>
  <p:tag name="CHARTSTRINGREVPER" val="0.4375 0.5625"/>
  <p:tag name="RESPONSESGATHERED" val="False"/>
  <p:tag name="ANONYMOUSTEMP" val="False"/>
  <p:tag name="SLIDEORDER" val="2"/>
  <p:tag name="SLIDEGUID" val="D500266FEE9843E1BAD248AA98B55188"/>
  <p:tag name="VALUES" val="Correct|smicln|Incorrec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D5344618B74D4560B25476E2643E2543"/>
  <p:tag name="TOTALRESPONSES" val="0"/>
  <p:tag name="RESPONSESGATHERED" val="False"/>
  <p:tag name="ANONYMOUSTEMP" val="False"/>
  <p:tag name="CORRECTPOINTVALUE" val="0"/>
  <p:tag name="QUESTIONALIAS" val="7.  On the basis of the data below what is the optimal number of days to ski? (Use Benefit Cost Analysis)"/>
  <p:tag name="ANSWERSALIAS" val="1|smicln|2|smicln|3|smicln|4|smicln|5"/>
  <p:tag name="VALUES" val="No Value|smicln|No Value|smicln|No Value|smicln|No Value|smicln|No Val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TOTALRESPONSES" val="0"/>
  <p:tag name="RESPONSESGATHERED" val="False"/>
  <p:tag name="ANONYMOUSTEMP" val="False"/>
  <p:tag name="SLIDEORDER" val="3"/>
  <p:tag name="SLIDEGUID" val="4E8C815DFA77493887600AA6095582A9"/>
  <p:tag name="QUESTIONALIAS" val="7.  On the basis of the data below what is the optimal number of days to ski? (Use Benefit Cost Analysis)"/>
  <p:tag name="ANSWERSALIAS" val="1|smicln|2|smicln|3|smicln|4|smicln|5"/>
  <p:tag name="VALUES" val="Incorrect|smicln|Incorrect|smicln|Incorrect|smicln|Correct|smicln|Incorrec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"/>
  <p:tag name="FONTSIZE" val="32"/>
  <p:tag name="BULLETTYPE" val="ppBulletArabicPeriod"/>
  <p:tag name="ANSWERTEXT" val="1&#10;2&#10;3&#10;4&#10;5"/>
  <p:tag name="OLDNUMANSWERS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True|smicln|False"/>
  <p:tag name="QUESTIONALIAS" val="1. In this class, students are required to take an online Pre-Quiz BEFORE CLASS EVERYDAY (except exams and reviewdays).  True or False?"/>
  <p:tag name="TOTALRESPONSES" val="32"/>
  <p:tag name="RESPONSECOUNT" val="32"/>
  <p:tag name="SLICED" val="False"/>
  <p:tag name="RESPONSES" val="1;1;1;1;1;1;1;1;1;1;1;1;1;1;1;1;1;1;1;1;1;1;1;1;1;1;1;1;1;1;1;1;"/>
  <p:tag name="CHARTSTRINGSTD" val="32 0"/>
  <p:tag name="CHARTSTRINGREV" val="0 32"/>
  <p:tag name="CHARTSTRINGSTDPER" val="1 0"/>
  <p:tag name="CHARTSTRINGREVPER" val="0 1"/>
  <p:tag name="RESPONSESGATHERED" val="False"/>
  <p:tag name="ANONYMOUSTEMP" val="False"/>
  <p:tag name="CORRECTPOINTVALUE" val="0"/>
  <p:tag name="VALUES" val="No Value|smicln|No Val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8"/>
  <p:tag name="BULLETTYPE" val="ppBulletArabicPeriod"/>
  <p:tag name="ANSWERTEXT" val="True&#10;False"/>
  <p:tag name="OLDNUMANSWERS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True|smicln|False"/>
  <p:tag name="QUESTIONALIAS" val="1. In this class, students are required to take an online Pre-Quiz BEFORE CLASS EVERYDAY (except exams and reviewdays).  True or False?"/>
  <p:tag name="TOTALRESPONSES" val="32"/>
  <p:tag name="RESPONSECOUNT" val="32"/>
  <p:tag name="SLICED" val="False"/>
  <p:tag name="RESPONSES" val="1;1;1;1;1;1;1;1;1;1;1;1;1;1;1;1;1;1;1;1;1;1;1;1;1;1;1;1;1;1;1;1;"/>
  <p:tag name="CHARTSTRINGSTD" val="32 0"/>
  <p:tag name="CHARTSTRINGREV" val="0 32"/>
  <p:tag name="CHARTSTRINGSTDPER" val="1 0"/>
  <p:tag name="CHARTSTRINGREVPER" val="0 1"/>
  <p:tag name="RESPONSESGATHERED" val="False"/>
  <p:tag name="ANONYMOUSTEMP" val="False"/>
  <p:tag name="SLIDEORDER" val="2"/>
  <p:tag name="SLIDEGUID" val="CF0097C194F143C1B050837E9EC322E2"/>
  <p:tag name="VALUES" val="Correct|smicln|In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1612</Words>
  <Application>Microsoft Office PowerPoint</Application>
  <PresentationFormat>On-screen Show (4:3)</PresentationFormat>
  <Paragraphs>273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1a – The Class and the Math</vt:lpstr>
      <vt:lpstr>ECO 211  1a - Welcome to Microeconomics</vt:lpstr>
      <vt:lpstr>PowerPoint Presentation</vt:lpstr>
      <vt:lpstr>1a – The Class and the Math</vt:lpstr>
      <vt:lpstr> 1a - ECO 211 - SYLLABUS</vt:lpstr>
      <vt:lpstr>1. In this class, students are required to take an online Pre-Quiz BEFORE CLASS EVERYDAY (except exams and review).  True or False?</vt:lpstr>
      <vt:lpstr>1. In this class, students are required to take an online Pre-Quiz BEFORE CLASS EVERYDAY (except exams and review).  True or False?</vt:lpstr>
      <vt:lpstr>2.  Where do you find the DATES  for the Pre-Quizzes, Readings and Videos, Papers, and Exams?</vt:lpstr>
      <vt:lpstr>2.  Where do you find the DATES  for the Pre-Quizzes, Readings and Videos, Papers, and Exams?</vt:lpstr>
      <vt:lpstr>3.  Where do you find the correct daily reading assignments pages and the correct assigned video lectures?</vt:lpstr>
      <vt:lpstr>3.  Where do you find the correct daily reading assignments pages and the correct assigned video lectures?</vt:lpstr>
      <vt:lpstr> 1a – LESSONS / MICWEBAPP</vt:lpstr>
      <vt:lpstr>ECO 211 – Course Structure</vt:lpstr>
      <vt:lpstr>Before the Next Class – Lesson 1b</vt:lpstr>
      <vt:lpstr>1a – Basic Math Skills</vt:lpstr>
      <vt:lpstr>1a – Basic Math Skills</vt:lpstr>
      <vt:lpstr>1a – Basic Math Skills</vt:lpstr>
      <vt:lpstr>1a – The Class and the Math</vt:lpstr>
      <vt:lpstr>PowerPoint Presentation</vt:lpstr>
      <vt:lpstr>4.  LESSON 1b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</vt:lpstr>
      <vt:lpstr>4.  LESSON 1b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</vt:lpstr>
      <vt:lpstr>5. LESSON 1b  - Jan. 26, 2000, Coca-Cola announced plans to cut 6,000 jobs, about a fifth of its workforce.      Assuming that they will produce the same amount of Coke, are these job cuts good for society?  (What would most economists say?)</vt:lpstr>
      <vt:lpstr>5. LESSON 1b  - Jan. 26, 2000, Coca-Cola announced plans to cut 6,000 jobs, about a fifth of its workforce.      Assuming that they will produce the same amount of Coke, are these job cuts good for society?  (What would most economists say?)</vt:lpstr>
      <vt:lpstr>6. LESSON 1b- Are gasoline prices too low?  (What would many economists say?)</vt:lpstr>
      <vt:lpstr>6. LESSON 1b- Are gasoline prices too low?  (What would many economists say?)</vt:lpstr>
      <vt:lpstr>Lesson 1a – The Class and the Math</vt:lpstr>
      <vt:lpstr>Lesson 1a – The Class and the Math</vt:lpstr>
      <vt:lpstr>Lesson 1a – The Class and the Math</vt:lpstr>
      <vt:lpstr>Lesson 1a – The Class and the Math</vt:lpstr>
      <vt:lpstr>7.  On the basis of the data below what is the optimal number of days to ski? (Use Benefit Cost Analysis)</vt:lpstr>
      <vt:lpstr>7.  On the basis of the data below what is the optimal number of days to ski? (Use Benefit Cost Analysis)</vt:lpstr>
      <vt:lpstr>PowerPoint Presentation</vt:lpstr>
      <vt:lpstr>PowerPoint Presentation</vt:lpstr>
      <vt:lpstr>PowerPoint Presentation</vt:lpstr>
      <vt:lpstr>PowerPoint Presentation</vt:lpstr>
      <vt:lpstr>ECO 211 – Next Class – Lesson 1b</vt:lpstr>
      <vt:lpstr>ECO 211 – Next Class – Lesson 1b</vt:lpstr>
      <vt:lpstr>The 5Es of Economics – Lesson 1b</vt:lpstr>
      <vt:lpstr>Before the Next Class – Lesson 1b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Mark Healy</cp:lastModifiedBy>
  <cp:revision>208</cp:revision>
  <cp:lastPrinted>2019-01-15T12:19:46Z</cp:lastPrinted>
  <dcterms:created xsi:type="dcterms:W3CDTF">2013-02-04T18:55:14Z</dcterms:created>
  <dcterms:modified xsi:type="dcterms:W3CDTF">2020-01-15T14:29:35Z</dcterms:modified>
</cp:coreProperties>
</file>