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67" r:id="rId42"/>
    <p:sldId id="337" r:id="rId43"/>
    <p:sldId id="338" r:id="rId44"/>
    <p:sldId id="339" r:id="rId45"/>
    <p:sldId id="340" r:id="rId46"/>
    <p:sldId id="341" r:id="rId47"/>
    <p:sldId id="342" r:id="rId48"/>
    <p:sldId id="343" r:id="rId49"/>
    <p:sldId id="344" r:id="rId50"/>
    <p:sldId id="345" r:id="rId51"/>
    <p:sldId id="346" r:id="rId52"/>
    <p:sldId id="347" r:id="rId53"/>
    <p:sldId id="368" r:id="rId54"/>
    <p:sldId id="349" r:id="rId55"/>
    <p:sldId id="350" r:id="rId56"/>
    <p:sldId id="351" r:id="rId57"/>
    <p:sldId id="352" r:id="rId58"/>
    <p:sldId id="369" r:id="rId59"/>
    <p:sldId id="375" r:id="rId60"/>
    <p:sldId id="374" r:id="rId61"/>
    <p:sldId id="370" r:id="rId62"/>
    <p:sldId id="353" r:id="rId63"/>
    <p:sldId id="354" r:id="rId64"/>
    <p:sldId id="355" r:id="rId65"/>
    <p:sldId id="356" r:id="rId66"/>
    <p:sldId id="357" r:id="rId67"/>
    <p:sldId id="371" r:id="rId68"/>
    <p:sldId id="372" r:id="rId69"/>
    <p:sldId id="360" r:id="rId70"/>
    <p:sldId id="361" r:id="rId71"/>
    <p:sldId id="362" r:id="rId72"/>
    <p:sldId id="363" r:id="rId73"/>
    <p:sldId id="364" r:id="rId74"/>
    <p:sldId id="365" r:id="rId75"/>
    <p:sldId id="373" r:id="rId76"/>
    <p:sldId id="366" r:id="rId77"/>
  </p:sldIdLst>
  <p:sldSz cx="9144000" cy="6858000" type="screen4x3"/>
  <p:notesSz cx="6858000" cy="91440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85" autoAdjust="0"/>
    <p:restoredTop sz="94680" autoAdjust="0"/>
  </p:normalViewPr>
  <p:slideViewPr>
    <p:cSldViewPr>
      <p:cViewPr varScale="1">
        <p:scale>
          <a:sx n="83" d="100"/>
          <a:sy n="83" d="100"/>
        </p:scale>
        <p:origin x="-835"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3B33-CACF-4D32-B6D3-425744EA37DC}" type="datetimeFigureOut">
              <a:rPr lang="en-US" smtClean="0"/>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AE727-328E-437A-A4BB-B2C661300685}" type="slidenum">
              <a:rPr lang="en-US" smtClean="0"/>
              <a:t>‹#›</a:t>
            </a:fld>
            <a:endParaRPr lang="en-US"/>
          </a:p>
        </p:txBody>
      </p:sp>
    </p:spTree>
    <p:extLst>
      <p:ext uri="{BB962C8B-B14F-4D97-AF65-F5344CB8AC3E}">
        <p14:creationId xmlns:p14="http://schemas.microsoft.com/office/powerpoint/2010/main" val="336822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A618E-ECA8-48A7-B711-6841C76351A4}" type="slidenum">
              <a:rPr lang="en-US" smtClean="0"/>
              <a:t>74</a:t>
            </a:fld>
            <a:endParaRPr lang="en-US"/>
          </a:p>
        </p:txBody>
      </p:sp>
    </p:spTree>
    <p:extLst>
      <p:ext uri="{BB962C8B-B14F-4D97-AF65-F5344CB8AC3E}">
        <p14:creationId xmlns:p14="http://schemas.microsoft.com/office/powerpoint/2010/main" val="152733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6.jpeg"/><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8.jpe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9.wmf"/><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9.wmf"/><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2.jpeg"/><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4.jpeg"/><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6.png"/><Relationship Id="rId4"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9.jpeg"/><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22.jpeg"/><Relationship Id="rId4"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23.jpg"/></Relationships>
</file>

<file path=ppt/slides/_rels/slide5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23.jpg"/><Relationship Id="rId4"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24.png"/><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24.png"/><Relationship Id="rId4"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6.png"/><Relationship Id="rId4"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26.png"/><Relationship Id="rId4"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image" Target="../media/image28.jpg"/></Relationships>
</file>

<file path=ppt/slides/_rels/slide73.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28.jpg"/><Relationship Id="rId4"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3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7772400" cy="1143000"/>
          </a:xfrm>
        </p:spPr>
        <p:txBody>
          <a:bodyPr>
            <a:normAutofit/>
          </a:bodyPr>
          <a:lstStyle/>
          <a:p>
            <a:r>
              <a:rPr lang="en-US" b="1" dirty="0" smtClean="0"/>
              <a:t>13a – Labor Market Models</a:t>
            </a:r>
            <a:endParaRPr lang="en-US" b="1" dirty="0"/>
          </a:p>
        </p:txBody>
      </p:sp>
      <p:sp>
        <p:nvSpPr>
          <p:cNvPr id="3" name="Subtitle 2"/>
          <p:cNvSpPr>
            <a:spLocks noGrp="1"/>
          </p:cNvSpPr>
          <p:nvPr>
            <p:ph type="subTitle" idx="1"/>
          </p:nvPr>
        </p:nvSpPr>
        <p:spPr>
          <a:xfrm>
            <a:off x="685800" y="3048000"/>
            <a:ext cx="7772400" cy="3276600"/>
          </a:xfrm>
        </p:spPr>
        <p:txBody>
          <a:bodyPr/>
          <a:lstStyle/>
          <a:p>
            <a:pPr algn="l"/>
            <a:r>
              <a:rPr lang="en-US" b="1" dirty="0" smtClean="0">
                <a:solidFill>
                  <a:schemeClr val="tx1"/>
                </a:solidFill>
              </a:rPr>
              <a:t>This web quiz may appear as two pages on tablets and laptops.</a:t>
            </a:r>
          </a:p>
          <a:p>
            <a:pPr algn="l"/>
            <a:endParaRPr lang="en-US" sz="10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8768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84427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t>2. Which labor market model?</a:t>
            </a:r>
            <a:endParaRPr lang="en-US" b="1" dirty="0"/>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8" name="Picture 7" descr="lab8icprod.jpg"/>
          <p:cNvPicPr>
            <a:picLocks noChangeAspect="1"/>
          </p:cNvPicPr>
          <p:nvPr/>
        </p:nvPicPr>
        <p:blipFill>
          <a:blip r:embed="rId4" cstate="print"/>
          <a:stretch>
            <a:fillRect/>
          </a:stretch>
        </p:blipFill>
        <p:spPr>
          <a:xfrm>
            <a:off x="5334000" y="-1"/>
            <a:ext cx="3657600" cy="3202983"/>
          </a:xfrm>
          <a:prstGeom prst="rect">
            <a:avLst/>
          </a:prstGeom>
        </p:spPr>
      </p:pic>
    </p:spTree>
    <p:custDataLst>
      <p:tags r:id="rId1"/>
    </p:custDataLst>
    <p:extLst>
      <p:ext uri="{BB962C8B-B14F-4D97-AF65-F5344CB8AC3E}">
        <p14:creationId xmlns:p14="http://schemas.microsoft.com/office/powerpoint/2010/main" val="2341965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solidFill>
                  <a:srgbClr val="0070C0"/>
                </a:solidFill>
              </a:rPr>
              <a:t>2. Which labor market model?</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8" name="Picture 7" descr="lab8icprod.jpg"/>
          <p:cNvPicPr>
            <a:picLocks noChangeAspect="1"/>
          </p:cNvPicPr>
          <p:nvPr/>
        </p:nvPicPr>
        <p:blipFill>
          <a:blip r:embed="rId5" cstate="print"/>
          <a:stretch>
            <a:fillRect/>
          </a:stretch>
        </p:blipFill>
        <p:spPr>
          <a:xfrm>
            <a:off x="5334000" y="-1"/>
            <a:ext cx="3657600" cy="3202983"/>
          </a:xfrm>
          <a:prstGeom prst="rect">
            <a:avLst/>
          </a:prstGeom>
        </p:spPr>
      </p:pic>
      <p:sp>
        <p:nvSpPr>
          <p:cNvPr id="5" name="CorShape1"/>
          <p:cNvSpPr/>
          <p:nvPr>
            <p:custDataLst>
              <p:tags r:id="rId3"/>
            </p:custDataLst>
          </p:nvPr>
        </p:nvSpPr>
        <p:spPr>
          <a:xfrm rot="10800000">
            <a:off x="20320" y="2727113"/>
            <a:ext cx="546100" cy="546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61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970865"/>
          </a:xfrm>
          <a:prstGeom prst="rect">
            <a:avLst/>
          </a:prstGeom>
          <a:noFill/>
        </p:spPr>
        <p:txBody>
          <a:bodyPr wrap="square" rtlCol="0">
            <a:spAutoFit/>
          </a:bodyPr>
          <a:lstStyle/>
          <a:p>
            <a:pPr algn="ctr"/>
            <a:r>
              <a:rPr lang="en-US" sz="2800" b="1" u="sng" dirty="0" smtClean="0"/>
              <a:t>Eight Resource Market Models</a:t>
            </a:r>
          </a:p>
          <a:p>
            <a:pPr lvl="0"/>
            <a:endParaRPr lang="en-US" sz="2800" dirty="0"/>
          </a:p>
          <a:p>
            <a:pPr lvl="0"/>
            <a:r>
              <a:rPr lang="en-US" sz="2800" b="1" dirty="0" smtClean="0"/>
              <a:t>1. Comp. Resource Market and Comp. Product Market</a:t>
            </a:r>
            <a:endParaRPr lang="en-US" sz="2800" dirty="0" smtClean="0"/>
          </a:p>
          <a:p>
            <a:pPr lvl="0"/>
            <a:r>
              <a:rPr lang="en-US" sz="2800" b="1" dirty="0" smtClean="0"/>
              <a:t>2. Comp. Resource Market and  Imperfect Product Market</a:t>
            </a:r>
            <a:endParaRPr lang="en-US" sz="2800" dirty="0" smtClean="0"/>
          </a:p>
          <a:p>
            <a:pPr lvl="0"/>
            <a:r>
              <a:rPr lang="en-US" sz="2800" b="1" dirty="0" smtClean="0">
                <a:solidFill>
                  <a:srgbClr val="FF0000"/>
                </a:solidFill>
              </a:rPr>
              <a:t>3. Monopsony  YP 35, 92 and </a:t>
            </a:r>
            <a:r>
              <a:rPr lang="en-US" sz="2800" b="1" dirty="0" err="1" smtClean="0">
                <a:solidFill>
                  <a:srgbClr val="FF0000"/>
                </a:solidFill>
              </a:rPr>
              <a:t>MicWebApp</a:t>
            </a:r>
            <a:endParaRPr lang="en-US" sz="2800" dirty="0" smtClean="0">
              <a:solidFill>
                <a:srgbClr val="FF0000"/>
              </a:solidFill>
            </a:endParaRPr>
          </a:p>
          <a:p>
            <a:pPr lvl="0"/>
            <a:r>
              <a:rPr lang="en-US" sz="2800" b="1" dirty="0" smtClean="0"/>
              <a:t>4. Union: Demand Enhancement</a:t>
            </a:r>
            <a:endParaRPr lang="en-US" sz="2800" dirty="0" smtClean="0"/>
          </a:p>
          <a:p>
            <a:pPr lvl="0"/>
            <a:r>
              <a:rPr lang="en-US" sz="2800" b="1" dirty="0" smtClean="0"/>
              <a:t>5</a:t>
            </a:r>
            <a:r>
              <a:rPr lang="en-US" sz="2800" b="1" dirty="0"/>
              <a:t>. Union: Exclusive or Craft Union</a:t>
            </a:r>
          </a:p>
          <a:p>
            <a:pPr lvl="0"/>
            <a:r>
              <a:rPr lang="en-US" sz="2800" b="1" dirty="0" smtClean="0"/>
              <a:t>6</a:t>
            </a:r>
            <a:r>
              <a:rPr lang="en-US" sz="2800" b="1" dirty="0"/>
              <a:t>. Union: Inclusive or Industrial </a:t>
            </a:r>
            <a:r>
              <a:rPr lang="en-US" sz="2800" b="1" dirty="0" smtClean="0"/>
              <a:t>Union</a:t>
            </a:r>
          </a:p>
          <a:p>
            <a:pPr lvl="0"/>
            <a:r>
              <a:rPr lang="en-US" sz="2800" b="1" dirty="0" smtClean="0"/>
              <a:t>7. </a:t>
            </a:r>
            <a:r>
              <a:rPr lang="en-US" sz="2800" b="1" dirty="0"/>
              <a:t>Union: Bilateral </a:t>
            </a:r>
            <a:r>
              <a:rPr lang="en-US" sz="2800" b="1" dirty="0" smtClean="0"/>
              <a:t>Monopoly</a:t>
            </a:r>
            <a:endParaRPr lang="en-US" sz="2800" dirty="0" smtClean="0"/>
          </a:p>
          <a:p>
            <a:pPr lvl="0"/>
            <a:r>
              <a:rPr lang="en-US" sz="2800" b="1" dirty="0" smtClean="0"/>
              <a:t>8. Minimum Wage</a:t>
            </a:r>
          </a:p>
          <a:p>
            <a:pPr lvl="1">
              <a:buFont typeface="Arial" pitchFamily="34" charset="0"/>
              <a:buChar char="•"/>
            </a:pPr>
            <a:r>
              <a:rPr lang="en-US" sz="2800" b="1" dirty="0" smtClean="0"/>
              <a:t>Decrease employment – the traditional argument</a:t>
            </a:r>
          </a:p>
          <a:p>
            <a:pPr lvl="1">
              <a:buFont typeface="Arial" pitchFamily="34" charset="0"/>
              <a:buChar char="•"/>
            </a:pPr>
            <a:r>
              <a:rPr lang="en-US" sz="2800" b="1" dirty="0"/>
              <a:t>Increases employment? – </a:t>
            </a:r>
            <a:r>
              <a:rPr lang="en-US" sz="2800" b="1" dirty="0" smtClean="0"/>
              <a:t>Monopsony</a:t>
            </a:r>
          </a:p>
          <a:p>
            <a:pPr lvl="1">
              <a:buFont typeface="Arial" pitchFamily="34" charset="0"/>
              <a:buChar char="•"/>
            </a:pPr>
            <a:r>
              <a:rPr lang="en-US" sz="2800" b="1" dirty="0" smtClean="0"/>
              <a:t>But how much? – Does it help the poor? – Elasticity</a:t>
            </a:r>
          </a:p>
          <a:p>
            <a:endParaRPr lang="en-US" dirty="0"/>
          </a:p>
        </p:txBody>
      </p:sp>
    </p:spTree>
    <p:custDataLst>
      <p:tags r:id="rId1"/>
    </p:custDataLst>
    <p:extLst>
      <p:ext uri="{BB962C8B-B14F-4D97-AF65-F5344CB8AC3E}">
        <p14:creationId xmlns:p14="http://schemas.microsoft.com/office/powerpoint/2010/main" val="3653857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9144000" cy="6555641"/>
          </a:xfrm>
          <a:prstGeom prst="rect">
            <a:avLst/>
          </a:prstGeom>
          <a:noFill/>
        </p:spPr>
        <p:txBody>
          <a:bodyPr wrap="square" rtlCol="0">
            <a:spAutoFit/>
          </a:bodyPr>
          <a:lstStyle/>
          <a:p>
            <a:pPr algn="ctr"/>
            <a:r>
              <a:rPr lang="en-US" sz="2200" b="1" u="sng" dirty="0" smtClean="0"/>
              <a:t>Monopsony</a:t>
            </a:r>
            <a:r>
              <a:rPr lang="en-US" sz="2200" b="1" dirty="0" smtClean="0"/>
              <a:t>  ( 13a)</a:t>
            </a:r>
            <a:endParaRPr lang="en-US" sz="2200" dirty="0"/>
          </a:p>
          <a:p>
            <a:r>
              <a:rPr lang="en-US" sz="1200" b="1" dirty="0"/>
              <a:t> </a:t>
            </a:r>
            <a:endParaRPr lang="en-US" sz="1200" dirty="0"/>
          </a:p>
          <a:p>
            <a:r>
              <a:rPr lang="en-US" sz="2200" b="1" dirty="0" smtClean="0"/>
              <a:t>Explanation </a:t>
            </a:r>
            <a:r>
              <a:rPr lang="en-US" sz="2200" b="1" dirty="0"/>
              <a:t>/ Characteristics / Results</a:t>
            </a:r>
            <a:r>
              <a:rPr lang="en-US" sz="2200" b="1" dirty="0" smtClean="0"/>
              <a:t>:</a:t>
            </a:r>
          </a:p>
          <a:p>
            <a:r>
              <a:rPr lang="en-US" sz="1200" b="1" dirty="0" smtClean="0"/>
              <a:t>  </a:t>
            </a:r>
            <a:endParaRPr lang="en-US" sz="2200" dirty="0"/>
          </a:p>
          <a:p>
            <a:pPr marL="285750" lvl="0" indent="-285750">
              <a:buFont typeface="Arial" pitchFamily="34" charset="0"/>
              <a:buChar char="•"/>
            </a:pPr>
            <a:r>
              <a:rPr lang="en-US" sz="2200" dirty="0"/>
              <a:t>A single buyer of labor</a:t>
            </a:r>
          </a:p>
          <a:p>
            <a:pPr marL="285750" lvl="0" indent="-285750">
              <a:buFont typeface="Arial" pitchFamily="34" charset="0"/>
              <a:buChar char="•"/>
            </a:pPr>
            <a:r>
              <a:rPr lang="en-US" sz="2200" dirty="0"/>
              <a:t>Examples:</a:t>
            </a:r>
          </a:p>
          <a:p>
            <a:pPr marL="742950" lvl="1" indent="-285750">
              <a:buFont typeface="Arial" pitchFamily="34" charset="0"/>
              <a:buChar char="•"/>
            </a:pPr>
            <a:r>
              <a:rPr lang="en-US" sz="2200" dirty="0"/>
              <a:t>Major employer in a small town</a:t>
            </a:r>
          </a:p>
          <a:p>
            <a:pPr marL="742950" lvl="1" indent="-285750">
              <a:buFont typeface="Arial" pitchFamily="34" charset="0"/>
              <a:buChar char="•"/>
            </a:pPr>
            <a:r>
              <a:rPr lang="en-US" sz="2200" dirty="0"/>
              <a:t>A mining town in Appalachia</a:t>
            </a:r>
          </a:p>
          <a:p>
            <a:pPr marL="742950" lvl="1" indent="-285750">
              <a:buFont typeface="Arial" pitchFamily="34" charset="0"/>
              <a:buChar char="•"/>
            </a:pPr>
            <a:r>
              <a:rPr lang="en-US" sz="2200" dirty="0"/>
              <a:t>A Colorado ski town</a:t>
            </a:r>
          </a:p>
          <a:p>
            <a:pPr marL="285750" lvl="0" indent="-285750">
              <a:buFont typeface="Arial" pitchFamily="34" charset="0"/>
              <a:buChar char="•"/>
            </a:pPr>
            <a:r>
              <a:rPr lang="en-US" sz="2200" dirty="0"/>
              <a:t>Firm is a “wage maker” – they will try to pay as low a wage as possible, therefore the supply of labor graph is upward sloping.</a:t>
            </a:r>
          </a:p>
          <a:p>
            <a:pPr marL="285750" lvl="0" indent="-285750">
              <a:buFont typeface="Arial" pitchFamily="34" charset="0"/>
              <a:buChar char="•"/>
            </a:pPr>
            <a:r>
              <a:rPr lang="en-US" sz="2200" dirty="0"/>
              <a:t>MRC is higher than the wage because when they raise wages to hire more workers they must also raise the wages of all current employees which makes the cost of hiring another worker very high.</a:t>
            </a:r>
          </a:p>
          <a:p>
            <a:pPr marL="285750" lvl="0" indent="-285750">
              <a:buFont typeface="Arial" pitchFamily="34" charset="0"/>
              <a:buChar char="•"/>
            </a:pPr>
            <a:r>
              <a:rPr lang="en-US" sz="2200" dirty="0"/>
              <a:t>We assume a competitive product market so </a:t>
            </a:r>
            <a:r>
              <a:rPr lang="en-US" sz="2200" dirty="0" err="1"/>
              <a:t>Dlabor</a:t>
            </a:r>
            <a:r>
              <a:rPr lang="en-US" sz="2200" dirty="0"/>
              <a:t> = MRP = VMP</a:t>
            </a:r>
          </a:p>
          <a:p>
            <a:pPr marL="285750" lvl="0" indent="-285750">
              <a:buFont typeface="Arial" pitchFamily="34" charset="0"/>
              <a:buChar char="•"/>
            </a:pPr>
            <a:r>
              <a:rPr lang="en-US" sz="2200" dirty="0"/>
              <a:t>Results (see graph on next slide)::</a:t>
            </a:r>
          </a:p>
          <a:p>
            <a:pPr marL="742950" lvl="1" indent="-285750">
              <a:buFont typeface="Arial" pitchFamily="34" charset="0"/>
              <a:buChar char="•"/>
            </a:pPr>
            <a:r>
              <a:rPr lang="en-US" sz="2200" dirty="0"/>
              <a:t>Profit maximizing (equilibrium) quantity to hire is Q1 (where MRP = MRC)</a:t>
            </a:r>
          </a:p>
          <a:p>
            <a:pPr marL="742950" lvl="1" indent="-285750">
              <a:buFont typeface="Arial" pitchFamily="34" charset="0"/>
              <a:buChar char="•"/>
            </a:pPr>
            <a:r>
              <a:rPr lang="en-US" sz="2200" dirty="0"/>
              <a:t>Wage paid is W1</a:t>
            </a:r>
          </a:p>
          <a:p>
            <a:pPr marL="742950" lvl="1" indent="-285750">
              <a:buFont typeface="Arial" pitchFamily="34" charset="0"/>
              <a:buChar char="•"/>
            </a:pPr>
            <a:r>
              <a:rPr lang="en-US" sz="2200" dirty="0" err="1"/>
              <a:t>Allocatively</a:t>
            </a:r>
            <a:r>
              <a:rPr lang="en-US" sz="2200" dirty="0"/>
              <a:t> efficient quantity and wage is Q2 and W2 (where VMP = W</a:t>
            </a:r>
            <a:r>
              <a:rPr lang="en-US" sz="2200" dirty="0" smtClean="0"/>
              <a:t>)</a:t>
            </a:r>
            <a:endParaRPr lang="en-US" sz="2200" dirty="0"/>
          </a:p>
        </p:txBody>
      </p:sp>
    </p:spTree>
    <p:custDataLst>
      <p:tags r:id="rId1"/>
    </p:custDataLst>
    <p:extLst>
      <p:ext uri="{BB962C8B-B14F-4D97-AF65-F5344CB8AC3E}">
        <p14:creationId xmlns:p14="http://schemas.microsoft.com/office/powerpoint/2010/main" val="3824537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2813304" cy="5847755"/>
          </a:xfrm>
          <a:prstGeom prst="rect">
            <a:avLst/>
          </a:prstGeom>
          <a:noFill/>
        </p:spPr>
        <p:txBody>
          <a:bodyPr wrap="square" rtlCol="0">
            <a:spAutoFit/>
          </a:bodyPr>
          <a:lstStyle/>
          <a:p>
            <a:r>
              <a:rPr lang="en-US" sz="2200" b="1" dirty="0" smtClean="0"/>
              <a:t>Monopsony (13a)</a:t>
            </a:r>
          </a:p>
          <a:p>
            <a:endParaRPr lang="en-US" sz="2200" b="1" dirty="0"/>
          </a:p>
          <a:p>
            <a:r>
              <a:rPr lang="en-US" sz="2200" b="1" dirty="0" err="1" smtClean="0"/>
              <a:t>Q</a:t>
            </a:r>
            <a:r>
              <a:rPr lang="en-US" b="1" dirty="0" err="1" smtClean="0"/>
              <a:t>hired</a:t>
            </a:r>
            <a:r>
              <a:rPr lang="en-US" sz="2200" b="1" dirty="0" smtClean="0"/>
              <a:t> = Q1</a:t>
            </a:r>
          </a:p>
          <a:p>
            <a:r>
              <a:rPr lang="en-US" sz="2200" b="1" dirty="0" smtClean="0"/>
              <a:t>Wage = W1</a:t>
            </a:r>
          </a:p>
          <a:p>
            <a:r>
              <a:rPr lang="en-US" sz="2200" b="1" dirty="0" err="1" smtClean="0"/>
              <a:t>Alloc</a:t>
            </a:r>
            <a:r>
              <a:rPr lang="en-US" sz="2200" b="1" dirty="0" smtClean="0"/>
              <a:t>. Eff. Q = Q2</a:t>
            </a:r>
          </a:p>
          <a:p>
            <a:endParaRPr lang="en-US" sz="2200" b="1" dirty="0"/>
          </a:p>
          <a:p>
            <a:r>
              <a:rPr lang="en-US" sz="2200" b="1" dirty="0" smtClean="0">
                <a:solidFill>
                  <a:srgbClr val="FF0000"/>
                </a:solidFill>
              </a:rPr>
              <a:t>Not Efficient!</a:t>
            </a:r>
          </a:p>
          <a:p>
            <a:endParaRPr lang="en-US" sz="2200" b="1" dirty="0"/>
          </a:p>
          <a:p>
            <a:endParaRPr lang="en-US" sz="2200" b="1" dirty="0" smtClean="0"/>
          </a:p>
          <a:p>
            <a:endParaRPr lang="en-US" sz="2200" b="1" dirty="0"/>
          </a:p>
          <a:p>
            <a:endParaRPr lang="en-US" sz="2200" b="1" dirty="0" smtClean="0"/>
          </a:p>
          <a:p>
            <a:endParaRPr lang="en-US" sz="2200" b="1" dirty="0"/>
          </a:p>
          <a:p>
            <a:endParaRPr lang="en-US" sz="2200" b="1" dirty="0" smtClean="0"/>
          </a:p>
          <a:p>
            <a:endParaRPr lang="en-US" sz="2200" b="1" dirty="0" smtClean="0"/>
          </a:p>
          <a:p>
            <a:r>
              <a:rPr lang="en-US" sz="2200" b="1" dirty="0" smtClean="0"/>
              <a:t>Why </a:t>
            </a:r>
            <a:r>
              <a:rPr lang="en-US" sz="2200" b="1" dirty="0"/>
              <a:t>is the MRC above the Wage?</a:t>
            </a:r>
          </a:p>
          <a:p>
            <a:endParaRPr lang="en-US" sz="22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971800" y="630793"/>
            <a:ext cx="6065637" cy="4876800"/>
          </a:xfrm>
          <a:prstGeom prst="rect">
            <a:avLst/>
          </a:prstGeom>
        </p:spPr>
      </p:pic>
      <p:cxnSp>
        <p:nvCxnSpPr>
          <p:cNvPr id="5" name="Straight Connector 4"/>
          <p:cNvCxnSpPr/>
          <p:nvPr/>
        </p:nvCxnSpPr>
        <p:spPr>
          <a:xfrm>
            <a:off x="228600" y="533400"/>
            <a:ext cx="16824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0637" y="6008132"/>
            <a:ext cx="8686800" cy="523220"/>
          </a:xfrm>
          <a:prstGeom prst="rect">
            <a:avLst/>
          </a:prstGeom>
          <a:noFill/>
        </p:spPr>
        <p:txBody>
          <a:bodyPr wrap="square" rtlCol="0">
            <a:spAutoFit/>
          </a:bodyPr>
          <a:lstStyle/>
          <a:p>
            <a:pPr algn="ctr"/>
            <a:r>
              <a:rPr lang="en-US" sz="2800" b="1" dirty="0" smtClean="0"/>
              <a:t>For all graphs: DEFINE, DRAW, DESCRIBE</a:t>
            </a:r>
            <a:endParaRPr lang="en-US" sz="2800" dirty="0"/>
          </a:p>
        </p:txBody>
      </p:sp>
    </p:spTree>
    <p:custDataLst>
      <p:tags r:id="rId1"/>
    </p:custDataLst>
    <p:extLst>
      <p:ext uri="{BB962C8B-B14F-4D97-AF65-F5344CB8AC3E}">
        <p14:creationId xmlns:p14="http://schemas.microsoft.com/office/powerpoint/2010/main" val="1828674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3657600" cy="1477962"/>
          </a:xfrm>
        </p:spPr>
        <p:txBody>
          <a:bodyPr>
            <a:normAutofit fontScale="90000"/>
          </a:bodyPr>
          <a:lstStyle/>
          <a:p>
            <a:pPr algn="l"/>
            <a:r>
              <a:rPr lang="en-US" b="1" dirty="0" smtClean="0"/>
              <a:t>3. Which labor market model?</a:t>
            </a:r>
            <a:endParaRPr lang="en-US" b="1" dirty="0"/>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7" name="Picture 6" descr="lab8monops.jpg"/>
          <p:cNvPicPr>
            <a:picLocks noChangeAspect="1"/>
          </p:cNvPicPr>
          <p:nvPr/>
        </p:nvPicPr>
        <p:blipFill>
          <a:blip r:embed="rId4" cstate="print"/>
          <a:stretch>
            <a:fillRect/>
          </a:stretch>
        </p:blipFill>
        <p:spPr>
          <a:xfrm>
            <a:off x="5486400" y="457200"/>
            <a:ext cx="3352800" cy="2936068"/>
          </a:xfrm>
          <a:prstGeom prst="rect">
            <a:avLst/>
          </a:prstGeom>
        </p:spPr>
      </p:pic>
    </p:spTree>
    <p:custDataLst>
      <p:tags r:id="rId1"/>
    </p:custDataLst>
    <p:extLst>
      <p:ext uri="{BB962C8B-B14F-4D97-AF65-F5344CB8AC3E}">
        <p14:creationId xmlns:p14="http://schemas.microsoft.com/office/powerpoint/2010/main" val="2708103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3657600" cy="1477962"/>
          </a:xfrm>
        </p:spPr>
        <p:txBody>
          <a:bodyPr>
            <a:normAutofit fontScale="90000"/>
          </a:bodyPr>
          <a:lstStyle/>
          <a:p>
            <a:pPr algn="l"/>
            <a:r>
              <a:rPr lang="en-US" b="1" dirty="0" smtClean="0">
                <a:solidFill>
                  <a:srgbClr val="0070C0"/>
                </a:solidFill>
              </a:rPr>
              <a:t>3. Which labor market model?</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7" name="Picture 6" descr="lab8monops.jpg"/>
          <p:cNvPicPr>
            <a:picLocks noChangeAspect="1"/>
          </p:cNvPicPr>
          <p:nvPr/>
        </p:nvPicPr>
        <p:blipFill>
          <a:blip r:embed="rId5" cstate="print"/>
          <a:stretch>
            <a:fillRect/>
          </a:stretch>
        </p:blipFill>
        <p:spPr>
          <a:xfrm>
            <a:off x="5486400" y="457200"/>
            <a:ext cx="3352800" cy="2936068"/>
          </a:xfrm>
          <a:prstGeom prst="rect">
            <a:avLst/>
          </a:prstGeom>
        </p:spPr>
      </p:pic>
      <p:sp>
        <p:nvSpPr>
          <p:cNvPr id="5" name="CorShape1"/>
          <p:cNvSpPr/>
          <p:nvPr>
            <p:custDataLst>
              <p:tags r:id="rId3"/>
            </p:custDataLst>
          </p:nvPr>
        </p:nvSpPr>
        <p:spPr>
          <a:xfrm rot="10800000">
            <a:off x="213360" y="356108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3846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2286000"/>
          </a:xfrm>
        </p:spPr>
        <p:txBody>
          <a:bodyPr>
            <a:normAutofit/>
          </a:bodyPr>
          <a:lstStyle/>
          <a:p>
            <a:pPr algn="l"/>
            <a:r>
              <a:rPr lang="en-US" sz="3600" b="1" dirty="0" smtClean="0"/>
              <a:t>4. </a:t>
            </a:r>
            <a:r>
              <a:rPr lang="en-US" sz="3600" b="1" dirty="0" err="1" smtClean="0"/>
              <a:t>Monopsony</a:t>
            </a:r>
            <a:r>
              <a:rPr lang="en-US" sz="3600" b="1" dirty="0" smtClean="0"/>
              <a:t>: what Q would be hired at what wage?</a:t>
            </a:r>
            <a:endParaRPr lang="en-US" sz="3600" b="1" dirty="0"/>
          </a:p>
        </p:txBody>
      </p:sp>
      <p:pic>
        <p:nvPicPr>
          <p:cNvPr id="5123" name="Picture 3"/>
          <p:cNvPicPr>
            <a:picLocks noChangeAspect="1" noChangeArrowheads="1"/>
          </p:cNvPicPr>
          <p:nvPr/>
        </p:nvPicPr>
        <p:blipFill>
          <a:blip r:embed="rId4" cstate="print"/>
          <a:srcRect/>
          <a:stretch>
            <a:fillRect/>
          </a:stretch>
        </p:blipFill>
        <p:spPr bwMode="auto">
          <a:xfrm>
            <a:off x="3809999" y="457200"/>
            <a:ext cx="6622143" cy="4191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286000"/>
            <a:ext cx="4572000" cy="3382963"/>
          </a:xfrm>
        </p:spPr>
        <p:txBody>
          <a:bodyPr>
            <a:noAutofit/>
          </a:bodyPr>
          <a:lstStyle/>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1</a:t>
            </a:r>
            <a:endParaRPr lang="en-US" dirty="0" smtClean="0"/>
          </a:p>
          <a:p>
            <a:pPr marL="514350" indent="-514350">
              <a:buFont typeface="Arial" pitchFamily="34" charset="0"/>
              <a:buAutoNum type="arabicPeriod"/>
            </a:pPr>
            <a:r>
              <a:rPr lang="en-US" i="1" dirty="0" smtClean="0"/>
              <a:t>Q</a:t>
            </a:r>
            <a:r>
              <a:rPr lang="en-US" baseline="-25000" dirty="0" smtClean="0"/>
              <a:t>2 </a:t>
            </a:r>
            <a:r>
              <a:rPr lang="en-US" dirty="0" smtClean="0"/>
              <a:t>and </a:t>
            </a:r>
            <a:r>
              <a:rPr lang="en-US" i="1" dirty="0" smtClean="0"/>
              <a:t>W</a:t>
            </a:r>
            <a:r>
              <a:rPr lang="en-US" baseline="-25000" dirty="0" smtClean="0"/>
              <a:t>2</a:t>
            </a:r>
            <a:endParaRPr lang="en-US" dirty="0" smtClean="0"/>
          </a:p>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2</a:t>
            </a:r>
            <a:r>
              <a:rPr lang="en-US" dirty="0" smtClean="0"/>
              <a:t> </a:t>
            </a:r>
          </a:p>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3</a:t>
            </a:r>
            <a:endParaRPr lang="en-US" dirty="0"/>
          </a:p>
        </p:txBody>
      </p:sp>
    </p:spTree>
    <p:custDataLst>
      <p:tags r:id="rId1"/>
    </p:custDataLst>
    <p:extLst>
      <p:ext uri="{BB962C8B-B14F-4D97-AF65-F5344CB8AC3E}">
        <p14:creationId xmlns:p14="http://schemas.microsoft.com/office/powerpoint/2010/main" val="2145166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2286000"/>
          </a:xfrm>
        </p:spPr>
        <p:txBody>
          <a:bodyPr>
            <a:normAutofit/>
          </a:bodyPr>
          <a:lstStyle/>
          <a:p>
            <a:pPr algn="l"/>
            <a:r>
              <a:rPr lang="en-US" sz="3600" b="1" dirty="0" smtClean="0">
                <a:solidFill>
                  <a:srgbClr val="0070C0"/>
                </a:solidFill>
              </a:rPr>
              <a:t>4. </a:t>
            </a:r>
            <a:r>
              <a:rPr lang="en-US" sz="3600" b="1" dirty="0" err="1" smtClean="0">
                <a:solidFill>
                  <a:srgbClr val="0070C0"/>
                </a:solidFill>
              </a:rPr>
              <a:t>Monopsony</a:t>
            </a:r>
            <a:r>
              <a:rPr lang="en-US" sz="3600" b="1" dirty="0" smtClean="0">
                <a:solidFill>
                  <a:srgbClr val="0070C0"/>
                </a:solidFill>
              </a:rPr>
              <a:t>: what Q would be hired at what wage?</a:t>
            </a:r>
            <a:endParaRPr lang="en-US" sz="3600" b="1" dirty="0">
              <a:solidFill>
                <a:srgbClr val="0070C0"/>
              </a:solidFill>
            </a:endParaRPr>
          </a:p>
        </p:txBody>
      </p:sp>
      <p:pic>
        <p:nvPicPr>
          <p:cNvPr id="5123" name="Picture 3"/>
          <p:cNvPicPr>
            <a:picLocks noChangeAspect="1" noChangeArrowheads="1"/>
          </p:cNvPicPr>
          <p:nvPr/>
        </p:nvPicPr>
        <p:blipFill>
          <a:blip r:embed="rId5" cstate="print"/>
          <a:srcRect/>
          <a:stretch>
            <a:fillRect/>
          </a:stretch>
        </p:blipFill>
        <p:spPr bwMode="auto">
          <a:xfrm>
            <a:off x="3809999" y="457200"/>
            <a:ext cx="6622143" cy="4191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286000"/>
            <a:ext cx="4572000" cy="3382963"/>
          </a:xfrm>
        </p:spPr>
        <p:txBody>
          <a:bodyPr>
            <a:noAutofit/>
          </a:bodyPr>
          <a:lstStyle/>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1</a:t>
            </a:r>
            <a:endParaRPr lang="en-US" dirty="0" smtClean="0"/>
          </a:p>
          <a:p>
            <a:pPr marL="514350" indent="-514350">
              <a:buFont typeface="Arial" pitchFamily="34" charset="0"/>
              <a:buAutoNum type="arabicPeriod"/>
            </a:pPr>
            <a:r>
              <a:rPr lang="en-US" i="1" dirty="0" smtClean="0"/>
              <a:t>Q</a:t>
            </a:r>
            <a:r>
              <a:rPr lang="en-US" baseline="-25000" dirty="0" smtClean="0"/>
              <a:t>2 </a:t>
            </a:r>
            <a:r>
              <a:rPr lang="en-US" dirty="0" smtClean="0"/>
              <a:t>and </a:t>
            </a:r>
            <a:r>
              <a:rPr lang="en-US" i="1" dirty="0" smtClean="0"/>
              <a:t>W</a:t>
            </a:r>
            <a:r>
              <a:rPr lang="en-US" baseline="-25000" dirty="0" smtClean="0"/>
              <a:t>2</a:t>
            </a:r>
            <a:endParaRPr lang="en-US" dirty="0" smtClean="0"/>
          </a:p>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2</a:t>
            </a:r>
            <a:r>
              <a:rPr lang="en-US" dirty="0" smtClean="0"/>
              <a:t> </a:t>
            </a:r>
          </a:p>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3</a:t>
            </a:r>
            <a:endParaRPr lang="en-US" dirty="0"/>
          </a:p>
        </p:txBody>
      </p:sp>
      <p:sp>
        <p:nvSpPr>
          <p:cNvPr id="6" name="CorShape1"/>
          <p:cNvSpPr/>
          <p:nvPr>
            <p:custDataLst>
              <p:tags r:id="rId3"/>
            </p:custDataLst>
          </p:nvPr>
        </p:nvSpPr>
        <p:spPr>
          <a:xfrm rot="10800000">
            <a:off x="172720" y="41083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081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590800"/>
          </a:xfrm>
        </p:spPr>
        <p:txBody>
          <a:bodyPr>
            <a:normAutofit/>
          </a:bodyPr>
          <a:lstStyle/>
          <a:p>
            <a:pPr algn="l"/>
            <a:r>
              <a:rPr lang="en-US" sz="3200" b="1" dirty="0" smtClean="0"/>
              <a:t>5. If this was pure competition in the labor market, what Q would be hired at what W?</a:t>
            </a:r>
            <a:endParaRPr lang="en-US" sz="3200" b="1" dirty="0"/>
          </a:p>
        </p:txBody>
      </p:sp>
      <p:pic>
        <p:nvPicPr>
          <p:cNvPr id="5123" name="Picture 3"/>
          <p:cNvPicPr>
            <a:picLocks noChangeAspect="1" noChangeArrowheads="1"/>
          </p:cNvPicPr>
          <p:nvPr/>
        </p:nvPicPr>
        <p:blipFill>
          <a:blip r:embed="rId4" cstate="print"/>
          <a:srcRect/>
          <a:stretch>
            <a:fillRect/>
          </a:stretch>
        </p:blipFill>
        <p:spPr bwMode="auto">
          <a:xfrm>
            <a:off x="3809999" y="457200"/>
            <a:ext cx="6622143" cy="4191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743200"/>
            <a:ext cx="4572000" cy="3382963"/>
          </a:xfrm>
        </p:spPr>
        <p:txBody>
          <a:bodyPr>
            <a:normAutofit/>
          </a:bodyPr>
          <a:lstStyle/>
          <a:p>
            <a:pPr marL="514350" indent="-514350">
              <a:buFont typeface="Arial" pitchFamily="34" charset="0"/>
              <a:buAutoNum type="arabicPeriod"/>
            </a:pPr>
            <a:r>
              <a:rPr lang="en-US" i="1" dirty="0" smtClean="0"/>
              <a:t>W</a:t>
            </a:r>
            <a:r>
              <a:rPr lang="en-US" baseline="-25000" dirty="0" smtClean="0"/>
              <a:t>1</a:t>
            </a:r>
            <a:r>
              <a:rPr lang="en-US" dirty="0" smtClean="0"/>
              <a:t> and </a:t>
            </a:r>
            <a:r>
              <a:rPr lang="en-US" i="1" dirty="0" smtClean="0"/>
              <a:t>Q</a:t>
            </a:r>
            <a:r>
              <a:rPr lang="en-US" baseline="-25000" dirty="0" smtClean="0"/>
              <a:t>1</a:t>
            </a:r>
            <a:r>
              <a:rPr lang="en-US" dirty="0" smtClean="0"/>
              <a:t> </a:t>
            </a:r>
          </a:p>
          <a:p>
            <a:pPr marL="514350" indent="-514350">
              <a:buFont typeface="Arial" pitchFamily="34" charset="0"/>
              <a:buAutoNum type="arabicPeriod"/>
            </a:pPr>
            <a:r>
              <a:rPr lang="en-US" i="1" dirty="0" smtClean="0"/>
              <a:t>W</a:t>
            </a:r>
            <a:r>
              <a:rPr lang="en-US" baseline="-25000" dirty="0" smtClean="0"/>
              <a:t>2</a:t>
            </a:r>
            <a:r>
              <a:rPr lang="en-US" dirty="0" smtClean="0"/>
              <a:t> and </a:t>
            </a:r>
            <a:r>
              <a:rPr lang="en-US" i="1" dirty="0" smtClean="0"/>
              <a:t>Q</a:t>
            </a:r>
            <a:r>
              <a:rPr lang="en-US" baseline="-25000" dirty="0" smtClean="0"/>
              <a:t>2</a:t>
            </a:r>
            <a:endParaRPr lang="en-US" dirty="0" smtClean="0"/>
          </a:p>
          <a:p>
            <a:pPr marL="514350" indent="-514350">
              <a:buFont typeface="Arial" pitchFamily="34" charset="0"/>
              <a:buAutoNum type="arabicPeriod"/>
            </a:pPr>
            <a:r>
              <a:rPr lang="en-US" i="1" dirty="0" smtClean="0"/>
              <a:t>W</a:t>
            </a:r>
            <a:r>
              <a:rPr lang="en-US" baseline="-25000" dirty="0" smtClean="0"/>
              <a:t>2</a:t>
            </a:r>
            <a:r>
              <a:rPr lang="en-US" dirty="0" smtClean="0"/>
              <a:t> and </a:t>
            </a:r>
            <a:r>
              <a:rPr lang="en-US" i="1" dirty="0" smtClean="0"/>
              <a:t>Q</a:t>
            </a:r>
            <a:r>
              <a:rPr lang="en-US" baseline="-25000" dirty="0" smtClean="0"/>
              <a:t>1</a:t>
            </a:r>
            <a:r>
              <a:rPr lang="en-US" dirty="0" smtClean="0"/>
              <a:t> </a:t>
            </a:r>
          </a:p>
          <a:p>
            <a:pPr marL="514350" indent="-514350">
              <a:buFont typeface="Arial" pitchFamily="34" charset="0"/>
              <a:buAutoNum type="arabicPeriod"/>
            </a:pPr>
            <a:r>
              <a:rPr lang="en-US" i="1" dirty="0" smtClean="0"/>
              <a:t>W</a:t>
            </a:r>
            <a:r>
              <a:rPr lang="en-US" baseline="-25000" dirty="0" smtClean="0"/>
              <a:t>3</a:t>
            </a:r>
            <a:r>
              <a:rPr lang="en-US" dirty="0" smtClean="0"/>
              <a:t> and </a:t>
            </a:r>
            <a:r>
              <a:rPr lang="en-US" i="1" dirty="0" smtClean="0"/>
              <a:t>Q</a:t>
            </a:r>
            <a:r>
              <a:rPr lang="en-US" baseline="-25000" dirty="0" smtClean="0"/>
              <a:t>1</a:t>
            </a:r>
            <a:endParaRPr lang="en-US" dirty="0"/>
          </a:p>
        </p:txBody>
      </p:sp>
    </p:spTree>
    <p:custDataLst>
      <p:tags r:id="rId1"/>
    </p:custDataLst>
    <p:extLst>
      <p:ext uri="{BB962C8B-B14F-4D97-AF65-F5344CB8AC3E}">
        <p14:creationId xmlns:p14="http://schemas.microsoft.com/office/powerpoint/2010/main" val="416896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14400"/>
            <a:ext cx="8839200" cy="5715000"/>
          </a:xfrm>
        </p:spPr>
        <p:txBody>
          <a:bodyPr>
            <a:normAutofit lnSpcReduction="10000"/>
          </a:bodyPr>
          <a:lstStyle/>
          <a:p>
            <a:pPr algn="l"/>
            <a:r>
              <a:rPr lang="en-US" sz="1300" dirty="0" smtClean="0">
                <a:solidFill>
                  <a:schemeClr val="tx1"/>
                </a:solidFill>
              </a:rPr>
              <a:t>  </a:t>
            </a:r>
          </a:p>
          <a:p>
            <a:pPr algn="l"/>
            <a:r>
              <a:rPr lang="en-US" sz="4000" dirty="0" smtClean="0">
                <a:solidFill>
                  <a:schemeClr val="tx1"/>
                </a:solidFill>
              </a:rPr>
              <a:t>8 Labor Market Models</a:t>
            </a:r>
          </a:p>
          <a:p>
            <a:pPr lvl="1" algn="l"/>
            <a:r>
              <a:rPr lang="en-US" sz="2400" dirty="0">
                <a:solidFill>
                  <a:schemeClr val="tx1"/>
                </a:solidFill>
              </a:rPr>
              <a:t> </a:t>
            </a:r>
            <a:r>
              <a:rPr lang="en-US" sz="2400" dirty="0" smtClean="0">
                <a:solidFill>
                  <a:schemeClr val="tx1"/>
                </a:solidFill>
              </a:rPr>
              <a:t> 1</a:t>
            </a:r>
            <a:r>
              <a:rPr lang="en-US" sz="2400" dirty="0">
                <a:solidFill>
                  <a:schemeClr val="tx1"/>
                </a:solidFill>
              </a:rPr>
              <a:t>. Comp. Resource Market and Comp. Product </a:t>
            </a:r>
            <a:r>
              <a:rPr lang="en-US" sz="2400" dirty="0" smtClean="0">
                <a:solidFill>
                  <a:schemeClr val="tx1"/>
                </a:solidFill>
              </a:rPr>
              <a:t>Market (12a)</a:t>
            </a:r>
            <a:endParaRPr lang="en-US" sz="2400" dirty="0">
              <a:solidFill>
                <a:schemeClr val="tx1"/>
              </a:solidFill>
            </a:endParaRPr>
          </a:p>
          <a:p>
            <a:pPr lvl="1" algn="l"/>
            <a:r>
              <a:rPr lang="en-US" sz="2400" dirty="0">
                <a:solidFill>
                  <a:schemeClr val="tx1"/>
                </a:solidFill>
              </a:rPr>
              <a:t>  2. Comp. Resource Market and  Imperfect Product </a:t>
            </a:r>
            <a:r>
              <a:rPr lang="en-US" sz="2400" dirty="0" smtClean="0">
                <a:solidFill>
                  <a:schemeClr val="tx1"/>
                </a:solidFill>
              </a:rPr>
              <a:t>Market (12a)</a:t>
            </a:r>
            <a:endParaRPr lang="en-US" sz="2400" dirty="0">
              <a:solidFill>
                <a:schemeClr val="tx1"/>
              </a:solidFill>
            </a:endParaRPr>
          </a:p>
          <a:p>
            <a:pPr lvl="1" algn="l"/>
            <a:r>
              <a:rPr lang="en-US" sz="2400" dirty="0">
                <a:solidFill>
                  <a:schemeClr val="tx1"/>
                </a:solidFill>
              </a:rPr>
              <a:t>  3. Monopsony</a:t>
            </a:r>
          </a:p>
          <a:p>
            <a:pPr lvl="1" algn="l"/>
            <a:r>
              <a:rPr lang="en-US" sz="2400" dirty="0">
                <a:solidFill>
                  <a:schemeClr val="tx1"/>
                </a:solidFill>
              </a:rPr>
              <a:t>  4. Union: Demand Enhancement</a:t>
            </a:r>
          </a:p>
          <a:p>
            <a:pPr lvl="1" algn="l"/>
            <a:r>
              <a:rPr lang="en-US" sz="2400" dirty="0">
                <a:solidFill>
                  <a:schemeClr val="tx1"/>
                </a:solidFill>
              </a:rPr>
              <a:t>  5. Union: Inclusive or Craft Union</a:t>
            </a:r>
          </a:p>
          <a:p>
            <a:pPr lvl="1" algn="l"/>
            <a:r>
              <a:rPr lang="en-US" sz="2400" dirty="0">
                <a:solidFill>
                  <a:schemeClr val="tx1"/>
                </a:solidFill>
              </a:rPr>
              <a:t>  6. Union: Exclusive or Industrial Union</a:t>
            </a:r>
          </a:p>
          <a:p>
            <a:pPr lvl="1" algn="l"/>
            <a:r>
              <a:rPr lang="en-US" sz="2400" dirty="0">
                <a:solidFill>
                  <a:schemeClr val="tx1"/>
                </a:solidFill>
              </a:rPr>
              <a:t>  7. </a:t>
            </a:r>
            <a:r>
              <a:rPr lang="en-US" sz="2400" dirty="0" smtClean="0">
                <a:solidFill>
                  <a:schemeClr val="tx1"/>
                </a:solidFill>
              </a:rPr>
              <a:t>Union: Bilateral </a:t>
            </a:r>
            <a:r>
              <a:rPr lang="en-US" sz="2400" dirty="0">
                <a:solidFill>
                  <a:schemeClr val="tx1"/>
                </a:solidFill>
              </a:rPr>
              <a:t>Monopoly</a:t>
            </a:r>
          </a:p>
          <a:p>
            <a:pPr lvl="1" algn="l"/>
            <a:r>
              <a:rPr lang="en-US" sz="2400" dirty="0">
                <a:solidFill>
                  <a:schemeClr val="tx1"/>
                </a:solidFill>
              </a:rPr>
              <a:t>  8. Minimum Wage</a:t>
            </a:r>
          </a:p>
          <a:p>
            <a:pPr lvl="2" algn="l">
              <a:buFont typeface="Arial" pitchFamily="34" charset="0"/>
              <a:buChar char="•"/>
            </a:pPr>
            <a:r>
              <a:rPr lang="en-US" dirty="0">
                <a:solidFill>
                  <a:schemeClr val="tx1"/>
                </a:solidFill>
              </a:rPr>
              <a:t>Decrease employment – the traditional argument</a:t>
            </a:r>
          </a:p>
          <a:p>
            <a:pPr lvl="2" algn="l">
              <a:buFont typeface="Arial" pitchFamily="34" charset="0"/>
              <a:buChar char="•"/>
            </a:pPr>
            <a:r>
              <a:rPr lang="en-US" dirty="0">
                <a:solidFill>
                  <a:schemeClr val="tx1"/>
                </a:solidFill>
              </a:rPr>
              <a:t>Increases employment? – Monopsony</a:t>
            </a:r>
          </a:p>
          <a:p>
            <a:pPr lvl="2" algn="l">
              <a:buFont typeface="Arial" pitchFamily="34" charset="0"/>
              <a:buChar char="•"/>
            </a:pPr>
            <a:r>
              <a:rPr lang="en-US" dirty="0">
                <a:solidFill>
                  <a:schemeClr val="tx1"/>
                </a:solidFill>
              </a:rPr>
              <a:t>But how much? – Does it help the poor? – Elasticity</a:t>
            </a:r>
            <a:endParaRPr lang="en-US" sz="3600" dirty="0" smtClean="0">
              <a:solidFill>
                <a:schemeClr val="tx1"/>
              </a:solidFill>
            </a:endParaRPr>
          </a:p>
        </p:txBody>
      </p:sp>
      <p:sp>
        <p:nvSpPr>
          <p:cNvPr id="5" name="Title 1"/>
          <p:cNvSpPr>
            <a:spLocks noGrp="1"/>
          </p:cNvSpPr>
          <p:nvPr>
            <p:ph type="ctrTitle"/>
          </p:nvPr>
        </p:nvSpPr>
        <p:spPr>
          <a:xfrm>
            <a:off x="381000" y="152400"/>
            <a:ext cx="8153400" cy="685799"/>
          </a:xfrm>
          <a:ln w="38100">
            <a:solidFill>
              <a:srgbClr val="00B0F0"/>
            </a:solidFill>
          </a:ln>
        </p:spPr>
        <p:txBody>
          <a:bodyPr>
            <a:normAutofit fontScale="90000"/>
          </a:bodyPr>
          <a:lstStyle/>
          <a:p>
            <a:r>
              <a:rPr lang="en-US" b="1" dirty="0" smtClean="0"/>
              <a:t>13a – Labor Market Models</a:t>
            </a:r>
            <a:endParaRPr lang="en-US" b="1" dirty="0"/>
          </a:p>
        </p:txBody>
      </p:sp>
    </p:spTree>
    <p:custDataLst>
      <p:tags r:id="rId1"/>
    </p:custDataLst>
    <p:extLst>
      <p:ext uri="{BB962C8B-B14F-4D97-AF65-F5344CB8AC3E}">
        <p14:creationId xmlns:p14="http://schemas.microsoft.com/office/powerpoint/2010/main" val="1547096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590800"/>
          </a:xfrm>
        </p:spPr>
        <p:txBody>
          <a:bodyPr>
            <a:normAutofit/>
          </a:bodyPr>
          <a:lstStyle/>
          <a:p>
            <a:pPr algn="l"/>
            <a:r>
              <a:rPr lang="en-US" sz="3200" b="1" dirty="0" smtClean="0">
                <a:solidFill>
                  <a:srgbClr val="0070C0"/>
                </a:solidFill>
              </a:rPr>
              <a:t>5. If this was pure competition in the labor market, what Q would be hired at what W?</a:t>
            </a:r>
            <a:endParaRPr lang="en-US" sz="3200" b="1" dirty="0">
              <a:solidFill>
                <a:srgbClr val="0070C0"/>
              </a:solidFill>
            </a:endParaRPr>
          </a:p>
        </p:txBody>
      </p:sp>
      <p:pic>
        <p:nvPicPr>
          <p:cNvPr id="5123" name="Picture 3"/>
          <p:cNvPicPr>
            <a:picLocks noChangeAspect="1" noChangeArrowheads="1"/>
          </p:cNvPicPr>
          <p:nvPr/>
        </p:nvPicPr>
        <p:blipFill>
          <a:blip r:embed="rId5" cstate="print"/>
          <a:srcRect/>
          <a:stretch>
            <a:fillRect/>
          </a:stretch>
        </p:blipFill>
        <p:spPr bwMode="auto">
          <a:xfrm>
            <a:off x="3809999" y="457200"/>
            <a:ext cx="6622143" cy="4191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743200"/>
            <a:ext cx="4572000" cy="3382963"/>
          </a:xfrm>
        </p:spPr>
        <p:txBody>
          <a:bodyPr>
            <a:normAutofit/>
          </a:bodyPr>
          <a:lstStyle/>
          <a:p>
            <a:pPr marL="514350" indent="-514350">
              <a:buFont typeface="Arial" pitchFamily="34" charset="0"/>
              <a:buAutoNum type="arabicPeriod"/>
            </a:pPr>
            <a:r>
              <a:rPr lang="en-US" i="1" dirty="0" smtClean="0"/>
              <a:t>W</a:t>
            </a:r>
            <a:r>
              <a:rPr lang="en-US" baseline="-25000" dirty="0" smtClean="0"/>
              <a:t>1</a:t>
            </a:r>
            <a:r>
              <a:rPr lang="en-US" dirty="0" smtClean="0"/>
              <a:t> and </a:t>
            </a:r>
            <a:r>
              <a:rPr lang="en-US" i="1" dirty="0" smtClean="0"/>
              <a:t>Q</a:t>
            </a:r>
            <a:r>
              <a:rPr lang="en-US" baseline="-25000" dirty="0" smtClean="0"/>
              <a:t>1</a:t>
            </a:r>
            <a:r>
              <a:rPr lang="en-US" dirty="0" smtClean="0"/>
              <a:t> </a:t>
            </a:r>
          </a:p>
          <a:p>
            <a:pPr marL="514350" indent="-514350">
              <a:buFont typeface="Arial" pitchFamily="34" charset="0"/>
              <a:buAutoNum type="arabicPeriod"/>
            </a:pPr>
            <a:r>
              <a:rPr lang="en-US" i="1" dirty="0" smtClean="0"/>
              <a:t>W</a:t>
            </a:r>
            <a:r>
              <a:rPr lang="en-US" baseline="-25000" dirty="0" smtClean="0"/>
              <a:t>2</a:t>
            </a:r>
            <a:r>
              <a:rPr lang="en-US" dirty="0" smtClean="0"/>
              <a:t> and </a:t>
            </a:r>
            <a:r>
              <a:rPr lang="en-US" i="1" dirty="0" smtClean="0"/>
              <a:t>Q</a:t>
            </a:r>
            <a:r>
              <a:rPr lang="en-US" baseline="-25000" dirty="0" smtClean="0"/>
              <a:t>2</a:t>
            </a:r>
            <a:endParaRPr lang="en-US" dirty="0" smtClean="0"/>
          </a:p>
          <a:p>
            <a:pPr marL="514350" indent="-514350">
              <a:buFont typeface="Arial" pitchFamily="34" charset="0"/>
              <a:buAutoNum type="arabicPeriod"/>
            </a:pPr>
            <a:r>
              <a:rPr lang="en-US" i="1" dirty="0" smtClean="0"/>
              <a:t>W</a:t>
            </a:r>
            <a:r>
              <a:rPr lang="en-US" baseline="-25000" dirty="0" smtClean="0"/>
              <a:t>2</a:t>
            </a:r>
            <a:r>
              <a:rPr lang="en-US" dirty="0" smtClean="0"/>
              <a:t> and </a:t>
            </a:r>
            <a:r>
              <a:rPr lang="en-US" i="1" dirty="0" smtClean="0"/>
              <a:t>Q</a:t>
            </a:r>
            <a:r>
              <a:rPr lang="en-US" baseline="-25000" dirty="0" smtClean="0"/>
              <a:t>1</a:t>
            </a:r>
            <a:r>
              <a:rPr lang="en-US" dirty="0" smtClean="0"/>
              <a:t> </a:t>
            </a:r>
          </a:p>
          <a:p>
            <a:pPr marL="514350" indent="-514350">
              <a:buFont typeface="Arial" pitchFamily="34" charset="0"/>
              <a:buAutoNum type="arabicPeriod"/>
            </a:pPr>
            <a:r>
              <a:rPr lang="en-US" i="1" dirty="0" smtClean="0"/>
              <a:t>W</a:t>
            </a:r>
            <a:r>
              <a:rPr lang="en-US" baseline="-25000" dirty="0" smtClean="0"/>
              <a:t>3</a:t>
            </a:r>
            <a:r>
              <a:rPr lang="en-US" dirty="0" smtClean="0"/>
              <a:t> and </a:t>
            </a:r>
            <a:r>
              <a:rPr lang="en-US" i="1" dirty="0" smtClean="0"/>
              <a:t>Q</a:t>
            </a:r>
            <a:r>
              <a:rPr lang="en-US" baseline="-25000" dirty="0" smtClean="0"/>
              <a:t>1</a:t>
            </a:r>
            <a:endParaRPr lang="en-US" dirty="0"/>
          </a:p>
        </p:txBody>
      </p:sp>
      <p:sp>
        <p:nvSpPr>
          <p:cNvPr id="5" name="CorShape1"/>
          <p:cNvSpPr/>
          <p:nvPr>
            <p:custDataLst>
              <p:tags r:id="rId3"/>
            </p:custDataLst>
          </p:nvPr>
        </p:nvSpPr>
        <p:spPr>
          <a:xfrm rot="10800000">
            <a:off x="172720" y="3395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563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3200400"/>
          </a:xfrm>
        </p:spPr>
        <p:txBody>
          <a:bodyPr>
            <a:normAutofit/>
          </a:bodyPr>
          <a:lstStyle/>
          <a:p>
            <a:pPr algn="l"/>
            <a:r>
              <a:rPr lang="en-US" sz="2800" b="1" dirty="0" smtClean="0"/>
              <a:t>6. In this Monopsony, why is the MRC above the Supply (wage) curve?</a:t>
            </a:r>
            <a:br>
              <a:rPr lang="en-US" sz="2800" b="1" dirty="0" smtClean="0"/>
            </a:br>
            <a:r>
              <a:rPr lang="en-US" sz="2800" b="1" dirty="0" smtClean="0"/>
              <a:t>(Why is the extra cost of hiring one more worker more than the wage that you pay that worker?)</a:t>
            </a:r>
            <a:endParaRPr lang="en-US" sz="2800" b="1" dirty="0"/>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52400"/>
            <a:ext cx="54768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304800" y="3505200"/>
            <a:ext cx="7239000" cy="3238500"/>
          </a:xfrm>
        </p:spPr>
        <p:txBody>
          <a:bodyPr>
            <a:noAutofit/>
          </a:bodyPr>
          <a:lstStyle/>
          <a:p>
            <a:pPr marL="514350" indent="-514350">
              <a:buFont typeface="Arial" pitchFamily="34" charset="0"/>
              <a:buAutoNum type="arabicPeriod"/>
            </a:pPr>
            <a:r>
              <a:rPr lang="en-US" sz="2000" dirty="0" smtClean="0"/>
              <a:t>because to hire one more worker you must raise the wage, i.e. the supply of labor curve is upward sloping </a:t>
            </a:r>
          </a:p>
          <a:p>
            <a:pPr marL="514350" lvl="0" indent="-514350">
              <a:buFont typeface="Arial" pitchFamily="34" charset="0"/>
              <a:buAutoNum type="arabicPeriod"/>
            </a:pPr>
            <a:r>
              <a:rPr lang="en-US" sz="2000" dirty="0"/>
              <a:t>because </a:t>
            </a:r>
            <a:r>
              <a:rPr lang="en-US" sz="2000" dirty="0" smtClean="0"/>
              <a:t>we </a:t>
            </a:r>
            <a:r>
              <a:rPr lang="en-US" sz="2000" dirty="0"/>
              <a:t>assume a competitive product market so </a:t>
            </a:r>
            <a:r>
              <a:rPr lang="en-US" sz="2000" dirty="0" err="1"/>
              <a:t>Dlabor</a:t>
            </a:r>
            <a:r>
              <a:rPr lang="en-US" sz="2000" dirty="0"/>
              <a:t> = MRP = </a:t>
            </a:r>
            <a:r>
              <a:rPr lang="en-US" sz="2000" dirty="0" smtClean="0"/>
              <a:t>VMP</a:t>
            </a:r>
          </a:p>
          <a:p>
            <a:pPr marL="514350" indent="-514350">
              <a:buFont typeface="Arial" pitchFamily="34" charset="0"/>
              <a:buAutoNum type="arabicPeriod"/>
            </a:pPr>
            <a:r>
              <a:rPr lang="en-US" sz="2000" dirty="0" smtClean="0"/>
              <a:t>because the profit maximizing quantity to hire is less than the </a:t>
            </a:r>
            <a:r>
              <a:rPr lang="en-US" sz="2000" dirty="0" err="1" smtClean="0"/>
              <a:t>allocatively</a:t>
            </a:r>
            <a:r>
              <a:rPr lang="en-US" sz="2000" dirty="0" smtClean="0"/>
              <a:t> efficient quantity of labor.</a:t>
            </a:r>
          </a:p>
          <a:p>
            <a:pPr marL="514350" indent="-514350">
              <a:buFont typeface="Arial" pitchFamily="34" charset="0"/>
              <a:buAutoNum type="arabicPeriod"/>
            </a:pPr>
            <a:r>
              <a:rPr lang="en-US" sz="2000" dirty="0"/>
              <a:t>because when they raise wages to hire more workers they must also raise the wages of all current employees</a:t>
            </a:r>
          </a:p>
        </p:txBody>
      </p:sp>
    </p:spTree>
    <p:custDataLst>
      <p:tags r:id="rId1"/>
    </p:custDataLst>
    <p:extLst>
      <p:ext uri="{BB962C8B-B14F-4D97-AF65-F5344CB8AC3E}">
        <p14:creationId xmlns:p14="http://schemas.microsoft.com/office/powerpoint/2010/main" val="619398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3200400"/>
          </a:xfrm>
        </p:spPr>
        <p:txBody>
          <a:bodyPr>
            <a:normAutofit/>
          </a:bodyPr>
          <a:lstStyle/>
          <a:p>
            <a:pPr algn="l"/>
            <a:r>
              <a:rPr lang="en-US" sz="2800" b="1" dirty="0" smtClean="0">
                <a:solidFill>
                  <a:srgbClr val="0070C0"/>
                </a:solidFill>
              </a:rPr>
              <a:t>6. In this Monopsony, why is the MRC above the Supply (wage) curve?</a:t>
            </a:r>
            <a:br>
              <a:rPr lang="en-US" sz="2800" b="1" dirty="0" smtClean="0">
                <a:solidFill>
                  <a:srgbClr val="0070C0"/>
                </a:solidFill>
              </a:rPr>
            </a:br>
            <a:r>
              <a:rPr lang="en-US" sz="2800" b="1" dirty="0" smtClean="0">
                <a:solidFill>
                  <a:srgbClr val="0070C0"/>
                </a:solidFill>
              </a:rPr>
              <a:t>(Why is the extra cost of hiring one more worker more than the wage that you pay that worker?)</a:t>
            </a:r>
            <a:endParaRPr lang="en-US" sz="2800" b="1" dirty="0">
              <a:solidFill>
                <a:srgbClr val="0070C0"/>
              </a:solidFill>
            </a:endParaRPr>
          </a:p>
        </p:txBody>
      </p:sp>
      <p:pic>
        <p:nvPicPr>
          <p:cNvPr id="542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52400"/>
            <a:ext cx="54768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304800" y="3505200"/>
            <a:ext cx="7239000" cy="3238500"/>
          </a:xfrm>
        </p:spPr>
        <p:txBody>
          <a:bodyPr>
            <a:noAutofit/>
          </a:bodyPr>
          <a:lstStyle/>
          <a:p>
            <a:pPr marL="514350" indent="-514350">
              <a:buFont typeface="Arial" pitchFamily="34" charset="0"/>
              <a:buAutoNum type="arabicPeriod"/>
            </a:pPr>
            <a:r>
              <a:rPr lang="en-US" sz="2000" dirty="0" smtClean="0"/>
              <a:t>because to hire one more worker you must raise the wage, i.e. the supply of labor curve is upward sloping </a:t>
            </a:r>
          </a:p>
          <a:p>
            <a:pPr marL="514350" lvl="0" indent="-514350">
              <a:buFont typeface="Arial" pitchFamily="34" charset="0"/>
              <a:buAutoNum type="arabicPeriod"/>
            </a:pPr>
            <a:r>
              <a:rPr lang="en-US" sz="2000" dirty="0"/>
              <a:t>because </a:t>
            </a:r>
            <a:r>
              <a:rPr lang="en-US" sz="2000" dirty="0" smtClean="0"/>
              <a:t>we </a:t>
            </a:r>
            <a:r>
              <a:rPr lang="en-US" sz="2000" dirty="0"/>
              <a:t>assume a competitive product market so </a:t>
            </a:r>
            <a:r>
              <a:rPr lang="en-US" sz="2000" dirty="0" err="1"/>
              <a:t>Dlabor</a:t>
            </a:r>
            <a:r>
              <a:rPr lang="en-US" sz="2000" dirty="0"/>
              <a:t> = MRP = </a:t>
            </a:r>
            <a:r>
              <a:rPr lang="en-US" sz="2000" dirty="0" smtClean="0"/>
              <a:t>VMP</a:t>
            </a:r>
          </a:p>
          <a:p>
            <a:pPr marL="514350" indent="-514350">
              <a:buFont typeface="Arial" pitchFamily="34" charset="0"/>
              <a:buAutoNum type="arabicPeriod"/>
            </a:pPr>
            <a:r>
              <a:rPr lang="en-US" sz="2000" dirty="0" smtClean="0"/>
              <a:t>because the profit maximizing quantity to hire is less than the </a:t>
            </a:r>
            <a:r>
              <a:rPr lang="en-US" sz="2000" dirty="0" err="1" smtClean="0"/>
              <a:t>allocatively</a:t>
            </a:r>
            <a:r>
              <a:rPr lang="en-US" sz="2000" dirty="0" smtClean="0"/>
              <a:t> efficient quantity of labor.</a:t>
            </a:r>
          </a:p>
          <a:p>
            <a:pPr marL="514350" indent="-514350">
              <a:buFont typeface="Arial" pitchFamily="34" charset="0"/>
              <a:buAutoNum type="arabicPeriod"/>
            </a:pPr>
            <a:r>
              <a:rPr lang="en-US" sz="2000" dirty="0"/>
              <a:t>because when they raise wages to hire more workers they must also raise the wages of all current employees</a:t>
            </a:r>
          </a:p>
        </p:txBody>
      </p:sp>
      <p:sp>
        <p:nvSpPr>
          <p:cNvPr id="6" name="CorShape1"/>
          <p:cNvSpPr/>
          <p:nvPr>
            <p:custDataLst>
              <p:tags r:id="rId3"/>
            </p:custDataLst>
          </p:nvPr>
        </p:nvSpPr>
        <p:spPr>
          <a:xfrm rot="10800000">
            <a:off x="-20320" y="5637107"/>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16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 y="152400"/>
            <a:ext cx="9144000" cy="5970865"/>
          </a:xfrm>
          <a:prstGeom prst="rect">
            <a:avLst/>
          </a:prstGeom>
          <a:noFill/>
        </p:spPr>
        <p:txBody>
          <a:bodyPr wrap="square" rtlCol="0">
            <a:spAutoFit/>
          </a:bodyPr>
          <a:lstStyle/>
          <a:p>
            <a:pPr algn="ctr"/>
            <a:r>
              <a:rPr lang="en-US" sz="2800" b="1" u="sng" dirty="0" smtClean="0"/>
              <a:t>Eight Resource Market Models</a:t>
            </a:r>
          </a:p>
          <a:p>
            <a:endParaRPr lang="en-US" sz="2800" dirty="0" smtClean="0"/>
          </a:p>
          <a:p>
            <a:pPr lvl="0"/>
            <a:r>
              <a:rPr lang="en-US" sz="2800" b="1" dirty="0" smtClean="0"/>
              <a:t>1. Comp. Resource Market and Comp. Product Market</a:t>
            </a:r>
            <a:endParaRPr lang="en-US" sz="2800" dirty="0" smtClean="0"/>
          </a:p>
          <a:p>
            <a:pPr lvl="0"/>
            <a:r>
              <a:rPr lang="en-US" sz="2800" b="1" dirty="0" smtClean="0"/>
              <a:t>2. Comp. Resource Market and  Imperfect Product Market</a:t>
            </a:r>
            <a:endParaRPr lang="en-US" sz="2800" dirty="0" smtClean="0"/>
          </a:p>
          <a:p>
            <a:pPr lvl="0"/>
            <a:r>
              <a:rPr lang="en-US" sz="2800" b="1" dirty="0" smtClean="0"/>
              <a:t>3. </a:t>
            </a:r>
            <a:r>
              <a:rPr lang="en-US" sz="2800" b="1" dirty="0" err="1" smtClean="0"/>
              <a:t>Monopsony</a:t>
            </a:r>
            <a:endParaRPr lang="en-US" sz="2800" dirty="0" smtClean="0"/>
          </a:p>
          <a:p>
            <a:pPr lvl="0"/>
            <a:r>
              <a:rPr lang="en-US" sz="2800" b="1" dirty="0" smtClean="0">
                <a:solidFill>
                  <a:srgbClr val="FF0000"/>
                </a:solidFill>
              </a:rPr>
              <a:t>4. Union: Demand Enhancement</a:t>
            </a:r>
            <a:r>
              <a:rPr lang="en-US" sz="2800" dirty="0" smtClean="0">
                <a:solidFill>
                  <a:srgbClr val="FF0000"/>
                </a:solidFill>
              </a:rPr>
              <a:t> -</a:t>
            </a:r>
            <a:r>
              <a:rPr lang="en-US" sz="2700" b="1" dirty="0" smtClean="0">
                <a:solidFill>
                  <a:srgbClr val="FF0000"/>
                </a:solidFill>
              </a:rPr>
              <a:t>YP 40, 93, and </a:t>
            </a:r>
            <a:r>
              <a:rPr lang="en-US" sz="2700" b="1" dirty="0" err="1" smtClean="0">
                <a:solidFill>
                  <a:srgbClr val="FF0000"/>
                </a:solidFill>
              </a:rPr>
              <a:t>MicWebApp</a:t>
            </a:r>
            <a:endParaRPr lang="en-US" sz="2700" b="1" dirty="0" smtClean="0"/>
          </a:p>
          <a:p>
            <a:pPr lvl="0"/>
            <a:r>
              <a:rPr lang="en-US" sz="2800" b="1" dirty="0" smtClean="0"/>
              <a:t>5</a:t>
            </a:r>
            <a:r>
              <a:rPr lang="en-US" sz="2800" b="1" dirty="0"/>
              <a:t>. Union: Exclusive or Craft Union</a:t>
            </a:r>
          </a:p>
          <a:p>
            <a:pPr lvl="0"/>
            <a:r>
              <a:rPr lang="en-US" sz="2800" b="1" dirty="0" smtClean="0"/>
              <a:t>6</a:t>
            </a:r>
            <a:r>
              <a:rPr lang="en-US" sz="2800" b="1" dirty="0"/>
              <a:t>. Union: Inclusive or Industrial </a:t>
            </a:r>
            <a:r>
              <a:rPr lang="en-US" sz="2800" b="1" dirty="0" smtClean="0"/>
              <a:t>Union</a:t>
            </a:r>
          </a:p>
          <a:p>
            <a:pPr lvl="0"/>
            <a:r>
              <a:rPr lang="en-US" sz="2800" b="1" dirty="0" smtClean="0"/>
              <a:t>7. </a:t>
            </a:r>
            <a:r>
              <a:rPr lang="en-US" sz="2800" b="1" dirty="0"/>
              <a:t>Union: Bilateral </a:t>
            </a:r>
            <a:r>
              <a:rPr lang="en-US" sz="2800" b="1" dirty="0" smtClean="0"/>
              <a:t>Monopoly</a:t>
            </a:r>
            <a:endParaRPr lang="en-US" sz="2800" dirty="0" smtClean="0"/>
          </a:p>
          <a:p>
            <a:pPr lvl="0"/>
            <a:r>
              <a:rPr lang="en-US" sz="2800" b="1" dirty="0" smtClean="0"/>
              <a:t>8. Minimum Wage</a:t>
            </a:r>
          </a:p>
          <a:p>
            <a:pPr lvl="1">
              <a:buFont typeface="Arial" pitchFamily="34" charset="0"/>
              <a:buChar char="•"/>
            </a:pPr>
            <a:r>
              <a:rPr lang="en-US" sz="2800" b="1" dirty="0" smtClean="0"/>
              <a:t>Decrease employment – the traditional argument</a:t>
            </a:r>
          </a:p>
          <a:p>
            <a:pPr lvl="1">
              <a:buFont typeface="Arial" pitchFamily="34" charset="0"/>
              <a:buChar char="•"/>
            </a:pPr>
            <a:r>
              <a:rPr lang="en-US" sz="2800" b="1" dirty="0"/>
              <a:t>Increases employment? – </a:t>
            </a:r>
            <a:r>
              <a:rPr lang="en-US" sz="2800" b="1" dirty="0" smtClean="0"/>
              <a:t>Monopsony</a:t>
            </a:r>
          </a:p>
          <a:p>
            <a:pPr lvl="1">
              <a:buFont typeface="Arial" pitchFamily="34" charset="0"/>
              <a:buChar char="•"/>
            </a:pPr>
            <a:r>
              <a:rPr lang="en-US" sz="2800" b="1" dirty="0" smtClean="0"/>
              <a:t>But how much? – Does it help the poor? – Elasticity</a:t>
            </a:r>
          </a:p>
          <a:p>
            <a:endParaRPr lang="en-US" dirty="0"/>
          </a:p>
        </p:txBody>
      </p:sp>
    </p:spTree>
    <p:custDataLst>
      <p:tags r:id="rId1"/>
    </p:custDataLst>
    <p:extLst>
      <p:ext uri="{BB962C8B-B14F-4D97-AF65-F5344CB8AC3E}">
        <p14:creationId xmlns:p14="http://schemas.microsoft.com/office/powerpoint/2010/main" val="4042008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9144000" cy="6432530"/>
          </a:xfrm>
          <a:prstGeom prst="rect">
            <a:avLst/>
          </a:prstGeom>
          <a:noFill/>
        </p:spPr>
        <p:txBody>
          <a:bodyPr wrap="square" rtlCol="0">
            <a:spAutoFit/>
          </a:bodyPr>
          <a:lstStyle/>
          <a:p>
            <a:pPr algn="ctr"/>
            <a:r>
              <a:rPr lang="en-US" sz="2200" b="1" u="sng" dirty="0"/>
              <a:t>Union Model – Increasing the Demand for </a:t>
            </a:r>
            <a:r>
              <a:rPr lang="en-US" sz="2200" b="1" u="sng" dirty="0" smtClean="0"/>
              <a:t>Labor (13a)</a:t>
            </a:r>
            <a:endParaRPr lang="en-US" sz="2200" u="sng" dirty="0"/>
          </a:p>
          <a:p>
            <a:r>
              <a:rPr lang="en-US" sz="800" b="1" dirty="0"/>
              <a:t> </a:t>
            </a:r>
            <a:r>
              <a:rPr lang="en-US" sz="800" dirty="0"/>
              <a:t> </a:t>
            </a:r>
            <a:r>
              <a:rPr lang="en-US" sz="800" dirty="0" smtClean="0"/>
              <a:t>   </a:t>
            </a:r>
            <a:endParaRPr lang="en-US" sz="800" dirty="0"/>
          </a:p>
          <a:p>
            <a:r>
              <a:rPr lang="en-US" sz="2200" b="1" dirty="0"/>
              <a:t>Explanation / Characteristics / Results</a:t>
            </a:r>
            <a:r>
              <a:rPr lang="en-US" sz="2200" b="1" dirty="0" smtClean="0"/>
              <a:t>:</a:t>
            </a:r>
          </a:p>
          <a:p>
            <a:r>
              <a:rPr lang="en-US" sz="800" dirty="0" smtClean="0"/>
              <a:t>   </a:t>
            </a:r>
            <a:endParaRPr lang="en-US" sz="800" dirty="0"/>
          </a:p>
          <a:p>
            <a:pPr marL="285750" lvl="0" indent="-285750">
              <a:buFont typeface="Arial" pitchFamily="34" charset="0"/>
              <a:buChar char="•"/>
            </a:pPr>
            <a:r>
              <a:rPr lang="en-US" sz="2200" dirty="0"/>
              <a:t>To increase wages some unions try to increase demand for union labor</a:t>
            </a:r>
          </a:p>
          <a:p>
            <a:pPr marL="285750" lvl="0" indent="-285750">
              <a:buFont typeface="Arial" pitchFamily="34" charset="0"/>
              <a:buChar char="•"/>
            </a:pPr>
            <a:r>
              <a:rPr lang="en-US" sz="2200" dirty="0"/>
              <a:t>To keep things simple assume a competitive product market so </a:t>
            </a:r>
            <a:r>
              <a:rPr lang="en-US" sz="2200" dirty="0" err="1"/>
              <a:t>Dlabor</a:t>
            </a:r>
            <a:r>
              <a:rPr lang="en-US" sz="2200" dirty="0"/>
              <a:t> = MRP = VMP</a:t>
            </a:r>
          </a:p>
          <a:p>
            <a:pPr marL="285750" lvl="0" indent="-285750">
              <a:buFont typeface="Arial" pitchFamily="34" charset="0"/>
              <a:buChar char="•"/>
            </a:pPr>
            <a:r>
              <a:rPr lang="en-US" sz="2200" dirty="0"/>
              <a:t>How? (See determinants of labor demand lesson 12a)</a:t>
            </a:r>
          </a:p>
          <a:p>
            <a:pPr marL="742950" lvl="1" indent="-285750">
              <a:buFont typeface="Arial" pitchFamily="34" charset="0"/>
              <a:buChar char="•"/>
            </a:pPr>
            <a:r>
              <a:rPr lang="en-US" sz="2200" dirty="0"/>
              <a:t>Increase demand for the products they produce</a:t>
            </a:r>
            <a:br>
              <a:rPr lang="en-US" sz="2200" dirty="0"/>
            </a:br>
            <a:r>
              <a:rPr lang="en-US" sz="2200" dirty="0"/>
              <a:t>Example: unions lobby governments for more government construction projects</a:t>
            </a:r>
          </a:p>
          <a:p>
            <a:pPr marL="742950" lvl="1" indent="-285750">
              <a:buFont typeface="Arial" pitchFamily="34" charset="0"/>
              <a:buChar char="•"/>
            </a:pPr>
            <a:r>
              <a:rPr lang="en-US" sz="2200" dirty="0"/>
              <a:t>Increase demand for union labor by increasing the price of substitute resources</a:t>
            </a:r>
            <a:br>
              <a:rPr lang="en-US" sz="2200" dirty="0"/>
            </a:br>
            <a:r>
              <a:rPr lang="en-US" sz="2200" dirty="0"/>
              <a:t>Example: unions support increases in the minimum wage even though union workers are already paid more than the minimum wage</a:t>
            </a:r>
          </a:p>
          <a:p>
            <a:pPr marL="742950" lvl="1" indent="-285750">
              <a:buFont typeface="Arial" pitchFamily="34" charset="0"/>
              <a:buChar char="•"/>
            </a:pPr>
            <a:r>
              <a:rPr lang="en-US" sz="2200" dirty="0"/>
              <a:t>Increase demand for union labor by decreasing the price of complimentary resources</a:t>
            </a:r>
            <a:br>
              <a:rPr lang="en-US" sz="2200" dirty="0"/>
            </a:br>
            <a:r>
              <a:rPr lang="en-US" sz="2200" dirty="0"/>
              <a:t>Example: trucking unions support allowing more low wage foreign agricultural workers to enter the country so that there are more agricultural products to haul</a:t>
            </a:r>
          </a:p>
        </p:txBody>
      </p:sp>
    </p:spTree>
    <p:custDataLst>
      <p:tags r:id="rId1"/>
    </p:custDataLst>
    <p:extLst>
      <p:ext uri="{BB962C8B-B14F-4D97-AF65-F5344CB8AC3E}">
        <p14:creationId xmlns:p14="http://schemas.microsoft.com/office/powerpoint/2010/main" val="247394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2813304" cy="2985433"/>
          </a:xfrm>
          <a:prstGeom prst="rect">
            <a:avLst/>
          </a:prstGeom>
          <a:noFill/>
        </p:spPr>
        <p:txBody>
          <a:bodyPr wrap="square" rtlCol="0">
            <a:spAutoFit/>
          </a:bodyPr>
          <a:lstStyle/>
          <a:p>
            <a:r>
              <a:rPr lang="en-US" sz="2200" b="1" dirty="0" smtClean="0"/>
              <a:t>Union Model (13a)</a:t>
            </a:r>
            <a:br>
              <a:rPr lang="en-US" sz="2200" b="1" dirty="0" smtClean="0"/>
            </a:br>
            <a:r>
              <a:rPr lang="en-US" sz="2200" b="1" dirty="0" smtClean="0"/>
              <a:t>Increase Demand</a:t>
            </a:r>
          </a:p>
          <a:p>
            <a:endParaRPr lang="en-US" sz="2200" b="1" dirty="0"/>
          </a:p>
          <a:p>
            <a:r>
              <a:rPr lang="en-US" sz="2200" b="1" dirty="0" err="1" smtClean="0"/>
              <a:t>Q</a:t>
            </a:r>
            <a:r>
              <a:rPr lang="en-US" b="1" dirty="0" err="1" smtClean="0"/>
              <a:t>hired</a:t>
            </a:r>
            <a:r>
              <a:rPr lang="en-US" sz="2200" b="1" dirty="0" smtClean="0"/>
              <a:t> = Q2</a:t>
            </a:r>
          </a:p>
          <a:p>
            <a:r>
              <a:rPr lang="en-US" sz="2200" b="1" dirty="0" smtClean="0"/>
              <a:t>Wage = W2</a:t>
            </a:r>
          </a:p>
          <a:p>
            <a:r>
              <a:rPr lang="en-US" sz="2200" b="1" dirty="0" err="1" smtClean="0"/>
              <a:t>Alloc</a:t>
            </a:r>
            <a:r>
              <a:rPr lang="en-US" sz="2200" b="1" dirty="0" smtClean="0"/>
              <a:t>. Eff. Q = Q2</a:t>
            </a:r>
          </a:p>
          <a:p>
            <a:endParaRPr lang="en-US" sz="2200" b="1" dirty="0"/>
          </a:p>
          <a:p>
            <a:r>
              <a:rPr lang="en-US" sz="2200" b="1" dirty="0" smtClean="0">
                <a:solidFill>
                  <a:srgbClr val="FF0000"/>
                </a:solidFill>
              </a:rPr>
              <a:t>Probably Efficient.</a:t>
            </a:r>
            <a:endParaRPr lang="en-US" sz="2200" dirty="0">
              <a:solidFill>
                <a:srgbClr val="FF0000"/>
              </a:solidFill>
            </a:endParaRPr>
          </a:p>
          <a:p>
            <a:r>
              <a:rPr lang="en-US" sz="1200" b="1" dirty="0"/>
              <a:t> </a:t>
            </a:r>
            <a:endParaRPr lang="en-US" sz="1200" dirty="0"/>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76200"/>
            <a:ext cx="4724400"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228600" y="838200"/>
            <a:ext cx="16824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0637" y="6008132"/>
            <a:ext cx="8686800" cy="523220"/>
          </a:xfrm>
          <a:prstGeom prst="rect">
            <a:avLst/>
          </a:prstGeom>
          <a:noFill/>
        </p:spPr>
        <p:txBody>
          <a:bodyPr wrap="square" rtlCol="0">
            <a:spAutoFit/>
          </a:bodyPr>
          <a:lstStyle/>
          <a:p>
            <a:pPr algn="ctr"/>
            <a:r>
              <a:rPr lang="en-US" sz="2800" b="1" dirty="0" smtClean="0"/>
              <a:t>For all graphs: DEFINE, DRAW, DESCRIBE</a:t>
            </a:r>
            <a:endParaRPr lang="en-US" sz="2800" dirty="0"/>
          </a:p>
        </p:txBody>
      </p:sp>
    </p:spTree>
    <p:custDataLst>
      <p:tags r:id="rId1"/>
    </p:custDataLst>
    <p:extLst>
      <p:ext uri="{BB962C8B-B14F-4D97-AF65-F5344CB8AC3E}">
        <p14:creationId xmlns:p14="http://schemas.microsoft.com/office/powerpoint/2010/main" val="3462330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752600"/>
          </a:xfrm>
        </p:spPr>
        <p:txBody>
          <a:bodyPr>
            <a:normAutofit fontScale="90000"/>
          </a:bodyPr>
          <a:lstStyle/>
          <a:p>
            <a:pPr algn="l"/>
            <a:r>
              <a:rPr lang="en-US" b="1" dirty="0" smtClean="0"/>
              <a:t>7. Which labor market model?</a:t>
            </a:r>
            <a:endParaRPr lang="en-US" b="1" dirty="0"/>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11" name="Picture 10" descr="lab8demand.jpg"/>
          <p:cNvPicPr>
            <a:picLocks noChangeAspect="1"/>
          </p:cNvPicPr>
          <p:nvPr/>
        </p:nvPicPr>
        <p:blipFill>
          <a:blip r:embed="rId4" cstate="print"/>
          <a:stretch>
            <a:fillRect/>
          </a:stretch>
        </p:blipFill>
        <p:spPr>
          <a:xfrm>
            <a:off x="5181599" y="304800"/>
            <a:ext cx="3757889" cy="3200400"/>
          </a:xfrm>
          <a:prstGeom prst="rect">
            <a:avLst/>
          </a:prstGeom>
        </p:spPr>
      </p:pic>
    </p:spTree>
    <p:custDataLst>
      <p:tags r:id="rId1"/>
    </p:custDataLst>
    <p:extLst>
      <p:ext uri="{BB962C8B-B14F-4D97-AF65-F5344CB8AC3E}">
        <p14:creationId xmlns:p14="http://schemas.microsoft.com/office/powerpoint/2010/main" val="717393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752600"/>
          </a:xfrm>
        </p:spPr>
        <p:txBody>
          <a:bodyPr>
            <a:normAutofit fontScale="90000"/>
          </a:bodyPr>
          <a:lstStyle/>
          <a:p>
            <a:pPr algn="l"/>
            <a:r>
              <a:rPr lang="en-US" b="1" dirty="0" smtClean="0">
                <a:solidFill>
                  <a:srgbClr val="0070C0"/>
                </a:solidFill>
              </a:rPr>
              <a:t>7. Which labor market model?</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11" name="Picture 10" descr="lab8demand.jpg"/>
          <p:cNvPicPr>
            <a:picLocks noChangeAspect="1"/>
          </p:cNvPicPr>
          <p:nvPr/>
        </p:nvPicPr>
        <p:blipFill>
          <a:blip r:embed="rId5" cstate="print"/>
          <a:stretch>
            <a:fillRect/>
          </a:stretch>
        </p:blipFill>
        <p:spPr>
          <a:xfrm>
            <a:off x="5181599" y="304800"/>
            <a:ext cx="3757889" cy="3200400"/>
          </a:xfrm>
          <a:prstGeom prst="rect">
            <a:avLst/>
          </a:prstGeom>
        </p:spPr>
      </p:pic>
      <p:sp>
        <p:nvSpPr>
          <p:cNvPr id="5" name="CorShape1"/>
          <p:cNvSpPr/>
          <p:nvPr>
            <p:custDataLst>
              <p:tags r:id="rId3"/>
            </p:custDataLst>
          </p:nvPr>
        </p:nvSpPr>
        <p:spPr>
          <a:xfrm rot="10800000">
            <a:off x="213360" y="406400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01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370975"/>
          </a:xfrm>
          <a:prstGeom prst="rect">
            <a:avLst/>
          </a:prstGeom>
          <a:noFill/>
        </p:spPr>
        <p:txBody>
          <a:bodyPr wrap="square" rtlCol="0">
            <a:spAutoFit/>
          </a:bodyPr>
          <a:lstStyle/>
          <a:p>
            <a:pPr algn="ctr"/>
            <a:r>
              <a:rPr lang="en-US" sz="2800" b="1" u="sng" dirty="0" smtClean="0"/>
              <a:t>Eight Resource Market Models</a:t>
            </a:r>
          </a:p>
          <a:p>
            <a:endParaRPr lang="en-US" sz="2800" dirty="0" smtClean="0"/>
          </a:p>
          <a:p>
            <a:pPr lvl="0"/>
            <a:r>
              <a:rPr lang="en-US" sz="2800" b="1" dirty="0" smtClean="0"/>
              <a:t>1. Comp. Resource Market and Comp. Product Market</a:t>
            </a:r>
            <a:endParaRPr lang="en-US" sz="2800" dirty="0" smtClean="0"/>
          </a:p>
          <a:p>
            <a:pPr lvl="0"/>
            <a:r>
              <a:rPr lang="en-US" sz="2800" b="1" dirty="0" smtClean="0"/>
              <a:t>2. Comp. Resource Market and  Imperfect Product Market</a:t>
            </a:r>
            <a:endParaRPr lang="en-US" sz="2800" dirty="0" smtClean="0"/>
          </a:p>
          <a:p>
            <a:pPr lvl="0"/>
            <a:r>
              <a:rPr lang="en-US" sz="2800" b="1" dirty="0" smtClean="0"/>
              <a:t>3. </a:t>
            </a:r>
            <a:r>
              <a:rPr lang="en-US" sz="2800" b="1" dirty="0" err="1" smtClean="0"/>
              <a:t>Monopsony</a:t>
            </a:r>
            <a:endParaRPr lang="en-US" sz="2800" dirty="0" smtClean="0"/>
          </a:p>
          <a:p>
            <a:pPr lvl="0"/>
            <a:r>
              <a:rPr lang="en-US" sz="2800" b="1" dirty="0" smtClean="0"/>
              <a:t>4. Union: Demand Enhancement</a:t>
            </a:r>
            <a:endParaRPr lang="en-US" sz="2800" dirty="0" smtClean="0"/>
          </a:p>
          <a:p>
            <a:r>
              <a:rPr lang="en-US" sz="2800" b="1" dirty="0" smtClean="0">
                <a:solidFill>
                  <a:srgbClr val="FF0000"/>
                </a:solidFill>
              </a:rPr>
              <a:t>5. Union: Exclusive or Craft Union </a:t>
            </a:r>
            <a:r>
              <a:rPr lang="en-US" sz="2600" dirty="0" smtClean="0">
                <a:solidFill>
                  <a:srgbClr val="FF0000"/>
                </a:solidFill>
              </a:rPr>
              <a:t>- </a:t>
            </a:r>
            <a:r>
              <a:rPr lang="en-US" sz="2600" b="1" dirty="0" smtClean="0">
                <a:solidFill>
                  <a:srgbClr val="FF0000"/>
                </a:solidFill>
              </a:rPr>
              <a:t>YP 41, 94, </a:t>
            </a:r>
            <a:r>
              <a:rPr lang="en-US" sz="2600" b="1" dirty="0">
                <a:solidFill>
                  <a:srgbClr val="FF0000"/>
                </a:solidFill>
              </a:rPr>
              <a:t>and </a:t>
            </a:r>
            <a:r>
              <a:rPr lang="en-US" sz="2600" b="1" dirty="0" smtClean="0">
                <a:solidFill>
                  <a:srgbClr val="FF0000"/>
                </a:solidFill>
              </a:rPr>
              <a:t/>
            </a:r>
            <a:br>
              <a:rPr lang="en-US" sz="2600" b="1" dirty="0" smtClean="0">
                <a:solidFill>
                  <a:srgbClr val="FF0000"/>
                </a:solidFill>
              </a:rPr>
            </a:br>
            <a:r>
              <a:rPr lang="en-US" sz="2600" b="1" dirty="0" smtClean="0">
                <a:solidFill>
                  <a:srgbClr val="FF0000"/>
                </a:solidFill>
              </a:rPr>
              <a:t>                                                                               </a:t>
            </a:r>
            <a:r>
              <a:rPr lang="en-US" sz="2600" b="1" dirty="0" err="1" smtClean="0">
                <a:solidFill>
                  <a:srgbClr val="FF0000"/>
                </a:solidFill>
              </a:rPr>
              <a:t>MicWebApp</a:t>
            </a:r>
            <a:endParaRPr lang="en-US" sz="2800" b="1" dirty="0" smtClean="0">
              <a:solidFill>
                <a:srgbClr val="FF0000"/>
              </a:solidFill>
            </a:endParaRPr>
          </a:p>
          <a:p>
            <a:pPr lvl="0"/>
            <a:r>
              <a:rPr lang="en-US" sz="2800" b="1" dirty="0" smtClean="0"/>
              <a:t>6. Union: Inclusive or industrial Union</a:t>
            </a:r>
            <a:endParaRPr lang="en-US" sz="2800" dirty="0" smtClean="0"/>
          </a:p>
          <a:p>
            <a:pPr lvl="0"/>
            <a:r>
              <a:rPr lang="en-US" sz="2800" b="1" dirty="0" smtClean="0"/>
              <a:t>7. </a:t>
            </a:r>
            <a:r>
              <a:rPr lang="en-US" sz="2800" b="1" dirty="0"/>
              <a:t>Union: Bilateral </a:t>
            </a:r>
            <a:r>
              <a:rPr lang="en-US" sz="2800" b="1" dirty="0" smtClean="0"/>
              <a:t>Monopoly</a:t>
            </a:r>
            <a:endParaRPr lang="en-US" sz="2800" dirty="0" smtClean="0"/>
          </a:p>
          <a:p>
            <a:pPr lvl="0"/>
            <a:r>
              <a:rPr lang="en-US" sz="2800" b="1" dirty="0" smtClean="0"/>
              <a:t>8. Minimum Wage</a:t>
            </a:r>
          </a:p>
          <a:p>
            <a:pPr lvl="1">
              <a:buFont typeface="Arial" pitchFamily="34" charset="0"/>
              <a:buChar char="•"/>
            </a:pPr>
            <a:r>
              <a:rPr lang="en-US" sz="2800" b="1" dirty="0" smtClean="0"/>
              <a:t>Decrease employment – the traditional argument</a:t>
            </a:r>
          </a:p>
          <a:p>
            <a:pPr lvl="1">
              <a:buFont typeface="Arial" pitchFamily="34" charset="0"/>
              <a:buChar char="•"/>
            </a:pPr>
            <a:r>
              <a:rPr lang="en-US" sz="2800" b="1" dirty="0"/>
              <a:t>Increases employment? – </a:t>
            </a:r>
            <a:r>
              <a:rPr lang="en-US" sz="2800" b="1" dirty="0" smtClean="0"/>
              <a:t>Monopsony</a:t>
            </a:r>
          </a:p>
          <a:p>
            <a:pPr lvl="1">
              <a:buFont typeface="Arial" pitchFamily="34" charset="0"/>
              <a:buChar char="•"/>
            </a:pPr>
            <a:r>
              <a:rPr lang="en-US" sz="2800" b="1" dirty="0" smtClean="0"/>
              <a:t>But how much? – Does it help the poor? – Elasticity</a:t>
            </a:r>
          </a:p>
          <a:p>
            <a:endParaRPr lang="en-US" dirty="0"/>
          </a:p>
        </p:txBody>
      </p:sp>
    </p:spTree>
    <p:custDataLst>
      <p:tags r:id="rId1"/>
    </p:custDataLst>
    <p:extLst>
      <p:ext uri="{BB962C8B-B14F-4D97-AF65-F5344CB8AC3E}">
        <p14:creationId xmlns:p14="http://schemas.microsoft.com/office/powerpoint/2010/main" val="516823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9144000" cy="6617196"/>
          </a:xfrm>
          <a:prstGeom prst="rect">
            <a:avLst/>
          </a:prstGeom>
          <a:noFill/>
        </p:spPr>
        <p:txBody>
          <a:bodyPr wrap="square" rtlCol="0">
            <a:spAutoFit/>
          </a:bodyPr>
          <a:lstStyle/>
          <a:p>
            <a:pPr algn="ctr"/>
            <a:r>
              <a:rPr lang="en-US" dirty="0"/>
              <a:t> </a:t>
            </a:r>
            <a:r>
              <a:rPr lang="en-US" b="1" u="sng" dirty="0" smtClean="0"/>
              <a:t>Exclusive </a:t>
            </a:r>
            <a:r>
              <a:rPr lang="en-US" b="1" u="sng" dirty="0"/>
              <a:t>or Craft Union (Decreasing the Supply of Labor)	13a</a:t>
            </a:r>
            <a:endParaRPr lang="en-US" u="sng" dirty="0"/>
          </a:p>
          <a:p>
            <a:r>
              <a:rPr lang="en-US" b="1" dirty="0" smtClean="0"/>
              <a:t>Explanation </a:t>
            </a:r>
            <a:r>
              <a:rPr lang="en-US" b="1" dirty="0"/>
              <a:t>/ Characteristics / Results:</a:t>
            </a:r>
            <a:endParaRPr lang="en-US" dirty="0"/>
          </a:p>
          <a:p>
            <a:pPr marL="285750" lvl="0" indent="-285750">
              <a:buFont typeface="Arial" pitchFamily="34" charset="0"/>
              <a:buChar char="•"/>
            </a:pPr>
            <a:r>
              <a:rPr lang="en-US" dirty="0"/>
              <a:t>Some unions try to increase wages by reducing the supply of labor</a:t>
            </a:r>
            <a:endParaRPr lang="en-US" sz="1600" dirty="0"/>
          </a:p>
          <a:p>
            <a:pPr marL="285750" lvl="0" indent="-285750">
              <a:buFont typeface="Arial" pitchFamily="34" charset="0"/>
              <a:buChar char="•"/>
            </a:pPr>
            <a:r>
              <a:rPr lang="en-US" dirty="0"/>
              <a:t>To keep things simple assume a competitive product market so </a:t>
            </a:r>
            <a:r>
              <a:rPr lang="en-US" dirty="0" err="1"/>
              <a:t>D</a:t>
            </a:r>
            <a:r>
              <a:rPr lang="en-US" sz="1200" dirty="0" err="1"/>
              <a:t>labor</a:t>
            </a:r>
            <a:r>
              <a:rPr lang="en-US" dirty="0"/>
              <a:t> = MRP = VMP</a:t>
            </a:r>
            <a:endParaRPr lang="en-US" sz="1600" dirty="0"/>
          </a:p>
          <a:p>
            <a:pPr marL="285750" lvl="0" indent="-285750">
              <a:buFont typeface="Arial" pitchFamily="34" charset="0"/>
              <a:buChar char="•"/>
            </a:pPr>
            <a:r>
              <a:rPr lang="en-US" dirty="0"/>
              <a:t>Examples – Some unions support: </a:t>
            </a:r>
            <a:endParaRPr lang="en-US" sz="1600" dirty="0"/>
          </a:p>
          <a:p>
            <a:pPr marL="742950" lvl="1" indent="-285750">
              <a:buFont typeface="Arial" pitchFamily="34" charset="0"/>
              <a:buChar char="•"/>
            </a:pPr>
            <a:r>
              <a:rPr lang="en-US" sz="1600" dirty="0"/>
              <a:t>restricting immigration</a:t>
            </a:r>
          </a:p>
          <a:p>
            <a:pPr marL="742950" lvl="1" indent="-285750">
              <a:buFont typeface="Arial" pitchFamily="34" charset="0"/>
              <a:buChar char="•"/>
            </a:pPr>
            <a:r>
              <a:rPr lang="en-US" sz="1600" dirty="0"/>
              <a:t>laws banning child labor</a:t>
            </a:r>
          </a:p>
          <a:p>
            <a:pPr marL="742950" lvl="1" indent="-285750">
              <a:buFont typeface="Arial" pitchFamily="34" charset="0"/>
              <a:buChar char="•"/>
            </a:pPr>
            <a:r>
              <a:rPr lang="en-US" sz="1600" dirty="0"/>
              <a:t>compulsory retirement</a:t>
            </a:r>
          </a:p>
          <a:p>
            <a:pPr marL="742950" lvl="1" indent="-285750">
              <a:buFont typeface="Arial" pitchFamily="34" charset="0"/>
              <a:buChar char="•"/>
            </a:pPr>
            <a:r>
              <a:rPr lang="en-US" sz="1600" dirty="0"/>
              <a:t>shorter work week</a:t>
            </a:r>
          </a:p>
          <a:p>
            <a:pPr marL="285750" lvl="0" indent="-285750">
              <a:buFont typeface="Arial" pitchFamily="34" charset="0"/>
              <a:buChar char="•"/>
            </a:pPr>
            <a:r>
              <a:rPr lang="en-US" dirty="0"/>
              <a:t>Craft (or Exclusive) Unions</a:t>
            </a:r>
            <a:endParaRPr lang="en-US" sz="1600" dirty="0"/>
          </a:p>
          <a:p>
            <a:pPr marL="742950" lvl="1" indent="-285750">
              <a:buFont typeface="Arial" pitchFamily="34" charset="0"/>
              <a:buChar char="•"/>
            </a:pPr>
            <a:r>
              <a:rPr lang="en-US" sz="1600" dirty="0"/>
              <a:t>A union of workers that all possess a certain skill</a:t>
            </a:r>
          </a:p>
          <a:p>
            <a:pPr marL="742950" lvl="1" indent="-285750">
              <a:buFont typeface="Arial" pitchFamily="34" charset="0"/>
              <a:buChar char="•"/>
            </a:pPr>
            <a:r>
              <a:rPr lang="en-US" sz="1600" dirty="0"/>
              <a:t>They then restrict membership in the union through various means including high fees and long apprenticeships</a:t>
            </a:r>
          </a:p>
          <a:p>
            <a:pPr marL="742950" lvl="1" indent="-285750">
              <a:buFont typeface="Arial" pitchFamily="34" charset="0"/>
              <a:buChar char="•"/>
            </a:pPr>
            <a:r>
              <a:rPr lang="en-US" sz="1600" dirty="0"/>
              <a:t>Examples: electricians union, carpenters union, plumbers union</a:t>
            </a:r>
          </a:p>
          <a:p>
            <a:pPr marL="742950" lvl="1" indent="-285750">
              <a:buFont typeface="Arial" pitchFamily="34" charset="0"/>
              <a:buChar char="•"/>
            </a:pPr>
            <a:r>
              <a:rPr lang="en-US" sz="1600" dirty="0"/>
              <a:t>A similar technique to increase wages is used by professional organizations like the American Medical Association (doctors), the American Bar Association (lawyers) and the National Education Association (teachers) which try to set strict and difficult requirements for getting a license to work in their fields</a:t>
            </a:r>
          </a:p>
          <a:p>
            <a:pPr marL="742950" lvl="1" indent="-285750">
              <a:buFont typeface="Arial" pitchFamily="34" charset="0"/>
              <a:buChar char="•"/>
            </a:pPr>
            <a:r>
              <a:rPr lang="en-US" sz="1600" dirty="0"/>
              <a:t>Even barbers and hair stylists support licensing requirements that restrict how many people can cut and style hair</a:t>
            </a:r>
            <a:r>
              <a:rPr lang="en-US" dirty="0"/>
              <a:t>.</a:t>
            </a:r>
            <a:endParaRPr lang="en-US" sz="1600" dirty="0"/>
          </a:p>
          <a:p>
            <a:pPr marL="285750" lvl="0" indent="-285750">
              <a:buFont typeface="Arial" pitchFamily="34" charset="0"/>
              <a:buChar char="•"/>
            </a:pPr>
            <a:r>
              <a:rPr lang="en-US" dirty="0"/>
              <a:t>Results (see graph on next slide</a:t>
            </a:r>
            <a:r>
              <a:rPr lang="en-US" dirty="0" smtClean="0"/>
              <a:t>):</a:t>
            </a:r>
            <a:endParaRPr lang="en-US" sz="1600" dirty="0" smtClean="0"/>
          </a:p>
          <a:p>
            <a:pPr marL="742950" lvl="1" indent="-285750">
              <a:buFont typeface="Arial" pitchFamily="34" charset="0"/>
              <a:buChar char="•"/>
            </a:pPr>
            <a:r>
              <a:rPr lang="en-US" dirty="0" smtClean="0"/>
              <a:t>Therefore the firm will hire Q2 workers at a wage of W2.  This is the equilibrium or profit maximizing quantity to hire.</a:t>
            </a:r>
            <a:endParaRPr lang="en-US" sz="1600" dirty="0" smtClean="0"/>
          </a:p>
          <a:p>
            <a:pPr marL="285750" indent="-285750">
              <a:buFont typeface="Arial" pitchFamily="34" charset="0"/>
              <a:buChar char="•"/>
            </a:pPr>
            <a:r>
              <a:rPr lang="en-US" dirty="0" err="1" smtClean="0"/>
              <a:t>Allocatively</a:t>
            </a:r>
            <a:r>
              <a:rPr lang="en-US" dirty="0" smtClean="0"/>
              <a:t> </a:t>
            </a:r>
            <a:r>
              <a:rPr lang="en-US" dirty="0"/>
              <a:t>efficient quantity to hire is Q1 (where VMP = W).  Exclusive unions cause </a:t>
            </a:r>
            <a:r>
              <a:rPr lang="en-US" dirty="0" err="1"/>
              <a:t>allocative</a:t>
            </a:r>
            <a:r>
              <a:rPr lang="en-US" dirty="0"/>
              <a:t> inefficiency in the labor market.</a:t>
            </a:r>
            <a:endParaRPr lang="en-US" sz="3600" dirty="0"/>
          </a:p>
        </p:txBody>
      </p:sp>
    </p:spTree>
    <p:custDataLst>
      <p:tags r:id="rId1"/>
    </p:custDataLst>
    <p:extLst>
      <p:ext uri="{BB962C8B-B14F-4D97-AF65-F5344CB8AC3E}">
        <p14:creationId xmlns:p14="http://schemas.microsoft.com/office/powerpoint/2010/main" val="2204855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 y="778002"/>
            <a:ext cx="8839200" cy="6000749"/>
          </a:xfrm>
        </p:spPr>
        <p:txBody>
          <a:bodyPr>
            <a:normAutofit fontScale="55000" lnSpcReduction="20000"/>
          </a:bodyPr>
          <a:lstStyle/>
          <a:p>
            <a:pPr algn="l"/>
            <a:r>
              <a:rPr lang="en-US" sz="4200" dirty="0" smtClean="0">
                <a:solidFill>
                  <a:schemeClr val="tx1"/>
                </a:solidFill>
              </a:rPr>
              <a:t>Competitive Product Market </a:t>
            </a:r>
            <a:r>
              <a:rPr lang="en-US" sz="4200" dirty="0">
                <a:solidFill>
                  <a:schemeClr val="tx1"/>
                </a:solidFill>
              </a:rPr>
              <a:t>and </a:t>
            </a:r>
            <a:r>
              <a:rPr lang="en-US" sz="4200" dirty="0" smtClean="0">
                <a:solidFill>
                  <a:schemeClr val="tx1"/>
                </a:solidFill>
              </a:rPr>
              <a:t>Competitive </a:t>
            </a:r>
            <a:r>
              <a:rPr lang="en-US" sz="4200" dirty="0">
                <a:solidFill>
                  <a:schemeClr val="tx1"/>
                </a:solidFill>
              </a:rPr>
              <a:t>Labor </a:t>
            </a:r>
            <a:r>
              <a:rPr lang="en-US" sz="4200" dirty="0" smtClean="0">
                <a:solidFill>
                  <a:schemeClr val="tx1"/>
                </a:solidFill>
              </a:rPr>
              <a:t>Market</a:t>
            </a:r>
            <a:endParaRPr lang="en-US" sz="4200" dirty="0">
              <a:solidFill>
                <a:schemeClr val="tx1"/>
              </a:solidFill>
            </a:endParaRPr>
          </a:p>
          <a:p>
            <a:pPr marL="914400" lvl="1" indent="-457200" algn="l">
              <a:buFont typeface="Arial" pitchFamily="34" charset="0"/>
              <a:buChar char="•"/>
            </a:pPr>
            <a:r>
              <a:rPr lang="en-US" sz="4200" dirty="0">
                <a:solidFill>
                  <a:schemeClr val="tx1"/>
                </a:solidFill>
              </a:rPr>
              <a:t>YP 12 – Draw </a:t>
            </a:r>
            <a:r>
              <a:rPr lang="en-US" sz="4200" dirty="0" smtClean="0">
                <a:solidFill>
                  <a:schemeClr val="tx1"/>
                </a:solidFill>
              </a:rPr>
              <a:t>Graph</a:t>
            </a:r>
          </a:p>
          <a:p>
            <a:pPr marL="914400" lvl="1" indent="-457200" algn="l">
              <a:buFont typeface="Arial" pitchFamily="34" charset="0"/>
              <a:buChar char="•"/>
            </a:pPr>
            <a:r>
              <a:rPr lang="en-US" sz="4200" dirty="0" smtClean="0">
                <a:solidFill>
                  <a:schemeClr val="tx1"/>
                </a:solidFill>
              </a:rPr>
              <a:t>YP 13 and  Summary</a:t>
            </a:r>
          </a:p>
          <a:p>
            <a:pPr marL="914400" lvl="1" indent="-457200" algn="l">
              <a:buFont typeface="Arial" pitchFamily="34" charset="0"/>
              <a:buChar char="•"/>
            </a:pPr>
            <a:r>
              <a:rPr lang="en-US" sz="4200" dirty="0" smtClean="0">
                <a:solidFill>
                  <a:schemeClr val="tx1"/>
                </a:solidFill>
              </a:rPr>
              <a:t>Be sure to do YP 22 and 24</a:t>
            </a:r>
          </a:p>
          <a:p>
            <a:pPr algn="l"/>
            <a:r>
              <a:rPr lang="en-US" sz="2000" dirty="0" smtClean="0">
                <a:solidFill>
                  <a:schemeClr val="tx1"/>
                </a:solidFill>
              </a:rPr>
              <a:t>  </a:t>
            </a:r>
          </a:p>
          <a:p>
            <a:pPr algn="l"/>
            <a:r>
              <a:rPr lang="en-US" sz="4200" dirty="0" smtClean="0">
                <a:solidFill>
                  <a:schemeClr val="tx1"/>
                </a:solidFill>
              </a:rPr>
              <a:t>Imperfectly Competitive Product Market and Competitive Labor Market</a:t>
            </a:r>
          </a:p>
          <a:p>
            <a:pPr marL="914400" lvl="1" indent="-457200" algn="l">
              <a:buFont typeface="Arial" pitchFamily="34" charset="0"/>
              <a:buChar char="•"/>
            </a:pPr>
            <a:r>
              <a:rPr lang="en-US" sz="4200" dirty="0" smtClean="0">
                <a:solidFill>
                  <a:schemeClr val="tx1"/>
                </a:solidFill>
              </a:rPr>
              <a:t>YP 16 Draw Graph</a:t>
            </a:r>
          </a:p>
          <a:p>
            <a:pPr marL="914400" lvl="1" indent="-457200" algn="l">
              <a:buFont typeface="Arial" pitchFamily="34" charset="0"/>
              <a:buChar char="•"/>
            </a:pPr>
            <a:r>
              <a:rPr lang="en-US" sz="4200" dirty="0" smtClean="0">
                <a:solidFill>
                  <a:schemeClr val="tx1"/>
                </a:solidFill>
              </a:rPr>
              <a:t>YP 17 and Summary</a:t>
            </a:r>
          </a:p>
          <a:p>
            <a:pPr marL="914400" lvl="1" indent="-457200" algn="l">
              <a:buFont typeface="Arial" pitchFamily="34" charset="0"/>
              <a:buChar char="•"/>
            </a:pPr>
            <a:r>
              <a:rPr lang="en-US" sz="4200" dirty="0">
                <a:solidFill>
                  <a:schemeClr val="tx1"/>
                </a:solidFill>
              </a:rPr>
              <a:t>Be sure to do YP </a:t>
            </a:r>
            <a:r>
              <a:rPr lang="en-US" sz="4200" dirty="0" smtClean="0">
                <a:solidFill>
                  <a:schemeClr val="tx1"/>
                </a:solidFill>
              </a:rPr>
              <a:t>23 and 25</a:t>
            </a:r>
            <a:endParaRPr lang="en-US" sz="4200" dirty="0">
              <a:solidFill>
                <a:schemeClr val="tx1"/>
              </a:solidFill>
            </a:endParaRPr>
          </a:p>
          <a:p>
            <a:pPr algn="l"/>
            <a:r>
              <a:rPr lang="en-US" sz="2000" dirty="0" smtClean="0">
                <a:solidFill>
                  <a:schemeClr val="tx1"/>
                </a:solidFill>
              </a:rPr>
              <a:t>  </a:t>
            </a:r>
          </a:p>
          <a:p>
            <a:pPr algn="l"/>
            <a:r>
              <a:rPr lang="en-US" sz="3600" dirty="0" smtClean="0">
                <a:solidFill>
                  <a:schemeClr val="tx1"/>
                </a:solidFill>
              </a:rPr>
              <a:t>Determinants of Labor Demand</a:t>
            </a:r>
          </a:p>
          <a:p>
            <a:pPr marL="914400" lvl="1" indent="-457200" algn="l">
              <a:buFont typeface="Arial" pitchFamily="34" charset="0"/>
              <a:buChar char="•"/>
            </a:pPr>
            <a:r>
              <a:rPr lang="en-US" sz="3600" dirty="0" smtClean="0">
                <a:solidFill>
                  <a:schemeClr val="tx1"/>
                </a:solidFill>
              </a:rPr>
              <a:t>YP 5-6 and </a:t>
            </a:r>
            <a:r>
              <a:rPr lang="en-US" sz="3600" dirty="0" err="1" smtClean="0">
                <a:solidFill>
                  <a:schemeClr val="tx1"/>
                </a:solidFill>
              </a:rPr>
              <a:t>MicWebApp</a:t>
            </a:r>
            <a:endParaRPr lang="en-US" sz="3600" dirty="0" smtClean="0">
              <a:solidFill>
                <a:schemeClr val="tx1"/>
              </a:solidFill>
            </a:endParaRPr>
          </a:p>
          <a:p>
            <a:pPr marL="914400" lvl="1" indent="-457200" algn="l">
              <a:buFont typeface="Arial" pitchFamily="34" charset="0"/>
              <a:buChar char="•"/>
            </a:pPr>
            <a:r>
              <a:rPr lang="en-US" sz="3600" dirty="0" smtClean="0">
                <a:solidFill>
                  <a:schemeClr val="tx1"/>
                </a:solidFill>
              </a:rPr>
              <a:t>YP 26-27 # 1-7</a:t>
            </a:r>
          </a:p>
          <a:p>
            <a:pPr algn="l"/>
            <a:r>
              <a:rPr lang="en-US" sz="1700" dirty="0" smtClean="0">
                <a:solidFill>
                  <a:schemeClr val="tx1"/>
                </a:solidFill>
              </a:rPr>
              <a:t>     </a:t>
            </a:r>
          </a:p>
          <a:p>
            <a:pPr algn="l"/>
            <a:r>
              <a:rPr lang="en-US" sz="3600" dirty="0" smtClean="0">
                <a:solidFill>
                  <a:schemeClr val="tx1"/>
                </a:solidFill>
              </a:rPr>
              <a:t>Price Elasticity of Resource Demand</a:t>
            </a:r>
          </a:p>
          <a:p>
            <a:pPr marL="800100" lvl="1" indent="-342900" algn="l">
              <a:buFont typeface="Arial" pitchFamily="34" charset="0"/>
              <a:buChar char="•"/>
            </a:pPr>
            <a:r>
              <a:rPr lang="en-US" sz="3600" dirty="0" smtClean="0">
                <a:solidFill>
                  <a:schemeClr val="tx1"/>
                </a:solidFill>
              </a:rPr>
              <a:t>YP 7 and </a:t>
            </a:r>
            <a:r>
              <a:rPr lang="en-US" sz="3600" dirty="0" err="1" smtClean="0">
                <a:solidFill>
                  <a:schemeClr val="tx1"/>
                </a:solidFill>
              </a:rPr>
              <a:t>MicWebApp</a:t>
            </a:r>
            <a:endParaRPr lang="en-US" sz="3600" dirty="0" smtClean="0">
              <a:solidFill>
                <a:schemeClr val="tx1"/>
              </a:solidFill>
            </a:endParaRPr>
          </a:p>
          <a:p>
            <a:pPr marL="800100" lvl="1" indent="-342900" algn="l">
              <a:buFont typeface="Arial" pitchFamily="34" charset="0"/>
              <a:buChar char="•"/>
            </a:pPr>
            <a:r>
              <a:rPr lang="en-US" sz="3600" dirty="0" smtClean="0">
                <a:solidFill>
                  <a:schemeClr val="tx1"/>
                </a:solidFill>
              </a:rPr>
              <a:t>YP 28 # 1-5</a:t>
            </a:r>
            <a:endParaRPr lang="en-US" sz="2800" dirty="0" smtClean="0">
              <a:solidFill>
                <a:schemeClr val="tx1"/>
              </a:solidFill>
            </a:endParaRPr>
          </a:p>
          <a:p>
            <a:pPr lvl="1" algn="l"/>
            <a:r>
              <a:rPr lang="en-US" sz="1700" dirty="0" smtClean="0">
                <a:solidFill>
                  <a:schemeClr val="tx1"/>
                </a:solidFill>
              </a:rPr>
              <a:t>  </a:t>
            </a:r>
          </a:p>
          <a:p>
            <a:pPr lvl="1"/>
            <a:r>
              <a:rPr lang="en-US" sz="3900" b="1" dirty="0" smtClean="0">
                <a:solidFill>
                  <a:schemeClr val="tx1"/>
                </a:solidFill>
              </a:rPr>
              <a:t>For all graphs: DEFINE, DRAW, DESCRIBE</a:t>
            </a:r>
            <a:endParaRPr lang="en-US" sz="3900" b="1" dirty="0">
              <a:solidFill>
                <a:schemeClr val="tx1"/>
              </a:solidFill>
            </a:endParaRPr>
          </a:p>
        </p:txBody>
      </p:sp>
      <p:sp>
        <p:nvSpPr>
          <p:cNvPr id="5" name="Title 1"/>
          <p:cNvSpPr>
            <a:spLocks noGrp="1"/>
          </p:cNvSpPr>
          <p:nvPr>
            <p:ph type="ctrTitle"/>
          </p:nvPr>
        </p:nvSpPr>
        <p:spPr>
          <a:xfrm>
            <a:off x="76200" y="3048"/>
            <a:ext cx="8991600" cy="682752"/>
          </a:xfrm>
        </p:spPr>
        <p:txBody>
          <a:bodyPr>
            <a:noAutofit/>
          </a:bodyPr>
          <a:lstStyle/>
          <a:p>
            <a:r>
              <a:rPr lang="en-US" sz="3600" b="1" dirty="0" smtClean="0"/>
              <a:t>Review Lesson 12a - Demand for Resources</a:t>
            </a:r>
            <a:endParaRPr lang="en-US" sz="3600" b="1" dirty="0"/>
          </a:p>
        </p:txBody>
      </p:sp>
      <p:sp>
        <p:nvSpPr>
          <p:cNvPr id="7" name="Title 1"/>
          <p:cNvSpPr txBox="1">
            <a:spLocks/>
          </p:cNvSpPr>
          <p:nvPr/>
        </p:nvSpPr>
        <p:spPr>
          <a:xfrm>
            <a:off x="533400" y="6438899"/>
            <a:ext cx="8153400" cy="342900"/>
          </a:xfrm>
          <a:prstGeom prst="rect">
            <a:avLst/>
          </a:prstGeom>
          <a:ln w="38100">
            <a:solidFill>
              <a:srgbClr val="00B0F0"/>
            </a:solidFill>
          </a:ln>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13a – Labor Market Models</a:t>
            </a:r>
            <a:endParaRPr lang="en-US" b="1" dirty="0"/>
          </a:p>
        </p:txBody>
      </p:sp>
    </p:spTree>
    <p:custDataLst>
      <p:tags r:id="rId1"/>
    </p:custDataLst>
    <p:extLst>
      <p:ext uri="{BB962C8B-B14F-4D97-AF65-F5344CB8AC3E}">
        <p14:creationId xmlns:p14="http://schemas.microsoft.com/office/powerpoint/2010/main" val="3923444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2813304" cy="3323987"/>
          </a:xfrm>
          <a:prstGeom prst="rect">
            <a:avLst/>
          </a:prstGeom>
          <a:noFill/>
        </p:spPr>
        <p:txBody>
          <a:bodyPr wrap="square" rtlCol="0">
            <a:spAutoFit/>
          </a:bodyPr>
          <a:lstStyle/>
          <a:p>
            <a:r>
              <a:rPr lang="en-US" sz="2200" b="1" dirty="0" smtClean="0"/>
              <a:t>Union Model (13a)</a:t>
            </a:r>
            <a:br>
              <a:rPr lang="en-US" sz="2200" b="1" dirty="0" smtClean="0"/>
            </a:br>
            <a:r>
              <a:rPr lang="en-US" sz="2200" b="1" dirty="0" smtClean="0"/>
              <a:t>Exclusive/Craft</a:t>
            </a:r>
          </a:p>
          <a:p>
            <a:r>
              <a:rPr lang="en-US" sz="2200" b="1" dirty="0" smtClean="0"/>
              <a:t>(decrease supply)</a:t>
            </a:r>
          </a:p>
          <a:p>
            <a:endParaRPr lang="en-US" sz="2200" b="1" dirty="0"/>
          </a:p>
          <a:p>
            <a:r>
              <a:rPr lang="en-US" sz="2200" b="1" dirty="0" err="1" smtClean="0"/>
              <a:t>Q</a:t>
            </a:r>
            <a:r>
              <a:rPr lang="en-US" b="1" dirty="0" err="1" smtClean="0"/>
              <a:t>hired</a:t>
            </a:r>
            <a:r>
              <a:rPr lang="en-US" sz="2200" b="1" dirty="0" smtClean="0"/>
              <a:t> = Q2</a:t>
            </a:r>
          </a:p>
          <a:p>
            <a:r>
              <a:rPr lang="en-US" sz="2200" b="1" dirty="0" smtClean="0"/>
              <a:t>Wage = W2</a:t>
            </a:r>
          </a:p>
          <a:p>
            <a:r>
              <a:rPr lang="en-US" sz="2200" b="1" dirty="0" err="1" smtClean="0"/>
              <a:t>Alloc</a:t>
            </a:r>
            <a:r>
              <a:rPr lang="en-US" sz="2200" b="1" dirty="0" smtClean="0"/>
              <a:t>. Eff. Q = Q1</a:t>
            </a:r>
          </a:p>
          <a:p>
            <a:endParaRPr lang="en-US" sz="2200" b="1" dirty="0"/>
          </a:p>
          <a:p>
            <a:r>
              <a:rPr lang="en-US" sz="2200" b="1" dirty="0" smtClean="0">
                <a:solidFill>
                  <a:srgbClr val="FF0000"/>
                </a:solidFill>
              </a:rPr>
              <a:t>NOT Efficient!</a:t>
            </a:r>
            <a:endParaRPr lang="en-US" sz="2200" dirty="0">
              <a:solidFill>
                <a:srgbClr val="FF0000"/>
              </a:solidFill>
            </a:endParaRPr>
          </a:p>
          <a:p>
            <a:r>
              <a:rPr lang="en-US" sz="1200" b="1" dirty="0"/>
              <a:t> </a:t>
            </a:r>
            <a:endParaRPr lang="en-US" sz="12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505200" y="76200"/>
            <a:ext cx="5105400" cy="5327374"/>
          </a:xfrm>
          <a:prstGeom prst="rect">
            <a:avLst/>
          </a:prstGeom>
        </p:spPr>
      </p:pic>
      <p:cxnSp>
        <p:nvCxnSpPr>
          <p:cNvPr id="5" name="Straight Connector 4"/>
          <p:cNvCxnSpPr/>
          <p:nvPr/>
        </p:nvCxnSpPr>
        <p:spPr>
          <a:xfrm>
            <a:off x="228600" y="1219200"/>
            <a:ext cx="16824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0637" y="6008132"/>
            <a:ext cx="8686800" cy="523220"/>
          </a:xfrm>
          <a:prstGeom prst="rect">
            <a:avLst/>
          </a:prstGeom>
          <a:noFill/>
        </p:spPr>
        <p:txBody>
          <a:bodyPr wrap="square" rtlCol="0">
            <a:spAutoFit/>
          </a:bodyPr>
          <a:lstStyle/>
          <a:p>
            <a:pPr algn="ctr"/>
            <a:r>
              <a:rPr lang="en-US" sz="2800" b="1" dirty="0" smtClean="0"/>
              <a:t>For all graphs: DEFINE, DRAW, DESCRIBE</a:t>
            </a:r>
            <a:endParaRPr lang="en-US" sz="2800" dirty="0"/>
          </a:p>
        </p:txBody>
      </p:sp>
    </p:spTree>
    <p:custDataLst>
      <p:tags r:id="rId1"/>
    </p:custDataLst>
    <p:extLst>
      <p:ext uri="{BB962C8B-B14F-4D97-AF65-F5344CB8AC3E}">
        <p14:creationId xmlns:p14="http://schemas.microsoft.com/office/powerpoint/2010/main" val="3640492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t>8. Which labor market model?</a:t>
            </a:r>
            <a:endParaRPr lang="en-US" b="1" dirty="0"/>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7" name="Picture 6" descr="lab8craft.jpg"/>
          <p:cNvPicPr>
            <a:picLocks noChangeAspect="1"/>
          </p:cNvPicPr>
          <p:nvPr/>
        </p:nvPicPr>
        <p:blipFill>
          <a:blip r:embed="rId4" cstate="print"/>
          <a:stretch>
            <a:fillRect/>
          </a:stretch>
        </p:blipFill>
        <p:spPr>
          <a:xfrm>
            <a:off x="5257800" y="381000"/>
            <a:ext cx="3886200" cy="3403169"/>
          </a:xfrm>
          <a:prstGeom prst="rect">
            <a:avLst/>
          </a:prstGeom>
        </p:spPr>
      </p:pic>
    </p:spTree>
    <p:custDataLst>
      <p:tags r:id="rId1"/>
    </p:custDataLst>
    <p:extLst>
      <p:ext uri="{BB962C8B-B14F-4D97-AF65-F5344CB8AC3E}">
        <p14:creationId xmlns:p14="http://schemas.microsoft.com/office/powerpoint/2010/main" val="1997701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solidFill>
                  <a:srgbClr val="0070C0"/>
                </a:solidFill>
              </a:rPr>
              <a:t>8. Which labor market model?</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7" name="Picture 6" descr="lab8craft.jpg"/>
          <p:cNvPicPr>
            <a:picLocks noChangeAspect="1"/>
          </p:cNvPicPr>
          <p:nvPr/>
        </p:nvPicPr>
        <p:blipFill>
          <a:blip r:embed="rId5" cstate="print"/>
          <a:stretch>
            <a:fillRect/>
          </a:stretch>
        </p:blipFill>
        <p:spPr>
          <a:xfrm>
            <a:off x="5257800" y="381000"/>
            <a:ext cx="3886200" cy="3403169"/>
          </a:xfrm>
          <a:prstGeom prst="rect">
            <a:avLst/>
          </a:prstGeom>
        </p:spPr>
      </p:pic>
      <p:sp>
        <p:nvSpPr>
          <p:cNvPr id="5" name="CorShape1"/>
          <p:cNvSpPr/>
          <p:nvPr>
            <p:custDataLst>
              <p:tags r:id="rId3"/>
            </p:custDataLst>
          </p:nvPr>
        </p:nvSpPr>
        <p:spPr>
          <a:xfrm rot="10800000">
            <a:off x="213360" y="456692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76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401753"/>
          </a:xfrm>
          <a:prstGeom prst="rect">
            <a:avLst/>
          </a:prstGeom>
          <a:noFill/>
        </p:spPr>
        <p:txBody>
          <a:bodyPr wrap="square" rtlCol="0">
            <a:spAutoFit/>
          </a:bodyPr>
          <a:lstStyle/>
          <a:p>
            <a:pPr algn="ctr"/>
            <a:r>
              <a:rPr lang="en-US" sz="2800" b="1" u="sng" dirty="0" smtClean="0"/>
              <a:t>Eight Resource Market Models</a:t>
            </a:r>
          </a:p>
          <a:p>
            <a:endParaRPr lang="en-US" sz="2800" dirty="0" smtClean="0"/>
          </a:p>
          <a:p>
            <a:pPr lvl="0"/>
            <a:r>
              <a:rPr lang="en-US" sz="2800" b="1" dirty="0" smtClean="0"/>
              <a:t>  1. Comp. Resource Market and Comp. Product Market</a:t>
            </a:r>
            <a:endParaRPr lang="en-US" sz="2800" dirty="0" smtClean="0"/>
          </a:p>
          <a:p>
            <a:pPr lvl="0"/>
            <a:r>
              <a:rPr lang="en-US" sz="2800" b="1" dirty="0" smtClean="0"/>
              <a:t>  2. Comp. Resource Market and  Imperfect Product Market</a:t>
            </a:r>
            <a:endParaRPr lang="en-US" sz="2800" dirty="0" smtClean="0"/>
          </a:p>
          <a:p>
            <a:pPr lvl="0"/>
            <a:r>
              <a:rPr lang="en-US" sz="2800" b="1" dirty="0" smtClean="0"/>
              <a:t>  3. </a:t>
            </a:r>
            <a:r>
              <a:rPr lang="en-US" sz="2800" b="1" dirty="0" err="1" smtClean="0"/>
              <a:t>Monopsony</a:t>
            </a:r>
            <a:endParaRPr lang="en-US" sz="2800" dirty="0" smtClean="0"/>
          </a:p>
          <a:p>
            <a:pPr lvl="0"/>
            <a:r>
              <a:rPr lang="en-US" sz="2800" b="1" dirty="0" smtClean="0"/>
              <a:t>  4. Union: Demand Enhancement</a:t>
            </a:r>
            <a:endParaRPr lang="en-US" sz="2800" dirty="0" smtClean="0"/>
          </a:p>
          <a:p>
            <a:pPr lvl="0"/>
            <a:r>
              <a:rPr lang="en-US" sz="2800" b="1" dirty="0" smtClean="0"/>
              <a:t>  5. Union: Exclusive or Craft Union</a:t>
            </a:r>
          </a:p>
          <a:p>
            <a:pPr lvl="0"/>
            <a:r>
              <a:rPr lang="en-US" sz="2800" b="1" dirty="0"/>
              <a:t> </a:t>
            </a:r>
            <a:r>
              <a:rPr lang="en-US" sz="2800" b="1" dirty="0" smtClean="0"/>
              <a:t> </a:t>
            </a:r>
            <a:r>
              <a:rPr lang="en-US" sz="2800" b="1" dirty="0" smtClean="0">
                <a:solidFill>
                  <a:srgbClr val="FF0000"/>
                </a:solidFill>
              </a:rPr>
              <a:t>6. Union: Inclusive or Industrial Union – YP 42, 95, and </a:t>
            </a:r>
            <a:br>
              <a:rPr lang="en-US" sz="2800" b="1" dirty="0" smtClean="0">
                <a:solidFill>
                  <a:srgbClr val="FF0000"/>
                </a:solidFill>
              </a:rPr>
            </a:br>
            <a:r>
              <a:rPr lang="en-US" sz="2800" b="1" dirty="0" smtClean="0">
                <a:solidFill>
                  <a:srgbClr val="FF0000"/>
                </a:solidFill>
              </a:rPr>
              <a:t>                                                                            </a:t>
            </a:r>
            <a:r>
              <a:rPr lang="en-US" sz="2800" b="1" dirty="0" err="1" smtClean="0">
                <a:solidFill>
                  <a:srgbClr val="FF0000"/>
                </a:solidFill>
              </a:rPr>
              <a:t>MicWebApp</a:t>
            </a:r>
            <a:endParaRPr lang="en-US" sz="2800" dirty="0" smtClean="0">
              <a:solidFill>
                <a:srgbClr val="FF0000"/>
              </a:solidFill>
            </a:endParaRPr>
          </a:p>
          <a:p>
            <a:pPr lvl="0"/>
            <a:r>
              <a:rPr lang="en-US" sz="2800" b="1" dirty="0" smtClean="0"/>
              <a:t>  7. </a:t>
            </a:r>
            <a:r>
              <a:rPr lang="en-US" sz="2800" b="1" dirty="0"/>
              <a:t>Union: Bilateral </a:t>
            </a:r>
            <a:r>
              <a:rPr lang="en-US" sz="2800" b="1" dirty="0" smtClean="0"/>
              <a:t>Monopoly</a:t>
            </a:r>
            <a:endParaRPr lang="en-US" sz="2800" dirty="0" smtClean="0"/>
          </a:p>
          <a:p>
            <a:pPr lvl="0"/>
            <a:r>
              <a:rPr lang="en-US" sz="2800" b="1" dirty="0" smtClean="0"/>
              <a:t>  8. Minimum Wage</a:t>
            </a:r>
          </a:p>
          <a:p>
            <a:pPr lvl="1">
              <a:buFont typeface="Arial" pitchFamily="34" charset="0"/>
              <a:buChar char="•"/>
            </a:pPr>
            <a:r>
              <a:rPr lang="en-US" sz="2800" b="1" dirty="0" smtClean="0"/>
              <a:t>Decrease employment – the traditional argument</a:t>
            </a:r>
          </a:p>
          <a:p>
            <a:pPr lvl="1">
              <a:buFont typeface="Arial" pitchFamily="34" charset="0"/>
              <a:buChar char="•"/>
            </a:pPr>
            <a:r>
              <a:rPr lang="en-US" sz="2800" b="1" dirty="0"/>
              <a:t>Increases employment? – </a:t>
            </a:r>
            <a:r>
              <a:rPr lang="en-US" sz="2800" b="1" dirty="0" smtClean="0"/>
              <a:t>Monopsony</a:t>
            </a:r>
          </a:p>
          <a:p>
            <a:pPr lvl="1">
              <a:buFont typeface="Arial" pitchFamily="34" charset="0"/>
              <a:buChar char="•"/>
            </a:pPr>
            <a:r>
              <a:rPr lang="en-US" sz="2800" b="1" dirty="0" smtClean="0"/>
              <a:t>But how much? – Does it help the poor? – Elasticity</a:t>
            </a:r>
          </a:p>
          <a:p>
            <a:endParaRPr lang="en-US" dirty="0"/>
          </a:p>
        </p:txBody>
      </p:sp>
    </p:spTree>
    <p:custDataLst>
      <p:tags r:id="rId1"/>
    </p:custDataLst>
    <p:extLst>
      <p:ext uri="{BB962C8B-B14F-4D97-AF65-F5344CB8AC3E}">
        <p14:creationId xmlns:p14="http://schemas.microsoft.com/office/powerpoint/2010/main" val="3855857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9144000" cy="6463308"/>
          </a:xfrm>
          <a:prstGeom prst="rect">
            <a:avLst/>
          </a:prstGeom>
          <a:noFill/>
        </p:spPr>
        <p:txBody>
          <a:bodyPr wrap="square" rtlCol="0">
            <a:spAutoFit/>
          </a:bodyPr>
          <a:lstStyle/>
          <a:p>
            <a:pPr algn="ctr"/>
            <a:r>
              <a:rPr lang="en-US" b="1" u="sng" dirty="0"/>
              <a:t>Inclusive or Industrial Union	</a:t>
            </a:r>
            <a:r>
              <a:rPr lang="en-US" b="1" u="sng" dirty="0" smtClean="0"/>
              <a:t>(13a)</a:t>
            </a:r>
            <a:endParaRPr lang="en-US" u="sng" dirty="0"/>
          </a:p>
          <a:p>
            <a:r>
              <a:rPr lang="en-US" b="1" dirty="0"/>
              <a:t> </a:t>
            </a:r>
            <a:endParaRPr lang="en-US" dirty="0"/>
          </a:p>
          <a:p>
            <a:r>
              <a:rPr lang="en-US" b="1" dirty="0"/>
              <a:t>Explanation / Characteristics / Results</a:t>
            </a:r>
            <a:r>
              <a:rPr lang="en-US" b="1" dirty="0" smtClean="0"/>
              <a:t>:</a:t>
            </a:r>
          </a:p>
          <a:p>
            <a:endParaRPr lang="en-US" dirty="0"/>
          </a:p>
          <a:p>
            <a:pPr marL="285750" lvl="0" indent="-285750">
              <a:buFont typeface="Arial" pitchFamily="34" charset="0"/>
              <a:buChar char="•"/>
            </a:pPr>
            <a:r>
              <a:rPr lang="en-US" dirty="0"/>
              <a:t>Inclusive (Industrial) Unions try to include all workers of a company in the union including skilled workers and unskilled workers, assembly line workers, secretaries, etc.</a:t>
            </a:r>
            <a:endParaRPr lang="en-US" sz="1600" dirty="0"/>
          </a:p>
          <a:p>
            <a:pPr marL="285750" lvl="0" indent="-285750">
              <a:buFont typeface="Arial" pitchFamily="34" charset="0"/>
              <a:buChar char="•"/>
            </a:pPr>
            <a:r>
              <a:rPr lang="en-US" dirty="0"/>
              <a:t>Then they increase wages by threatening to go on strike (all workers will stop working which will shut down the company).</a:t>
            </a:r>
            <a:endParaRPr lang="en-US" sz="1600" dirty="0"/>
          </a:p>
          <a:p>
            <a:pPr marL="285750" lvl="0" indent="-285750">
              <a:buFont typeface="Arial" pitchFamily="34" charset="0"/>
              <a:buChar char="•"/>
            </a:pPr>
            <a:r>
              <a:rPr lang="en-US" dirty="0"/>
              <a:t>To keep things simple assume a competitive product market so </a:t>
            </a:r>
            <a:r>
              <a:rPr lang="en-US" dirty="0" err="1"/>
              <a:t>D</a:t>
            </a:r>
            <a:r>
              <a:rPr lang="en-US" sz="1200" dirty="0" err="1"/>
              <a:t>labor</a:t>
            </a:r>
            <a:r>
              <a:rPr lang="en-US" dirty="0"/>
              <a:t> = MRP = VMP</a:t>
            </a:r>
            <a:endParaRPr lang="en-US" sz="1600" dirty="0"/>
          </a:p>
          <a:p>
            <a:pPr marL="285750" lvl="0" indent="-285750">
              <a:buFont typeface="Arial" pitchFamily="34" charset="0"/>
              <a:buChar char="•"/>
            </a:pPr>
            <a:r>
              <a:rPr lang="en-US" dirty="0"/>
              <a:t>Examples:</a:t>
            </a:r>
            <a:endParaRPr lang="en-US" sz="1600" dirty="0"/>
          </a:p>
          <a:p>
            <a:pPr marL="742950" lvl="1" indent="-285750">
              <a:buFont typeface="Arial" pitchFamily="34" charset="0"/>
              <a:buChar char="•"/>
            </a:pPr>
            <a:r>
              <a:rPr lang="en-US" dirty="0"/>
              <a:t>Autoworkers union</a:t>
            </a:r>
            <a:endParaRPr lang="en-US" sz="1600" dirty="0"/>
          </a:p>
          <a:p>
            <a:pPr marL="742950" lvl="1" indent="-285750">
              <a:buFont typeface="Arial" pitchFamily="34" charset="0"/>
              <a:buChar char="•"/>
            </a:pPr>
            <a:r>
              <a:rPr lang="en-US" dirty="0"/>
              <a:t>Steelworkers union</a:t>
            </a:r>
            <a:endParaRPr lang="en-US" sz="1600" dirty="0"/>
          </a:p>
          <a:p>
            <a:pPr marL="285750" lvl="0" indent="-285750">
              <a:buFont typeface="Arial" pitchFamily="34" charset="0"/>
              <a:buChar char="•"/>
            </a:pPr>
            <a:r>
              <a:rPr lang="en-US" dirty="0"/>
              <a:t>Result (see graph on next slide</a:t>
            </a:r>
            <a:r>
              <a:rPr lang="en-US" dirty="0" smtClean="0"/>
              <a:t>):</a:t>
            </a:r>
            <a:endParaRPr lang="en-US" sz="1600" dirty="0"/>
          </a:p>
          <a:p>
            <a:pPr marL="742950" lvl="1" indent="-285750">
              <a:buFont typeface="Arial" pitchFamily="34" charset="0"/>
              <a:buChar char="•"/>
            </a:pPr>
            <a:r>
              <a:rPr lang="en-US" dirty="0"/>
              <a:t>W1 is the competitive wage if there is no union</a:t>
            </a:r>
            <a:endParaRPr lang="en-US" sz="1600" dirty="0"/>
          </a:p>
          <a:p>
            <a:pPr marL="742950" lvl="1" indent="-285750">
              <a:buFont typeface="Arial" pitchFamily="34" charset="0"/>
              <a:buChar char="•"/>
            </a:pPr>
            <a:r>
              <a:rPr lang="en-US" dirty="0"/>
              <a:t>W2 is the union negotiated wage rate</a:t>
            </a:r>
            <a:endParaRPr lang="en-US" sz="1600" dirty="0"/>
          </a:p>
          <a:p>
            <a:pPr marL="742950" lvl="1" indent="-285750">
              <a:buFont typeface="Arial" pitchFamily="34" charset="0"/>
              <a:buChar char="•"/>
            </a:pPr>
            <a:r>
              <a:rPr lang="en-US" dirty="0"/>
              <a:t>Since all workers must be paid W2 it becomes the firms new MRC (extra cost of hiring one more worker)</a:t>
            </a:r>
            <a:endParaRPr lang="en-US" sz="1600" dirty="0"/>
          </a:p>
          <a:p>
            <a:pPr marL="742950" lvl="1" indent="-285750">
              <a:buFont typeface="Arial" pitchFamily="34" charset="0"/>
              <a:buChar char="•"/>
            </a:pPr>
            <a:r>
              <a:rPr lang="en-US" dirty="0"/>
              <a:t>Therefore the firm will hire Q2 workers because this is where MRP = </a:t>
            </a:r>
            <a:r>
              <a:rPr lang="en-US" dirty="0" err="1"/>
              <a:t>MRCnew</a:t>
            </a:r>
            <a:r>
              <a:rPr lang="en-US" dirty="0"/>
              <a:t> (the new profit maximizing quantity to hire with the union contract)</a:t>
            </a:r>
            <a:endParaRPr lang="en-US" sz="1600" dirty="0"/>
          </a:p>
          <a:p>
            <a:pPr marL="742950" lvl="1" indent="-285750">
              <a:buFont typeface="Arial" pitchFamily="34" charset="0"/>
              <a:buChar char="•"/>
            </a:pPr>
            <a:r>
              <a:rPr lang="en-US" dirty="0"/>
              <a:t>Q1 is the </a:t>
            </a:r>
            <a:r>
              <a:rPr lang="en-US" dirty="0" err="1"/>
              <a:t>allocatively</a:t>
            </a:r>
            <a:r>
              <a:rPr lang="en-US" dirty="0"/>
              <a:t> efficient quantity to employ (the competitive quantity) so inclusive unions cause </a:t>
            </a:r>
            <a:r>
              <a:rPr lang="en-US" dirty="0" err="1"/>
              <a:t>allocative</a:t>
            </a:r>
            <a:r>
              <a:rPr lang="en-US" dirty="0"/>
              <a:t> inefficiency in the labor market.</a:t>
            </a:r>
            <a:endParaRPr lang="en-US" sz="1600" dirty="0"/>
          </a:p>
          <a:p>
            <a:pPr marL="742950" lvl="1" indent="-285750">
              <a:buFont typeface="Arial" pitchFamily="34" charset="0"/>
              <a:buChar char="•"/>
            </a:pPr>
            <a:r>
              <a:rPr lang="en-US" dirty="0"/>
              <a:t>At the Union wage of W2, Q3 workers want to work but only Q2 workers are hired creating a surplus of labor.</a:t>
            </a:r>
            <a:endParaRPr lang="en-US" sz="1600" dirty="0"/>
          </a:p>
        </p:txBody>
      </p:sp>
    </p:spTree>
    <p:custDataLst>
      <p:tags r:id="rId1"/>
    </p:custDataLst>
    <p:extLst>
      <p:ext uri="{BB962C8B-B14F-4D97-AF65-F5344CB8AC3E}">
        <p14:creationId xmlns:p14="http://schemas.microsoft.com/office/powerpoint/2010/main" val="3447584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2813304" cy="2985433"/>
          </a:xfrm>
          <a:prstGeom prst="rect">
            <a:avLst/>
          </a:prstGeom>
          <a:noFill/>
        </p:spPr>
        <p:txBody>
          <a:bodyPr wrap="square" rtlCol="0">
            <a:spAutoFit/>
          </a:bodyPr>
          <a:lstStyle/>
          <a:p>
            <a:r>
              <a:rPr lang="en-US" sz="2200" b="1" dirty="0" smtClean="0"/>
              <a:t>Union Model (13a)</a:t>
            </a:r>
            <a:br>
              <a:rPr lang="en-US" sz="2200" b="1" dirty="0" smtClean="0"/>
            </a:br>
            <a:r>
              <a:rPr lang="en-US" sz="2200" b="1" dirty="0" smtClean="0"/>
              <a:t>Inclusive/Industrial</a:t>
            </a:r>
          </a:p>
          <a:p>
            <a:endParaRPr lang="en-US" sz="2200" b="1" dirty="0"/>
          </a:p>
          <a:p>
            <a:r>
              <a:rPr lang="en-US" sz="2200" b="1" dirty="0" err="1" smtClean="0"/>
              <a:t>Q</a:t>
            </a:r>
            <a:r>
              <a:rPr lang="en-US" b="1" dirty="0" err="1" smtClean="0"/>
              <a:t>hired</a:t>
            </a:r>
            <a:r>
              <a:rPr lang="en-US" sz="2200" b="1" dirty="0" smtClean="0"/>
              <a:t> = Q2</a:t>
            </a:r>
          </a:p>
          <a:p>
            <a:r>
              <a:rPr lang="en-US" sz="2200" b="1" dirty="0" smtClean="0"/>
              <a:t>Wage = W2</a:t>
            </a:r>
          </a:p>
          <a:p>
            <a:r>
              <a:rPr lang="en-US" sz="2200" b="1" dirty="0" err="1" smtClean="0"/>
              <a:t>Alloc</a:t>
            </a:r>
            <a:r>
              <a:rPr lang="en-US" sz="2200" b="1" dirty="0" smtClean="0"/>
              <a:t>. Eff. Q = Q1</a:t>
            </a:r>
          </a:p>
          <a:p>
            <a:endParaRPr lang="en-US" sz="2200" b="1" dirty="0"/>
          </a:p>
          <a:p>
            <a:r>
              <a:rPr lang="en-US" sz="2200" b="1" dirty="0" smtClean="0">
                <a:solidFill>
                  <a:srgbClr val="FF0000"/>
                </a:solidFill>
              </a:rPr>
              <a:t>NOT Efficient!</a:t>
            </a:r>
            <a:endParaRPr lang="en-US" sz="2200" dirty="0">
              <a:solidFill>
                <a:srgbClr val="FF0000"/>
              </a:solidFill>
            </a:endParaRPr>
          </a:p>
          <a:p>
            <a:r>
              <a:rPr lang="en-US" sz="1200" b="1" dirty="0"/>
              <a:t> </a:t>
            </a:r>
            <a:endParaRPr lang="en-US" sz="12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810256" y="152400"/>
            <a:ext cx="6020854" cy="5181600"/>
          </a:xfrm>
          <a:prstGeom prst="rect">
            <a:avLst/>
          </a:prstGeom>
          <a:noFill/>
          <a:ln>
            <a:noFill/>
          </a:ln>
        </p:spPr>
      </p:pic>
      <p:cxnSp>
        <p:nvCxnSpPr>
          <p:cNvPr id="6" name="Straight Connector 5"/>
          <p:cNvCxnSpPr/>
          <p:nvPr/>
        </p:nvCxnSpPr>
        <p:spPr>
          <a:xfrm>
            <a:off x="228600" y="838200"/>
            <a:ext cx="16824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637" y="6008132"/>
            <a:ext cx="8686800" cy="523220"/>
          </a:xfrm>
          <a:prstGeom prst="rect">
            <a:avLst/>
          </a:prstGeom>
          <a:noFill/>
        </p:spPr>
        <p:txBody>
          <a:bodyPr wrap="square" rtlCol="0">
            <a:spAutoFit/>
          </a:bodyPr>
          <a:lstStyle/>
          <a:p>
            <a:pPr algn="ctr"/>
            <a:r>
              <a:rPr lang="en-US" sz="2800" b="1" dirty="0" smtClean="0"/>
              <a:t>For all graphs: DEFINE, DRAW, DESCRIBE</a:t>
            </a:r>
            <a:endParaRPr lang="en-US" sz="2800" dirty="0"/>
          </a:p>
        </p:txBody>
      </p:sp>
    </p:spTree>
    <p:custDataLst>
      <p:tags r:id="rId1"/>
    </p:custDataLst>
    <p:extLst>
      <p:ext uri="{BB962C8B-B14F-4D97-AF65-F5344CB8AC3E}">
        <p14:creationId xmlns:p14="http://schemas.microsoft.com/office/powerpoint/2010/main" val="869366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4953000" cy="1752600"/>
          </a:xfrm>
        </p:spPr>
        <p:txBody>
          <a:bodyPr>
            <a:normAutofit fontScale="90000"/>
          </a:bodyPr>
          <a:lstStyle/>
          <a:p>
            <a:pPr algn="l"/>
            <a:r>
              <a:rPr lang="en-US" b="1" dirty="0" smtClean="0"/>
              <a:t>9. </a:t>
            </a:r>
            <a:r>
              <a:rPr lang="en-US" sz="4000" b="1" dirty="0" smtClean="0"/>
              <a:t>Which labor market model other than minimum wage?</a:t>
            </a:r>
            <a:endParaRPr lang="en-US" sz="4000" b="1" dirty="0"/>
          </a:p>
        </p:txBody>
      </p:sp>
      <p:pic>
        <p:nvPicPr>
          <p:cNvPr id="9" name="Picture 8" descr="lab8industrial.jpg"/>
          <p:cNvPicPr>
            <a:picLocks noChangeAspect="1"/>
          </p:cNvPicPr>
          <p:nvPr/>
        </p:nvPicPr>
        <p:blipFill>
          <a:blip r:embed="rId4" cstate="print"/>
          <a:stretch>
            <a:fillRect/>
          </a:stretch>
        </p:blipFill>
        <p:spPr>
          <a:xfrm>
            <a:off x="5410200" y="228600"/>
            <a:ext cx="3429000" cy="3002797"/>
          </a:xfrm>
          <a:prstGeom prst="rect">
            <a:avLst/>
          </a:prstGeom>
        </p:spPr>
      </p:pic>
      <p:sp>
        <p:nvSpPr>
          <p:cNvPr id="3" name="TPAnswers"/>
          <p:cNvSpPr>
            <a:spLocks noGrp="1"/>
          </p:cNvSpPr>
          <p:nvPr>
            <p:ph type="body" idx="1"/>
            <p:custDataLst>
              <p:tags r:id="rId2"/>
            </p:custDataLst>
          </p:nvPr>
        </p:nvSpPr>
        <p:spPr>
          <a:xfrm>
            <a:off x="457200" y="1828800"/>
            <a:ext cx="4953000" cy="3962400"/>
          </a:xfrm>
        </p:spPr>
        <p:txBody>
          <a:bodyPr>
            <a:noAutofit/>
          </a:bodyPr>
          <a:lstStyle/>
          <a:p>
            <a:pPr marL="514350" indent="-514350">
              <a:buFont typeface="Arial" pitchFamily="34" charset="0"/>
              <a:buAutoNum type="arabicPeriod"/>
            </a:pPr>
            <a:r>
              <a:rPr lang="en-US" sz="2400" dirty="0" smtClean="0"/>
              <a:t>Pure comp. labor and pure comp. product</a:t>
            </a:r>
          </a:p>
          <a:p>
            <a:pPr marL="514350" indent="-514350">
              <a:buFont typeface="Arial" pitchFamily="34" charset="0"/>
              <a:buAutoNum type="arabicPeriod"/>
            </a:pPr>
            <a:r>
              <a:rPr lang="en-US" sz="2400" dirty="0" smtClean="0"/>
              <a:t>Pure comp. labor and imperfect comp. product</a:t>
            </a:r>
          </a:p>
          <a:p>
            <a:pPr marL="514350" indent="-514350">
              <a:buFont typeface="Arial" pitchFamily="34" charset="0"/>
              <a:buAutoNum type="arabicPeriod"/>
            </a:pPr>
            <a:r>
              <a:rPr lang="en-US" sz="2400" dirty="0" err="1" smtClean="0"/>
              <a:t>Monopsony</a:t>
            </a:r>
            <a:endParaRPr lang="en-US" sz="2400" dirty="0" smtClean="0"/>
          </a:p>
          <a:p>
            <a:pPr marL="514350" indent="-514350">
              <a:buFont typeface="Arial" pitchFamily="34" charset="0"/>
              <a:buAutoNum type="arabicPeriod"/>
            </a:pPr>
            <a:r>
              <a:rPr lang="en-US" sz="2400" dirty="0" smtClean="0"/>
              <a:t>Union: enhancing demand</a:t>
            </a:r>
          </a:p>
          <a:p>
            <a:pPr marL="514350" indent="-514350">
              <a:buFont typeface="Arial" pitchFamily="34" charset="0"/>
              <a:buAutoNum type="arabicPeriod"/>
            </a:pPr>
            <a:r>
              <a:rPr lang="en-US" sz="2400" dirty="0" smtClean="0"/>
              <a:t>Union: craft (exclusive)</a:t>
            </a:r>
          </a:p>
          <a:p>
            <a:pPr marL="514350" indent="-514350">
              <a:buFont typeface="Arial" pitchFamily="34" charset="0"/>
              <a:buAutoNum type="arabicPeriod"/>
            </a:pPr>
            <a:r>
              <a:rPr lang="en-US" sz="2400" dirty="0" smtClean="0"/>
              <a:t>Union: Industrial (inclusive)</a:t>
            </a:r>
          </a:p>
          <a:p>
            <a:pPr marL="514350" indent="-514350">
              <a:buFont typeface="Arial" pitchFamily="34" charset="0"/>
              <a:buAutoNum type="arabicPeriod"/>
            </a:pPr>
            <a:r>
              <a:rPr lang="en-US" sz="2400" dirty="0" smtClean="0"/>
              <a:t>Bilateral Monopoly</a:t>
            </a:r>
          </a:p>
        </p:txBody>
      </p:sp>
    </p:spTree>
    <p:custDataLst>
      <p:tags r:id="rId1"/>
    </p:custDataLst>
    <p:extLst>
      <p:ext uri="{BB962C8B-B14F-4D97-AF65-F5344CB8AC3E}">
        <p14:creationId xmlns:p14="http://schemas.microsoft.com/office/powerpoint/2010/main" val="2208488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4953000" cy="1752600"/>
          </a:xfrm>
        </p:spPr>
        <p:txBody>
          <a:bodyPr>
            <a:normAutofit fontScale="90000"/>
          </a:bodyPr>
          <a:lstStyle/>
          <a:p>
            <a:pPr algn="l"/>
            <a:r>
              <a:rPr lang="en-US" b="1" dirty="0" smtClean="0">
                <a:solidFill>
                  <a:srgbClr val="0070C0"/>
                </a:solidFill>
              </a:rPr>
              <a:t>9. </a:t>
            </a:r>
            <a:r>
              <a:rPr lang="en-US" sz="4000" b="1" dirty="0" smtClean="0">
                <a:solidFill>
                  <a:srgbClr val="0070C0"/>
                </a:solidFill>
              </a:rPr>
              <a:t>Which labor market model other than minimum wage?</a:t>
            </a:r>
            <a:endParaRPr lang="en-US" sz="4000" b="1" dirty="0">
              <a:solidFill>
                <a:srgbClr val="0070C0"/>
              </a:solidFill>
            </a:endParaRPr>
          </a:p>
        </p:txBody>
      </p:sp>
      <p:pic>
        <p:nvPicPr>
          <p:cNvPr id="9" name="Picture 8" descr="lab8industrial.jpg"/>
          <p:cNvPicPr>
            <a:picLocks noChangeAspect="1"/>
          </p:cNvPicPr>
          <p:nvPr/>
        </p:nvPicPr>
        <p:blipFill>
          <a:blip r:embed="rId5" cstate="print"/>
          <a:stretch>
            <a:fillRect/>
          </a:stretch>
        </p:blipFill>
        <p:spPr>
          <a:xfrm>
            <a:off x="5410200" y="228600"/>
            <a:ext cx="3429000" cy="3002797"/>
          </a:xfrm>
          <a:prstGeom prst="rect">
            <a:avLst/>
          </a:prstGeom>
        </p:spPr>
      </p:pic>
      <p:sp>
        <p:nvSpPr>
          <p:cNvPr id="3" name="TPAnswers"/>
          <p:cNvSpPr>
            <a:spLocks noGrp="1"/>
          </p:cNvSpPr>
          <p:nvPr>
            <p:ph type="body" idx="1"/>
            <p:custDataLst>
              <p:tags r:id="rId2"/>
            </p:custDataLst>
          </p:nvPr>
        </p:nvSpPr>
        <p:spPr>
          <a:xfrm>
            <a:off x="457200" y="1828800"/>
            <a:ext cx="4953000" cy="3962400"/>
          </a:xfrm>
        </p:spPr>
        <p:txBody>
          <a:bodyPr>
            <a:noAutofit/>
          </a:bodyPr>
          <a:lstStyle/>
          <a:p>
            <a:pPr marL="514350" indent="-514350">
              <a:buFont typeface="Arial" pitchFamily="34" charset="0"/>
              <a:buAutoNum type="arabicPeriod"/>
            </a:pPr>
            <a:r>
              <a:rPr lang="en-US" sz="2400" dirty="0" smtClean="0"/>
              <a:t>Pure comp. labor and pure comp. product</a:t>
            </a:r>
          </a:p>
          <a:p>
            <a:pPr marL="514350" indent="-514350">
              <a:buFont typeface="Arial" pitchFamily="34" charset="0"/>
              <a:buAutoNum type="arabicPeriod"/>
            </a:pPr>
            <a:r>
              <a:rPr lang="en-US" sz="2400" dirty="0" smtClean="0"/>
              <a:t>Pure comp. labor and imperfect comp. product</a:t>
            </a:r>
          </a:p>
          <a:p>
            <a:pPr marL="514350" indent="-514350">
              <a:buFont typeface="Arial" pitchFamily="34" charset="0"/>
              <a:buAutoNum type="arabicPeriod"/>
            </a:pPr>
            <a:r>
              <a:rPr lang="en-US" sz="2400" dirty="0" err="1" smtClean="0"/>
              <a:t>Monopsony</a:t>
            </a:r>
            <a:endParaRPr lang="en-US" sz="2400" dirty="0" smtClean="0"/>
          </a:p>
          <a:p>
            <a:pPr marL="514350" indent="-514350">
              <a:buFont typeface="Arial" pitchFamily="34" charset="0"/>
              <a:buAutoNum type="arabicPeriod"/>
            </a:pPr>
            <a:r>
              <a:rPr lang="en-US" sz="2400" dirty="0" smtClean="0"/>
              <a:t>Union: enhancing demand</a:t>
            </a:r>
          </a:p>
          <a:p>
            <a:pPr marL="514350" indent="-514350">
              <a:buFont typeface="Arial" pitchFamily="34" charset="0"/>
              <a:buAutoNum type="arabicPeriod"/>
            </a:pPr>
            <a:r>
              <a:rPr lang="en-US" sz="2400" dirty="0" smtClean="0"/>
              <a:t>Union: craft (exclusive)</a:t>
            </a:r>
          </a:p>
          <a:p>
            <a:pPr marL="514350" indent="-514350">
              <a:buFont typeface="Arial" pitchFamily="34" charset="0"/>
              <a:buAutoNum type="arabicPeriod"/>
            </a:pPr>
            <a:r>
              <a:rPr lang="en-US" sz="2400" dirty="0" smtClean="0"/>
              <a:t>Union: Industrial (inclusive)</a:t>
            </a:r>
          </a:p>
          <a:p>
            <a:pPr marL="514350" indent="-514350">
              <a:buFont typeface="Arial" pitchFamily="34" charset="0"/>
              <a:buAutoNum type="arabicPeriod"/>
            </a:pPr>
            <a:r>
              <a:rPr lang="en-US" sz="2400" dirty="0" smtClean="0"/>
              <a:t>Bilateral Monopoly</a:t>
            </a:r>
          </a:p>
        </p:txBody>
      </p:sp>
      <p:sp>
        <p:nvSpPr>
          <p:cNvPr id="6" name="CorShape1"/>
          <p:cNvSpPr/>
          <p:nvPr>
            <p:custDataLst>
              <p:tags r:id="rId3"/>
            </p:custDataLst>
          </p:nvPr>
        </p:nvSpPr>
        <p:spPr>
          <a:xfrm rot="10800000">
            <a:off x="243840" y="4816348"/>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48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3124200"/>
          </a:xfrm>
        </p:spPr>
        <p:txBody>
          <a:bodyPr>
            <a:normAutofit/>
          </a:bodyPr>
          <a:lstStyle/>
          <a:p>
            <a:pPr algn="l"/>
            <a:r>
              <a:rPr lang="en-US" sz="2400" b="1" dirty="0" smtClean="0"/>
              <a:t>10. Assume an industrial union forms in this firm and bargains for, </a:t>
            </a:r>
            <a:r>
              <a:rPr lang="en-US" sz="2400" b="1" u="sng" dirty="0" smtClean="0"/>
              <a:t>and wins</a:t>
            </a:r>
            <a:r>
              <a:rPr lang="en-US" sz="2400" b="1" dirty="0" smtClean="0"/>
              <a:t>, a wage of $20. </a:t>
            </a:r>
            <a:br>
              <a:rPr lang="en-US" sz="2400" b="1" dirty="0" smtClean="0"/>
            </a:br>
            <a:r>
              <a:rPr lang="en-US" sz="2400" b="1" dirty="0" smtClean="0"/>
              <a:t>- What quantity of labor will be hired?</a:t>
            </a:r>
            <a:br>
              <a:rPr lang="en-US" sz="2400" b="1" dirty="0" smtClean="0"/>
            </a:br>
            <a:r>
              <a:rPr lang="en-US" sz="2400" b="1" dirty="0" smtClean="0"/>
              <a:t>- What is the </a:t>
            </a:r>
            <a:r>
              <a:rPr lang="en-US" sz="2400" b="1" dirty="0" err="1" smtClean="0"/>
              <a:t>alloc</a:t>
            </a:r>
            <a:r>
              <a:rPr lang="en-US" sz="2400" b="1" dirty="0" smtClean="0"/>
              <a:t>. eff. quantity of labor?</a:t>
            </a:r>
            <a:endParaRPr lang="en-US" sz="2400" b="1" dirty="0"/>
          </a:p>
        </p:txBody>
      </p:sp>
      <p:pic>
        <p:nvPicPr>
          <p:cNvPr id="4200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76200"/>
            <a:ext cx="51885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3352800"/>
            <a:ext cx="3733800" cy="3382963"/>
          </a:xfrm>
        </p:spPr>
        <p:txBody>
          <a:bodyPr>
            <a:noAutofit/>
          </a:bodyPr>
          <a:lstStyle/>
          <a:p>
            <a:pPr marL="514350" indent="-514350">
              <a:buFont typeface="Arial" pitchFamily="34" charset="0"/>
              <a:buAutoNum type="arabicPeriod"/>
            </a:pPr>
            <a:r>
              <a:rPr lang="en-US" sz="2400" dirty="0" smtClean="0"/>
              <a:t>Hired: 10; </a:t>
            </a:r>
            <a:r>
              <a:rPr lang="en-US" sz="2400" dirty="0" err="1" smtClean="0"/>
              <a:t>Eff</a:t>
            </a:r>
            <a:r>
              <a:rPr lang="en-US" sz="2400" dirty="0" smtClean="0"/>
              <a:t>: 44</a:t>
            </a:r>
          </a:p>
          <a:p>
            <a:pPr marL="514350" indent="-514350">
              <a:buFont typeface="Arial" pitchFamily="34" charset="0"/>
              <a:buAutoNum type="arabicPeriod"/>
            </a:pPr>
            <a:r>
              <a:rPr lang="en-US" sz="2400" dirty="0"/>
              <a:t>Hired: </a:t>
            </a:r>
            <a:r>
              <a:rPr lang="en-US" sz="2400" dirty="0" smtClean="0"/>
              <a:t>20</a:t>
            </a:r>
            <a:r>
              <a:rPr lang="en-US" sz="2400" dirty="0"/>
              <a:t>; </a:t>
            </a:r>
            <a:r>
              <a:rPr lang="en-US" sz="2400" dirty="0" err="1"/>
              <a:t>Eff</a:t>
            </a:r>
            <a:r>
              <a:rPr lang="en-US" sz="2400" dirty="0"/>
              <a:t>: </a:t>
            </a:r>
            <a:r>
              <a:rPr lang="en-US" sz="2400" dirty="0" smtClean="0"/>
              <a:t>44</a:t>
            </a:r>
            <a:endParaRPr lang="en-US" sz="2400" dirty="0"/>
          </a:p>
          <a:p>
            <a:pPr marL="514350" indent="-514350">
              <a:buFont typeface="Arial" pitchFamily="34" charset="0"/>
              <a:buAutoNum type="arabicPeriod"/>
            </a:pPr>
            <a:r>
              <a:rPr lang="en-US" sz="2400" dirty="0"/>
              <a:t>Hired: </a:t>
            </a:r>
            <a:r>
              <a:rPr lang="en-US" sz="2400" dirty="0" smtClean="0"/>
              <a:t>20</a:t>
            </a:r>
            <a:r>
              <a:rPr lang="en-US" sz="2400" dirty="0"/>
              <a:t>; </a:t>
            </a:r>
            <a:r>
              <a:rPr lang="en-US" sz="2400" dirty="0" err="1"/>
              <a:t>Eff</a:t>
            </a:r>
            <a:r>
              <a:rPr lang="en-US" sz="2400" dirty="0"/>
              <a:t>: </a:t>
            </a:r>
            <a:r>
              <a:rPr lang="en-US" sz="2400" dirty="0" smtClean="0"/>
              <a:t>30</a:t>
            </a:r>
            <a:endParaRPr lang="en-US" sz="2400" dirty="0"/>
          </a:p>
          <a:p>
            <a:pPr marL="514350" indent="-514350">
              <a:buFont typeface="Arial" pitchFamily="34" charset="0"/>
              <a:buAutoNum type="arabicPeriod"/>
            </a:pPr>
            <a:r>
              <a:rPr lang="en-US" sz="2400" dirty="0"/>
              <a:t>Hired: 30; </a:t>
            </a:r>
            <a:r>
              <a:rPr lang="en-US" sz="2400" dirty="0" err="1"/>
              <a:t>Eff</a:t>
            </a:r>
            <a:r>
              <a:rPr lang="en-US" sz="2400" dirty="0"/>
              <a:t>: </a:t>
            </a:r>
            <a:r>
              <a:rPr lang="en-US" sz="2400" dirty="0" smtClean="0"/>
              <a:t>30</a:t>
            </a:r>
          </a:p>
          <a:p>
            <a:pPr marL="514350" indent="-514350">
              <a:buFont typeface="Arial" pitchFamily="34" charset="0"/>
              <a:buAutoNum type="arabicPeriod"/>
            </a:pPr>
            <a:r>
              <a:rPr lang="en-US" sz="2400" dirty="0"/>
              <a:t>Hired: 30; </a:t>
            </a:r>
            <a:r>
              <a:rPr lang="en-US" sz="2400" dirty="0" err="1"/>
              <a:t>Eff</a:t>
            </a:r>
            <a:r>
              <a:rPr lang="en-US" sz="2400" dirty="0"/>
              <a:t>: </a:t>
            </a:r>
            <a:r>
              <a:rPr lang="en-US" sz="2400" dirty="0" smtClean="0"/>
              <a:t>20</a:t>
            </a:r>
            <a:endParaRPr lang="en-US" sz="2400" dirty="0"/>
          </a:p>
        </p:txBody>
      </p:sp>
    </p:spTree>
    <p:custDataLst>
      <p:tags r:id="rId1"/>
    </p:custDataLst>
    <p:extLst>
      <p:ext uri="{BB962C8B-B14F-4D97-AF65-F5344CB8AC3E}">
        <p14:creationId xmlns:p14="http://schemas.microsoft.com/office/powerpoint/2010/main" val="2123278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3124200"/>
          </a:xfrm>
        </p:spPr>
        <p:txBody>
          <a:bodyPr>
            <a:normAutofit/>
          </a:bodyPr>
          <a:lstStyle/>
          <a:p>
            <a:pPr algn="l"/>
            <a:r>
              <a:rPr lang="en-US" sz="2400" b="1" dirty="0" smtClean="0">
                <a:solidFill>
                  <a:srgbClr val="0070C0"/>
                </a:solidFill>
              </a:rPr>
              <a:t>10. Assume an industrial union forms in this firm and bargains for, </a:t>
            </a:r>
            <a:r>
              <a:rPr lang="en-US" sz="2400" b="1" u="sng" dirty="0" smtClean="0">
                <a:solidFill>
                  <a:srgbClr val="0070C0"/>
                </a:solidFill>
              </a:rPr>
              <a:t>and wins</a:t>
            </a:r>
            <a:r>
              <a:rPr lang="en-US" sz="2400" b="1" dirty="0" smtClean="0">
                <a:solidFill>
                  <a:srgbClr val="0070C0"/>
                </a:solidFill>
              </a:rPr>
              <a:t>, a wage of $20. </a:t>
            </a:r>
            <a:br>
              <a:rPr lang="en-US" sz="2400" b="1" dirty="0" smtClean="0">
                <a:solidFill>
                  <a:srgbClr val="0070C0"/>
                </a:solidFill>
              </a:rPr>
            </a:br>
            <a:r>
              <a:rPr lang="en-US" sz="2400" b="1" dirty="0" smtClean="0">
                <a:solidFill>
                  <a:srgbClr val="0070C0"/>
                </a:solidFill>
              </a:rPr>
              <a:t>- What quantity of labor will be hired?</a:t>
            </a:r>
            <a:br>
              <a:rPr lang="en-US" sz="2400" b="1" dirty="0" smtClean="0">
                <a:solidFill>
                  <a:srgbClr val="0070C0"/>
                </a:solidFill>
              </a:rPr>
            </a:br>
            <a:r>
              <a:rPr lang="en-US" sz="2400" b="1" dirty="0" smtClean="0">
                <a:solidFill>
                  <a:srgbClr val="0070C0"/>
                </a:solidFill>
              </a:rPr>
              <a:t>- What is the </a:t>
            </a:r>
            <a:r>
              <a:rPr lang="en-US" sz="2400" b="1" dirty="0" err="1" smtClean="0">
                <a:solidFill>
                  <a:srgbClr val="0070C0"/>
                </a:solidFill>
              </a:rPr>
              <a:t>alloc</a:t>
            </a:r>
            <a:r>
              <a:rPr lang="en-US" sz="2400" b="1" dirty="0" smtClean="0">
                <a:solidFill>
                  <a:srgbClr val="0070C0"/>
                </a:solidFill>
              </a:rPr>
              <a:t>. eff. quantity of labor?</a:t>
            </a:r>
            <a:endParaRPr lang="en-US" sz="2400" b="1" dirty="0">
              <a:solidFill>
                <a:srgbClr val="0070C0"/>
              </a:solidFill>
            </a:endParaRPr>
          </a:p>
        </p:txBody>
      </p:sp>
      <p:pic>
        <p:nvPicPr>
          <p:cNvPr id="4200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76200"/>
            <a:ext cx="51885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rShape1"/>
          <p:cNvSpPr/>
          <p:nvPr>
            <p:custDataLst>
              <p:tags r:id="rId2"/>
            </p:custDataLst>
          </p:nvPr>
        </p:nvSpPr>
        <p:spPr>
          <a:xfrm rot="10800000">
            <a:off x="106676" y="4267200"/>
            <a:ext cx="381000" cy="3810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352800"/>
            <a:ext cx="3733800" cy="3382963"/>
          </a:xfrm>
        </p:spPr>
        <p:txBody>
          <a:bodyPr>
            <a:noAutofit/>
          </a:bodyPr>
          <a:lstStyle/>
          <a:p>
            <a:pPr marL="514350" indent="-514350">
              <a:buFont typeface="Arial" pitchFamily="34" charset="0"/>
              <a:buAutoNum type="arabicPeriod"/>
            </a:pPr>
            <a:r>
              <a:rPr lang="en-US" sz="2400" dirty="0" smtClean="0"/>
              <a:t>Hired: 10; </a:t>
            </a:r>
            <a:r>
              <a:rPr lang="en-US" sz="2400" dirty="0" err="1" smtClean="0"/>
              <a:t>Eff</a:t>
            </a:r>
            <a:r>
              <a:rPr lang="en-US" sz="2400" dirty="0" smtClean="0"/>
              <a:t>: 44</a:t>
            </a:r>
          </a:p>
          <a:p>
            <a:pPr marL="514350" indent="-514350">
              <a:buFont typeface="Arial" pitchFamily="34" charset="0"/>
              <a:buAutoNum type="arabicPeriod"/>
            </a:pPr>
            <a:r>
              <a:rPr lang="en-US" sz="2400" dirty="0"/>
              <a:t>Hired: </a:t>
            </a:r>
            <a:r>
              <a:rPr lang="en-US" sz="2400" dirty="0" smtClean="0"/>
              <a:t>20</a:t>
            </a:r>
            <a:r>
              <a:rPr lang="en-US" sz="2400" dirty="0"/>
              <a:t>; </a:t>
            </a:r>
            <a:r>
              <a:rPr lang="en-US" sz="2400" dirty="0" err="1"/>
              <a:t>Eff</a:t>
            </a:r>
            <a:r>
              <a:rPr lang="en-US" sz="2400" dirty="0"/>
              <a:t>: </a:t>
            </a:r>
            <a:r>
              <a:rPr lang="en-US" sz="2400" dirty="0" smtClean="0"/>
              <a:t>44</a:t>
            </a:r>
            <a:endParaRPr lang="en-US" sz="2400" dirty="0"/>
          </a:p>
          <a:p>
            <a:pPr marL="514350" indent="-514350">
              <a:buFont typeface="Arial" pitchFamily="34" charset="0"/>
              <a:buAutoNum type="arabicPeriod"/>
            </a:pPr>
            <a:r>
              <a:rPr lang="en-US" sz="2400" dirty="0"/>
              <a:t>Hired: </a:t>
            </a:r>
            <a:r>
              <a:rPr lang="en-US" sz="2400" dirty="0" smtClean="0"/>
              <a:t>20</a:t>
            </a:r>
            <a:r>
              <a:rPr lang="en-US" sz="2400" dirty="0"/>
              <a:t>; </a:t>
            </a:r>
            <a:r>
              <a:rPr lang="en-US" sz="2400" dirty="0" err="1"/>
              <a:t>Eff</a:t>
            </a:r>
            <a:r>
              <a:rPr lang="en-US" sz="2400" dirty="0"/>
              <a:t>: </a:t>
            </a:r>
            <a:r>
              <a:rPr lang="en-US" sz="2400" dirty="0" smtClean="0"/>
              <a:t>30</a:t>
            </a:r>
            <a:endParaRPr lang="en-US" sz="2400" dirty="0"/>
          </a:p>
          <a:p>
            <a:pPr marL="514350" indent="-514350">
              <a:buFont typeface="Arial" pitchFamily="34" charset="0"/>
              <a:buAutoNum type="arabicPeriod"/>
            </a:pPr>
            <a:r>
              <a:rPr lang="en-US" sz="2400" dirty="0"/>
              <a:t>Hired: 30; </a:t>
            </a:r>
            <a:r>
              <a:rPr lang="en-US" sz="2400" dirty="0" err="1"/>
              <a:t>Eff</a:t>
            </a:r>
            <a:r>
              <a:rPr lang="en-US" sz="2400" dirty="0"/>
              <a:t>: </a:t>
            </a:r>
            <a:r>
              <a:rPr lang="en-US" sz="2400" dirty="0" smtClean="0"/>
              <a:t>30</a:t>
            </a:r>
          </a:p>
          <a:p>
            <a:pPr marL="514350" indent="-514350">
              <a:buFont typeface="Arial" pitchFamily="34" charset="0"/>
              <a:buAutoNum type="arabicPeriod"/>
            </a:pPr>
            <a:r>
              <a:rPr lang="en-US" sz="2400" dirty="0"/>
              <a:t>Hired: 30; </a:t>
            </a:r>
            <a:r>
              <a:rPr lang="en-US" sz="2400" dirty="0" err="1"/>
              <a:t>Eff</a:t>
            </a:r>
            <a:r>
              <a:rPr lang="en-US" sz="2400" dirty="0"/>
              <a:t>: </a:t>
            </a:r>
            <a:r>
              <a:rPr lang="en-US" sz="2400" dirty="0" smtClean="0"/>
              <a:t>20</a:t>
            </a:r>
            <a:endParaRPr lang="en-US" sz="2400" dirty="0"/>
          </a:p>
        </p:txBody>
      </p:sp>
    </p:spTree>
    <p:custDataLst>
      <p:tags r:id="rId1"/>
    </p:custDataLst>
    <p:extLst>
      <p:ext uri="{BB962C8B-B14F-4D97-AF65-F5344CB8AC3E}">
        <p14:creationId xmlns:p14="http://schemas.microsoft.com/office/powerpoint/2010/main" val="6717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ircflow"/>
          <p:cNvPicPr>
            <a:picLocks noChangeAspect="1" noChangeArrowheads="1"/>
          </p:cNvPicPr>
          <p:nvPr/>
        </p:nvPicPr>
        <p:blipFill>
          <a:blip r:embed="rId3" cstate="print"/>
          <a:srcRect/>
          <a:stretch>
            <a:fillRect/>
          </a:stretch>
        </p:blipFill>
        <p:spPr bwMode="auto">
          <a:xfrm>
            <a:off x="685800" y="0"/>
            <a:ext cx="7465219" cy="68580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00071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155531"/>
          </a:xfrm>
          <a:prstGeom prst="rect">
            <a:avLst/>
          </a:prstGeom>
          <a:noFill/>
        </p:spPr>
        <p:txBody>
          <a:bodyPr wrap="square" rtlCol="0">
            <a:spAutoFit/>
          </a:bodyPr>
          <a:lstStyle/>
          <a:p>
            <a:pPr algn="ctr"/>
            <a:r>
              <a:rPr lang="en-US" sz="2800" b="1" u="sng" dirty="0" smtClean="0"/>
              <a:t>Eight Resource Market Models</a:t>
            </a:r>
          </a:p>
          <a:p>
            <a:endParaRPr lang="en-US" sz="2800" dirty="0" smtClean="0"/>
          </a:p>
          <a:p>
            <a:pPr lvl="0"/>
            <a:r>
              <a:rPr lang="en-US" sz="2800" b="1" dirty="0" smtClean="0"/>
              <a:t>  1. Comp. Resource Market and Comp. Product Market</a:t>
            </a:r>
            <a:endParaRPr lang="en-US" sz="2800" dirty="0" smtClean="0"/>
          </a:p>
          <a:p>
            <a:pPr lvl="0"/>
            <a:r>
              <a:rPr lang="en-US" sz="2800" b="1" dirty="0" smtClean="0"/>
              <a:t>  2. Comp. Resource Market and  Imperfect Product Market</a:t>
            </a:r>
            <a:endParaRPr lang="en-US" sz="2800" dirty="0" smtClean="0"/>
          </a:p>
          <a:p>
            <a:pPr lvl="0"/>
            <a:r>
              <a:rPr lang="en-US" sz="2800" b="1" dirty="0" smtClean="0"/>
              <a:t>  3. </a:t>
            </a:r>
            <a:r>
              <a:rPr lang="en-US" sz="2800" b="1" dirty="0" err="1" smtClean="0"/>
              <a:t>Monopsony</a:t>
            </a:r>
            <a:endParaRPr lang="en-US" sz="2800" dirty="0" smtClean="0"/>
          </a:p>
          <a:p>
            <a:pPr lvl="0"/>
            <a:r>
              <a:rPr lang="en-US" sz="2800" b="1" dirty="0" smtClean="0"/>
              <a:t>  4. Union: Demand Enhancement</a:t>
            </a:r>
            <a:endParaRPr lang="en-US" sz="2800" dirty="0" smtClean="0"/>
          </a:p>
          <a:p>
            <a:pPr lvl="0"/>
            <a:r>
              <a:rPr lang="en-US" sz="2800" b="1" dirty="0" smtClean="0"/>
              <a:t>  5. Union: Inclusive or Craft Union</a:t>
            </a:r>
          </a:p>
          <a:p>
            <a:pPr lvl="0"/>
            <a:r>
              <a:rPr lang="en-US" sz="2800" b="1" dirty="0"/>
              <a:t> </a:t>
            </a:r>
            <a:r>
              <a:rPr lang="en-US" sz="2800" b="1" dirty="0" smtClean="0"/>
              <a:t> 6. Union: Exclusive or Industrial Union</a:t>
            </a:r>
            <a:endParaRPr lang="en-US" sz="2800" dirty="0" smtClean="0"/>
          </a:p>
          <a:p>
            <a:pPr lvl="0"/>
            <a:r>
              <a:rPr lang="en-US" sz="2800" b="1" dirty="0" smtClean="0"/>
              <a:t>  </a:t>
            </a:r>
            <a:r>
              <a:rPr lang="en-US" sz="2800" b="1" dirty="0" smtClean="0">
                <a:solidFill>
                  <a:srgbClr val="FF0000"/>
                </a:solidFill>
              </a:rPr>
              <a:t>7. Union: Bilateral Monopoly – YP 43, 96, and </a:t>
            </a:r>
            <a:r>
              <a:rPr lang="en-US" sz="2800" b="1" dirty="0" err="1" smtClean="0">
                <a:solidFill>
                  <a:srgbClr val="FF0000"/>
                </a:solidFill>
              </a:rPr>
              <a:t>MicWebApp</a:t>
            </a:r>
            <a:endParaRPr lang="en-US" sz="2800" dirty="0" smtClean="0">
              <a:solidFill>
                <a:srgbClr val="FF0000"/>
              </a:solidFill>
            </a:endParaRPr>
          </a:p>
          <a:p>
            <a:pPr lvl="0"/>
            <a:r>
              <a:rPr lang="en-US" sz="2800" b="1" dirty="0" smtClean="0"/>
              <a:t>  8. Minimum Wage</a:t>
            </a:r>
          </a:p>
          <a:p>
            <a:pPr lvl="1">
              <a:buFont typeface="Arial" pitchFamily="34" charset="0"/>
              <a:buChar char="•"/>
            </a:pPr>
            <a:r>
              <a:rPr lang="en-US" sz="2800" b="1" dirty="0" smtClean="0"/>
              <a:t>Decrease employment – the traditional argument</a:t>
            </a:r>
          </a:p>
          <a:p>
            <a:pPr lvl="1">
              <a:buFont typeface="Arial" pitchFamily="34" charset="0"/>
              <a:buChar char="•"/>
            </a:pPr>
            <a:r>
              <a:rPr lang="en-US" sz="2800" b="1" dirty="0"/>
              <a:t>Increases employment? – </a:t>
            </a:r>
            <a:r>
              <a:rPr lang="en-US" sz="2800" b="1" dirty="0" smtClean="0"/>
              <a:t>Monopsony</a:t>
            </a:r>
          </a:p>
          <a:p>
            <a:pPr lvl="1">
              <a:buFont typeface="Arial" pitchFamily="34" charset="0"/>
              <a:buChar char="•"/>
            </a:pPr>
            <a:r>
              <a:rPr lang="en-US" sz="2800" b="1" dirty="0" smtClean="0"/>
              <a:t>But how much? – Does it help the poor? – Elasticity</a:t>
            </a:r>
          </a:p>
          <a:p>
            <a:endParaRPr lang="en-US" dirty="0"/>
          </a:p>
        </p:txBody>
      </p:sp>
    </p:spTree>
    <p:custDataLst>
      <p:tags r:id="rId1"/>
    </p:custDataLst>
    <p:extLst>
      <p:ext uri="{BB962C8B-B14F-4D97-AF65-F5344CB8AC3E}">
        <p14:creationId xmlns:p14="http://schemas.microsoft.com/office/powerpoint/2010/main" val="3917457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9144000" cy="6740307"/>
          </a:xfrm>
          <a:prstGeom prst="rect">
            <a:avLst/>
          </a:prstGeom>
          <a:noFill/>
        </p:spPr>
        <p:txBody>
          <a:bodyPr wrap="square" rtlCol="0">
            <a:spAutoFit/>
          </a:bodyPr>
          <a:lstStyle/>
          <a:p>
            <a:pPr algn="ctr"/>
            <a:r>
              <a:rPr lang="en-US" b="1" u="sng" dirty="0" smtClean="0"/>
              <a:t>Bilateral Monopoly</a:t>
            </a:r>
            <a:r>
              <a:rPr lang="en-US" b="1" u="sng" dirty="0"/>
              <a:t>	</a:t>
            </a:r>
            <a:r>
              <a:rPr lang="en-US" b="1" u="sng" dirty="0" smtClean="0"/>
              <a:t>(13a)</a:t>
            </a:r>
            <a:endParaRPr lang="en-US" u="sng" dirty="0"/>
          </a:p>
          <a:p>
            <a:r>
              <a:rPr lang="en-US" b="1" dirty="0"/>
              <a:t> </a:t>
            </a:r>
            <a:endParaRPr lang="en-US" dirty="0"/>
          </a:p>
          <a:p>
            <a:r>
              <a:rPr lang="en-US" b="1" dirty="0"/>
              <a:t>Explanation / Characteristics / Results</a:t>
            </a:r>
            <a:r>
              <a:rPr lang="en-US" b="1" dirty="0" smtClean="0"/>
              <a:t>:</a:t>
            </a:r>
          </a:p>
          <a:p>
            <a:endParaRPr lang="en-US" dirty="0"/>
          </a:p>
          <a:p>
            <a:pPr marL="285750" lvl="0" indent="-285750">
              <a:buFont typeface="Arial" pitchFamily="34" charset="0"/>
              <a:buChar char="•"/>
            </a:pPr>
            <a:r>
              <a:rPr lang="en-US" dirty="0"/>
              <a:t>A Bilateral Monopoly exists if you have an inclusive union working for a monopsony – a single seller of labor (the union) and a single buyer of labor (the large company)</a:t>
            </a:r>
            <a:endParaRPr lang="en-US" sz="1600" dirty="0"/>
          </a:p>
          <a:p>
            <a:pPr marL="285750" lvl="0" indent="-285750">
              <a:buFont typeface="Arial" pitchFamily="34" charset="0"/>
              <a:buChar char="•"/>
            </a:pPr>
            <a:r>
              <a:rPr lang="en-US" dirty="0"/>
              <a:t>Examples: Steel industry, automobile industry, professional sports teams, aircraft manufacturing</a:t>
            </a:r>
            <a:endParaRPr lang="en-US" sz="1600" dirty="0"/>
          </a:p>
          <a:p>
            <a:pPr marL="285750" lvl="0" indent="-285750">
              <a:buFont typeface="Arial" pitchFamily="34" charset="0"/>
              <a:buChar char="•"/>
            </a:pPr>
            <a:r>
              <a:rPr lang="en-US" dirty="0"/>
              <a:t>To keep things simple we assume a competitive product market so </a:t>
            </a:r>
            <a:r>
              <a:rPr lang="en-US" dirty="0" err="1"/>
              <a:t>D</a:t>
            </a:r>
            <a:r>
              <a:rPr lang="en-US" sz="1200" dirty="0" err="1"/>
              <a:t>labor</a:t>
            </a:r>
            <a:r>
              <a:rPr lang="en-US" dirty="0"/>
              <a:t> = MRP = VMP</a:t>
            </a:r>
            <a:endParaRPr lang="en-US" sz="1600" dirty="0"/>
          </a:p>
          <a:p>
            <a:pPr marL="285750" indent="-285750">
              <a:buFont typeface="Arial" pitchFamily="34" charset="0"/>
              <a:buChar char="•"/>
            </a:pPr>
            <a:r>
              <a:rPr lang="en-US" dirty="0" smtClean="0"/>
              <a:t>Result </a:t>
            </a:r>
            <a:r>
              <a:rPr lang="en-US" dirty="0"/>
              <a:t>(see graph on next slide</a:t>
            </a:r>
            <a:r>
              <a:rPr lang="en-US" dirty="0" smtClean="0"/>
              <a:t>):</a:t>
            </a:r>
            <a:endParaRPr lang="en-US" sz="1600" dirty="0"/>
          </a:p>
          <a:p>
            <a:pPr marL="742950" lvl="1" indent="-285750">
              <a:buFont typeface="Arial" pitchFamily="34" charset="0"/>
              <a:buChar char="•"/>
            </a:pPr>
            <a:r>
              <a:rPr lang="en-US" dirty="0"/>
              <a:t>Indeterminate; we can’t tell what the quantity of labor will be or the wage rate, it depends on negotiations between the company and the union</a:t>
            </a:r>
            <a:endParaRPr lang="en-US" sz="1600" dirty="0"/>
          </a:p>
          <a:p>
            <a:pPr marL="742950" lvl="1" indent="-285750">
              <a:buFont typeface="Arial" pitchFamily="34" charset="0"/>
              <a:buChar char="•"/>
            </a:pPr>
            <a:r>
              <a:rPr lang="en-US" dirty="0"/>
              <a:t>The efficient quantity of labor and wage is Q2 and W2 (where VMP = W)</a:t>
            </a:r>
            <a:endParaRPr lang="en-US" sz="1600" dirty="0"/>
          </a:p>
          <a:p>
            <a:pPr marL="742950" lvl="1" indent="-285750">
              <a:buFont typeface="Arial" pitchFamily="34" charset="0"/>
              <a:buChar char="•"/>
            </a:pPr>
            <a:r>
              <a:rPr lang="en-US" dirty="0"/>
              <a:t>The company (monopsony) wants to pay W1 and hire Q1 where MRP = MRC (</a:t>
            </a:r>
            <a:r>
              <a:rPr lang="en-US" dirty="0" err="1"/>
              <a:t>alloc</a:t>
            </a:r>
            <a:r>
              <a:rPr lang="en-US" dirty="0"/>
              <a:t>. Inefficiency in the labor market)</a:t>
            </a:r>
            <a:endParaRPr lang="en-US" sz="1600" dirty="0"/>
          </a:p>
          <a:p>
            <a:pPr marL="742950" lvl="1" indent="-285750">
              <a:buFont typeface="Arial" pitchFamily="34" charset="0"/>
              <a:buChar char="•"/>
            </a:pPr>
            <a:r>
              <a:rPr lang="en-US" dirty="0"/>
              <a:t>The union wants a wage of W3 and the firm will hire Q1 (</a:t>
            </a:r>
            <a:r>
              <a:rPr lang="en-US" dirty="0" err="1"/>
              <a:t>alloc</a:t>
            </a:r>
            <a:r>
              <a:rPr lang="en-US" dirty="0"/>
              <a:t>. Inefficiency in the labor market)</a:t>
            </a:r>
            <a:endParaRPr lang="en-US" sz="1600" dirty="0"/>
          </a:p>
          <a:p>
            <a:pPr marL="742950" lvl="1" indent="-285750">
              <a:buFont typeface="Arial" pitchFamily="34" charset="0"/>
              <a:buChar char="•"/>
            </a:pPr>
            <a:r>
              <a:rPr lang="en-US" dirty="0"/>
              <a:t>After negotiations, the likely resulting wage will be between W1 and W3.</a:t>
            </a:r>
            <a:endParaRPr lang="en-US" sz="1600" dirty="0"/>
          </a:p>
          <a:p>
            <a:pPr marL="742950" lvl="1" indent="-285750">
              <a:buFont typeface="Arial" pitchFamily="34" charset="0"/>
              <a:buChar char="•"/>
            </a:pPr>
            <a:r>
              <a:rPr lang="en-US" dirty="0"/>
              <a:t>If they negotiate a wage rate of W2 then that rate becomes the firms new MRC (the extra cost of hiring one more worker will be the negotiated wage rate) and the firm will hire Q2 (where MRP = </a:t>
            </a:r>
            <a:r>
              <a:rPr lang="en-US" dirty="0" err="1"/>
              <a:t>MRCnew</a:t>
            </a:r>
            <a:r>
              <a:rPr lang="en-US" dirty="0"/>
              <a:t>)</a:t>
            </a:r>
            <a:endParaRPr lang="en-US" sz="1600" dirty="0"/>
          </a:p>
          <a:p>
            <a:pPr marL="742950" lvl="1" indent="-285750">
              <a:buFont typeface="Arial" pitchFamily="34" charset="0"/>
              <a:buChar char="•"/>
            </a:pPr>
            <a:r>
              <a:rPr lang="en-US" dirty="0"/>
              <a:t>Once the union and the company agree on a wage rate between W1 and W2:</a:t>
            </a:r>
            <a:endParaRPr lang="en-US" sz="1600" dirty="0"/>
          </a:p>
          <a:p>
            <a:pPr marL="1200150" lvl="2" indent="-285750">
              <a:buFont typeface="Arial" pitchFamily="34" charset="0"/>
              <a:buChar char="•"/>
            </a:pPr>
            <a:r>
              <a:rPr lang="en-US" dirty="0"/>
              <a:t>MORE WILL BE </a:t>
            </a:r>
            <a:r>
              <a:rPr lang="en-US" dirty="0" smtClean="0"/>
              <a:t>EMPLOYED</a:t>
            </a:r>
            <a:endParaRPr lang="en-US" sz="1600" dirty="0"/>
          </a:p>
          <a:p>
            <a:pPr marL="1200150" lvl="2" indent="-285750">
              <a:buFont typeface="Arial" pitchFamily="34" charset="0"/>
              <a:buChar char="•"/>
            </a:pPr>
            <a:r>
              <a:rPr lang="en-US" dirty="0" smtClean="0"/>
              <a:t>the </a:t>
            </a:r>
            <a:r>
              <a:rPr lang="en-US" dirty="0"/>
              <a:t>labor market could achieve </a:t>
            </a:r>
            <a:r>
              <a:rPr lang="en-US" dirty="0" err="1"/>
              <a:t>allocative</a:t>
            </a:r>
            <a:r>
              <a:rPr lang="en-US" dirty="0"/>
              <a:t> efficiency (VMP = W at Q2)</a:t>
            </a:r>
            <a:endParaRPr lang="en-US" sz="2400" dirty="0"/>
          </a:p>
        </p:txBody>
      </p:sp>
    </p:spTree>
    <p:custDataLst>
      <p:tags r:id="rId1"/>
    </p:custDataLst>
    <p:extLst>
      <p:ext uri="{BB962C8B-B14F-4D97-AF65-F5344CB8AC3E}">
        <p14:creationId xmlns:p14="http://schemas.microsoft.com/office/powerpoint/2010/main" val="3775410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2813304" cy="5078313"/>
          </a:xfrm>
          <a:prstGeom prst="rect">
            <a:avLst/>
          </a:prstGeom>
          <a:noFill/>
        </p:spPr>
        <p:txBody>
          <a:bodyPr wrap="square" rtlCol="0">
            <a:spAutoFit/>
          </a:bodyPr>
          <a:lstStyle/>
          <a:p>
            <a:r>
              <a:rPr lang="en-US" b="1" dirty="0" smtClean="0"/>
              <a:t>Union Model (13a)</a:t>
            </a:r>
            <a:br>
              <a:rPr lang="en-US" b="1" dirty="0" smtClean="0"/>
            </a:br>
            <a:r>
              <a:rPr lang="en-US" b="1" dirty="0" smtClean="0"/>
              <a:t>Bilateral Monopoly</a:t>
            </a:r>
          </a:p>
          <a:p>
            <a:r>
              <a:rPr lang="en-US" b="1" dirty="0" smtClean="0"/>
              <a:t>  </a:t>
            </a:r>
            <a:endParaRPr lang="en-US" b="1" dirty="0"/>
          </a:p>
          <a:p>
            <a:r>
              <a:rPr lang="en-US" b="1" dirty="0" err="1" smtClean="0"/>
              <a:t>Q</a:t>
            </a:r>
            <a:r>
              <a:rPr lang="en-US" sz="1600" b="1" dirty="0" err="1" smtClean="0"/>
              <a:t>hired</a:t>
            </a:r>
            <a:r>
              <a:rPr lang="en-US" b="1" dirty="0" smtClean="0"/>
              <a:t> = unknown</a:t>
            </a:r>
          </a:p>
          <a:p>
            <a:r>
              <a:rPr lang="en-US" b="1" dirty="0" smtClean="0"/>
              <a:t>Wage = </a:t>
            </a:r>
            <a:r>
              <a:rPr lang="en-US" b="1" dirty="0" err="1" smtClean="0"/>
              <a:t>unkown</a:t>
            </a:r>
            <a:endParaRPr lang="en-US" b="1" dirty="0" smtClean="0"/>
          </a:p>
          <a:p>
            <a:r>
              <a:rPr lang="en-US" b="1" dirty="0" err="1" smtClean="0"/>
              <a:t>Alloc</a:t>
            </a:r>
            <a:r>
              <a:rPr lang="en-US" b="1" dirty="0" smtClean="0"/>
              <a:t>. Eff. Q = Q2</a:t>
            </a:r>
          </a:p>
          <a:p>
            <a:r>
              <a:rPr lang="en-US" b="1" dirty="0" smtClean="0"/>
              <a:t>  </a:t>
            </a:r>
            <a:endParaRPr lang="en-US" b="1" dirty="0"/>
          </a:p>
          <a:p>
            <a:r>
              <a:rPr lang="en-US" b="1" dirty="0" smtClean="0"/>
              <a:t>IF UNION WINS:</a:t>
            </a:r>
          </a:p>
          <a:p>
            <a:pPr lvl="1"/>
            <a:r>
              <a:rPr lang="en-US" b="1" dirty="0" err="1" smtClean="0"/>
              <a:t>Q</a:t>
            </a:r>
            <a:r>
              <a:rPr lang="en-US" sz="1600" b="1" dirty="0" err="1" smtClean="0"/>
              <a:t>hired</a:t>
            </a:r>
            <a:r>
              <a:rPr lang="en-US" b="1" dirty="0" smtClean="0"/>
              <a:t> </a:t>
            </a:r>
            <a:r>
              <a:rPr lang="en-US" b="1" dirty="0"/>
              <a:t>= </a:t>
            </a:r>
            <a:r>
              <a:rPr lang="en-US" b="1" dirty="0" smtClean="0"/>
              <a:t>Q1</a:t>
            </a:r>
            <a:endParaRPr lang="en-US" b="1" dirty="0"/>
          </a:p>
          <a:p>
            <a:pPr lvl="1"/>
            <a:r>
              <a:rPr lang="en-US" b="1" dirty="0"/>
              <a:t>Wage = </a:t>
            </a:r>
            <a:r>
              <a:rPr lang="en-US" b="1" dirty="0" smtClean="0"/>
              <a:t>W3</a:t>
            </a:r>
            <a:endParaRPr lang="en-US" b="1" dirty="0"/>
          </a:p>
          <a:p>
            <a:pPr lvl="1"/>
            <a:r>
              <a:rPr lang="en-US" b="1" dirty="0" err="1"/>
              <a:t>Alloc</a:t>
            </a:r>
            <a:r>
              <a:rPr lang="en-US" b="1" dirty="0"/>
              <a:t>. Eff. Q = </a:t>
            </a:r>
            <a:r>
              <a:rPr lang="en-US" b="1" dirty="0" smtClean="0"/>
              <a:t>Q2</a:t>
            </a:r>
          </a:p>
          <a:p>
            <a:pPr lvl="1"/>
            <a:r>
              <a:rPr lang="en-US" b="1" dirty="0" smtClean="0">
                <a:solidFill>
                  <a:srgbClr val="FF0000"/>
                </a:solidFill>
              </a:rPr>
              <a:t>NOT Efficient</a:t>
            </a:r>
            <a:endParaRPr lang="en-US" dirty="0">
              <a:solidFill>
                <a:srgbClr val="FF0000"/>
              </a:solidFill>
            </a:endParaRPr>
          </a:p>
          <a:p>
            <a:r>
              <a:rPr lang="en-US" dirty="0" smtClean="0"/>
              <a:t>  </a:t>
            </a:r>
          </a:p>
          <a:p>
            <a:r>
              <a:rPr lang="en-US" b="1" dirty="0" smtClean="0"/>
              <a:t>IF MONOPSONY WINS</a:t>
            </a:r>
          </a:p>
          <a:p>
            <a:pPr lvl="1"/>
            <a:r>
              <a:rPr lang="en-US" b="1" dirty="0" err="1" smtClean="0"/>
              <a:t>Q</a:t>
            </a:r>
            <a:r>
              <a:rPr lang="en-US" sz="1600" b="1" dirty="0" err="1" smtClean="0"/>
              <a:t>hired</a:t>
            </a:r>
            <a:r>
              <a:rPr lang="en-US" b="1" dirty="0" smtClean="0"/>
              <a:t> </a:t>
            </a:r>
            <a:r>
              <a:rPr lang="en-US" b="1" dirty="0"/>
              <a:t>= </a:t>
            </a:r>
            <a:r>
              <a:rPr lang="en-US" b="1" dirty="0" smtClean="0"/>
              <a:t>Q1</a:t>
            </a:r>
            <a:endParaRPr lang="en-US" b="1" dirty="0"/>
          </a:p>
          <a:p>
            <a:pPr lvl="1"/>
            <a:r>
              <a:rPr lang="en-US" b="1" dirty="0"/>
              <a:t>Wage = </a:t>
            </a:r>
            <a:r>
              <a:rPr lang="en-US" b="1" dirty="0" smtClean="0"/>
              <a:t>W1</a:t>
            </a:r>
            <a:endParaRPr lang="en-US" b="1" dirty="0"/>
          </a:p>
          <a:p>
            <a:pPr lvl="1"/>
            <a:r>
              <a:rPr lang="en-US" b="1" dirty="0" err="1"/>
              <a:t>Alloc</a:t>
            </a:r>
            <a:r>
              <a:rPr lang="en-US" b="1" dirty="0"/>
              <a:t>. Eff. Q = </a:t>
            </a:r>
            <a:r>
              <a:rPr lang="en-US" b="1" dirty="0" smtClean="0"/>
              <a:t>Q2</a:t>
            </a:r>
            <a:r>
              <a:rPr lang="en-US" b="1" dirty="0"/>
              <a:t> </a:t>
            </a:r>
            <a:endParaRPr lang="en-US" b="1" dirty="0" smtClean="0"/>
          </a:p>
          <a:p>
            <a:pPr lvl="1"/>
            <a:r>
              <a:rPr lang="en-US" b="1" dirty="0" smtClean="0">
                <a:solidFill>
                  <a:srgbClr val="FF0000"/>
                </a:solidFill>
              </a:rPr>
              <a:t>NOT Efficient.</a:t>
            </a:r>
            <a:endParaRPr lang="en-US" dirty="0">
              <a:solidFill>
                <a:srgbClr val="FF000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31592" y="152400"/>
            <a:ext cx="5346097" cy="4495800"/>
          </a:xfrm>
          <a:prstGeom prst="rect">
            <a:avLst/>
          </a:prstGeom>
          <a:noFill/>
          <a:ln>
            <a:noFill/>
          </a:ln>
        </p:spPr>
      </p:pic>
      <p:sp>
        <p:nvSpPr>
          <p:cNvPr id="2" name="TextBox 1"/>
          <p:cNvSpPr txBox="1"/>
          <p:nvPr/>
        </p:nvSpPr>
        <p:spPr>
          <a:xfrm>
            <a:off x="6096" y="5105400"/>
            <a:ext cx="8991600" cy="1754326"/>
          </a:xfrm>
          <a:prstGeom prst="rect">
            <a:avLst/>
          </a:prstGeom>
          <a:noFill/>
        </p:spPr>
        <p:txBody>
          <a:bodyPr wrap="square" rtlCol="0">
            <a:spAutoFit/>
          </a:bodyPr>
          <a:lstStyle/>
          <a:p>
            <a:r>
              <a:rPr lang="en-US" b="1" dirty="0" smtClean="0"/>
              <a:t>Although the actual result cannot be determined it is likely that they could agree on a wage between W1 and W3, like maybe W2. If So:</a:t>
            </a:r>
          </a:p>
          <a:p>
            <a:pPr lvl="1"/>
            <a:r>
              <a:rPr lang="en-US" b="1" dirty="0" err="1" smtClean="0"/>
              <a:t>Q</a:t>
            </a:r>
            <a:r>
              <a:rPr lang="en-US" sz="1600" b="1" dirty="0" err="1" smtClean="0"/>
              <a:t>hired</a:t>
            </a:r>
            <a:r>
              <a:rPr lang="en-US" b="1" dirty="0" smtClean="0"/>
              <a:t> = Q2</a:t>
            </a:r>
          </a:p>
          <a:p>
            <a:pPr lvl="1"/>
            <a:r>
              <a:rPr lang="en-US" b="1" dirty="0" smtClean="0"/>
              <a:t>Wage = W2</a:t>
            </a:r>
          </a:p>
          <a:p>
            <a:pPr lvl="1"/>
            <a:r>
              <a:rPr lang="en-US" b="1" dirty="0" err="1" smtClean="0"/>
              <a:t>Alloc</a:t>
            </a:r>
            <a:r>
              <a:rPr lang="en-US" b="1" dirty="0" smtClean="0"/>
              <a:t>. Eff. Q = Q2</a:t>
            </a:r>
          </a:p>
          <a:p>
            <a:pPr lvl="1"/>
            <a:r>
              <a:rPr lang="en-US" b="1" dirty="0" smtClean="0">
                <a:solidFill>
                  <a:srgbClr val="FF0000"/>
                </a:solidFill>
              </a:rPr>
              <a:t>MORE Efficient!</a:t>
            </a:r>
            <a:endParaRPr lang="en-US" b="1" dirty="0">
              <a:solidFill>
                <a:srgbClr val="FF0000"/>
              </a:solidFill>
            </a:endParaRPr>
          </a:p>
        </p:txBody>
      </p:sp>
      <p:cxnSp>
        <p:nvCxnSpPr>
          <p:cNvPr id="10" name="Straight Connector 9"/>
          <p:cNvCxnSpPr/>
          <p:nvPr/>
        </p:nvCxnSpPr>
        <p:spPr>
          <a:xfrm>
            <a:off x="284988" y="774192"/>
            <a:ext cx="1682496"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1027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t>11. Which labor market model?</a:t>
            </a:r>
            <a:endParaRPr lang="en-US" b="1" dirty="0"/>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7" name="Picture 6" descr="lab8bilat.jpg"/>
          <p:cNvPicPr>
            <a:picLocks noChangeAspect="1"/>
          </p:cNvPicPr>
          <p:nvPr/>
        </p:nvPicPr>
        <p:blipFill>
          <a:blip r:embed="rId4" cstate="print"/>
          <a:stretch>
            <a:fillRect/>
          </a:stretch>
        </p:blipFill>
        <p:spPr>
          <a:xfrm>
            <a:off x="5257800" y="304799"/>
            <a:ext cx="3886200" cy="3403169"/>
          </a:xfrm>
          <a:prstGeom prst="rect">
            <a:avLst/>
          </a:prstGeom>
        </p:spPr>
      </p:pic>
    </p:spTree>
    <p:custDataLst>
      <p:tags r:id="rId1"/>
    </p:custDataLst>
    <p:extLst>
      <p:ext uri="{BB962C8B-B14F-4D97-AF65-F5344CB8AC3E}">
        <p14:creationId xmlns:p14="http://schemas.microsoft.com/office/powerpoint/2010/main" val="1476020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solidFill>
                  <a:srgbClr val="0070C0"/>
                </a:solidFill>
              </a:rPr>
              <a:t>11. Which labor market model?</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76400"/>
            <a:ext cx="4953000" cy="4876800"/>
          </a:xfrm>
        </p:spPr>
        <p:txBody>
          <a:bodyPr>
            <a:normAutofit fontScale="92500" lnSpcReduction="10000"/>
          </a:bodyPr>
          <a:lstStyle/>
          <a:p>
            <a:pPr marL="514350" indent="-514350">
              <a:buFont typeface="Arial" pitchFamily="34" charset="0"/>
              <a:buAutoNum type="arabicPeriod"/>
            </a:pPr>
            <a:r>
              <a:rPr lang="en-US" dirty="0" smtClean="0"/>
              <a:t>Pure comp. labor and pure comp. product</a:t>
            </a:r>
          </a:p>
          <a:p>
            <a:pPr marL="514350" indent="-514350">
              <a:buFont typeface="Arial" pitchFamily="34" charset="0"/>
              <a:buAutoNum type="arabicPeriod"/>
            </a:pPr>
            <a:r>
              <a:rPr lang="en-US" dirty="0" smtClean="0"/>
              <a:t>Pure comp. labor and imperfect comp. product</a:t>
            </a:r>
          </a:p>
          <a:p>
            <a:pPr marL="514350" indent="-514350">
              <a:buFont typeface="Arial" pitchFamily="34" charset="0"/>
              <a:buAutoNum type="arabicPeriod"/>
            </a:pPr>
            <a:r>
              <a:rPr lang="en-US" dirty="0" err="1" smtClean="0"/>
              <a:t>Monopsony</a:t>
            </a:r>
            <a:endParaRPr lang="en-US" dirty="0" smtClean="0"/>
          </a:p>
          <a:p>
            <a:pPr marL="514350" indent="-514350">
              <a:buFont typeface="Arial" pitchFamily="34" charset="0"/>
              <a:buAutoNum type="arabicPeriod"/>
            </a:pPr>
            <a:r>
              <a:rPr lang="en-US" dirty="0" smtClean="0"/>
              <a:t>Union: enhancing demand</a:t>
            </a:r>
          </a:p>
          <a:p>
            <a:pPr marL="514350" indent="-514350">
              <a:buFont typeface="Arial" pitchFamily="34" charset="0"/>
              <a:buAutoNum type="arabicPeriod"/>
            </a:pPr>
            <a:r>
              <a:rPr lang="en-US" dirty="0" smtClean="0"/>
              <a:t>Union: craft (exclusive)</a:t>
            </a:r>
          </a:p>
          <a:p>
            <a:pPr marL="514350" indent="-514350">
              <a:buFont typeface="Arial" pitchFamily="34" charset="0"/>
              <a:buAutoNum type="arabicPeriod"/>
            </a:pPr>
            <a:r>
              <a:rPr lang="en-US" dirty="0" smtClean="0"/>
              <a:t>Union: Industrial (inclusive)</a:t>
            </a:r>
          </a:p>
          <a:p>
            <a:pPr marL="514350" indent="-514350">
              <a:buFont typeface="Arial" pitchFamily="34" charset="0"/>
              <a:buAutoNum type="arabicPeriod"/>
            </a:pPr>
            <a:r>
              <a:rPr lang="en-US" dirty="0" smtClean="0"/>
              <a:t>Bilateral Monopoly</a:t>
            </a:r>
          </a:p>
          <a:p>
            <a:pPr marL="514350" indent="-514350">
              <a:buFont typeface="Arial" pitchFamily="34" charset="0"/>
              <a:buAutoNum type="arabicPeriod"/>
            </a:pPr>
            <a:r>
              <a:rPr lang="en-US" dirty="0" smtClean="0"/>
              <a:t>Minimum Wage</a:t>
            </a:r>
          </a:p>
        </p:txBody>
      </p:sp>
      <p:pic>
        <p:nvPicPr>
          <p:cNvPr id="7" name="Picture 6" descr="lab8bilat.jpg"/>
          <p:cNvPicPr>
            <a:picLocks noChangeAspect="1"/>
          </p:cNvPicPr>
          <p:nvPr/>
        </p:nvPicPr>
        <p:blipFill>
          <a:blip r:embed="rId5" cstate="print"/>
          <a:stretch>
            <a:fillRect/>
          </a:stretch>
        </p:blipFill>
        <p:spPr>
          <a:xfrm>
            <a:off x="5257800" y="304799"/>
            <a:ext cx="3886200" cy="3403169"/>
          </a:xfrm>
          <a:prstGeom prst="rect">
            <a:avLst/>
          </a:prstGeom>
        </p:spPr>
      </p:pic>
      <p:sp>
        <p:nvSpPr>
          <p:cNvPr id="5" name="CorShape1"/>
          <p:cNvSpPr/>
          <p:nvPr>
            <p:custDataLst>
              <p:tags r:id="rId3"/>
            </p:custDataLst>
          </p:nvPr>
        </p:nvSpPr>
        <p:spPr>
          <a:xfrm rot="10800000">
            <a:off x="213360" y="557276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754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3200400"/>
          </a:xfrm>
        </p:spPr>
        <p:txBody>
          <a:bodyPr>
            <a:normAutofit/>
          </a:bodyPr>
          <a:lstStyle/>
          <a:p>
            <a:pPr algn="l"/>
            <a:r>
              <a:rPr lang="en-US" sz="3000" b="1" dirty="0" smtClean="0"/>
              <a:t>12. </a:t>
            </a:r>
            <a:r>
              <a:rPr lang="en-US" sz="3000" b="1" dirty="0"/>
              <a:t>Assume </a:t>
            </a:r>
            <a:r>
              <a:rPr lang="en-US" sz="3000" b="1" dirty="0" smtClean="0"/>
              <a:t>no union.</a:t>
            </a:r>
            <a:br>
              <a:rPr lang="en-US" sz="3000" b="1" dirty="0" smtClean="0"/>
            </a:br>
            <a:r>
              <a:rPr lang="en-US" sz="3000" b="1" dirty="0" smtClean="0"/>
              <a:t>- What quantity of labor will be hired?</a:t>
            </a:r>
            <a:br>
              <a:rPr lang="en-US" sz="3000" b="1" dirty="0" smtClean="0"/>
            </a:br>
            <a:r>
              <a:rPr lang="en-US" sz="3000" b="1" dirty="0" smtClean="0"/>
              <a:t>-What wage would be paid?</a:t>
            </a:r>
            <a:endParaRPr lang="en-US" sz="30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52400"/>
            <a:ext cx="5346599" cy="4495800"/>
          </a:xfrm>
          <a:prstGeom prst="rect">
            <a:avLst/>
          </a:prstGeom>
        </p:spPr>
      </p:pic>
      <p:sp>
        <p:nvSpPr>
          <p:cNvPr id="3" name="TPAnswers"/>
          <p:cNvSpPr>
            <a:spLocks noGrp="1"/>
          </p:cNvSpPr>
          <p:nvPr>
            <p:ph type="body" idx="1"/>
            <p:custDataLst>
              <p:tags r:id="rId2"/>
            </p:custDataLst>
          </p:nvPr>
        </p:nvSpPr>
        <p:spPr>
          <a:xfrm>
            <a:off x="304800" y="3124200"/>
            <a:ext cx="4572000" cy="3200401"/>
          </a:xfrm>
        </p:spPr>
        <p:txBody>
          <a:bodyPr>
            <a:noAutofit/>
          </a:bodyPr>
          <a:lstStyle/>
          <a:p>
            <a:pPr marL="514350" indent="-514350">
              <a:buFont typeface="Arial" pitchFamily="34" charset="0"/>
              <a:buAutoNum type="arabicPeriod"/>
            </a:pPr>
            <a:r>
              <a:rPr lang="en-US" sz="2400" dirty="0"/>
              <a:t>Hired: </a:t>
            </a:r>
            <a:r>
              <a:rPr lang="en-US" sz="2400" dirty="0" smtClean="0"/>
              <a:t>30; Wage: $14</a:t>
            </a:r>
            <a:endParaRPr lang="en-US" sz="2400" dirty="0"/>
          </a:p>
          <a:p>
            <a:pPr marL="514350" indent="-514350">
              <a:buFont typeface="Arial" pitchFamily="34" charset="0"/>
              <a:buAutoNum type="arabicPeriod"/>
            </a:pPr>
            <a:r>
              <a:rPr lang="en-US" sz="2400" dirty="0"/>
              <a:t>Hired: 30; Wage: </a:t>
            </a:r>
            <a:r>
              <a:rPr lang="en-US" sz="2400" dirty="0" smtClean="0"/>
              <a:t>$20</a:t>
            </a:r>
            <a:endParaRPr lang="en-US" sz="2400" dirty="0"/>
          </a:p>
          <a:p>
            <a:pPr marL="514350" indent="-514350">
              <a:buFont typeface="Arial" pitchFamily="34" charset="0"/>
              <a:buAutoNum type="arabicPeriod"/>
            </a:pPr>
            <a:r>
              <a:rPr lang="en-US" sz="2400" dirty="0"/>
              <a:t>Hired: 30; Wage: </a:t>
            </a:r>
            <a:r>
              <a:rPr lang="en-US" sz="2400" dirty="0" smtClean="0"/>
              <a:t>$24</a:t>
            </a:r>
            <a:endParaRPr lang="en-US" sz="2400" dirty="0"/>
          </a:p>
          <a:p>
            <a:pPr marL="514350" indent="-514350">
              <a:buFont typeface="Arial" pitchFamily="34" charset="0"/>
              <a:buAutoNum type="arabicPeriod"/>
            </a:pPr>
            <a:r>
              <a:rPr lang="en-US" sz="2400" dirty="0"/>
              <a:t>Hired: </a:t>
            </a:r>
            <a:r>
              <a:rPr lang="en-US" sz="2400" dirty="0" smtClean="0"/>
              <a:t>50</a:t>
            </a:r>
            <a:r>
              <a:rPr lang="en-US" sz="2400" dirty="0"/>
              <a:t>; Wage: </a:t>
            </a:r>
            <a:r>
              <a:rPr lang="en-US" sz="2400" dirty="0" smtClean="0"/>
              <a:t>$20</a:t>
            </a:r>
            <a:endParaRPr lang="en-US" sz="2400" dirty="0"/>
          </a:p>
          <a:p>
            <a:pPr marL="514350" indent="-514350">
              <a:buFont typeface="Arial" pitchFamily="34" charset="0"/>
              <a:buAutoNum type="arabicPeriod"/>
            </a:pPr>
            <a:r>
              <a:rPr lang="en-US" sz="2400" dirty="0"/>
              <a:t>Hired: </a:t>
            </a:r>
            <a:r>
              <a:rPr lang="en-US" sz="2400" dirty="0" smtClean="0"/>
              <a:t>50</a:t>
            </a:r>
            <a:r>
              <a:rPr lang="en-US" sz="2400" dirty="0"/>
              <a:t>; Wage: </a:t>
            </a:r>
            <a:r>
              <a:rPr lang="en-US" sz="2400" dirty="0" smtClean="0"/>
              <a:t>$14</a:t>
            </a:r>
            <a:endParaRPr lang="en-US" sz="2400" dirty="0"/>
          </a:p>
        </p:txBody>
      </p:sp>
    </p:spTree>
    <p:custDataLst>
      <p:tags r:id="rId1"/>
    </p:custDataLst>
    <p:extLst>
      <p:ext uri="{BB962C8B-B14F-4D97-AF65-F5344CB8AC3E}">
        <p14:creationId xmlns:p14="http://schemas.microsoft.com/office/powerpoint/2010/main" val="4197207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3200400"/>
          </a:xfrm>
        </p:spPr>
        <p:txBody>
          <a:bodyPr>
            <a:normAutofit/>
          </a:bodyPr>
          <a:lstStyle/>
          <a:p>
            <a:pPr algn="l"/>
            <a:r>
              <a:rPr lang="en-US" sz="3000" b="1" dirty="0" smtClean="0">
                <a:solidFill>
                  <a:srgbClr val="0070C0"/>
                </a:solidFill>
              </a:rPr>
              <a:t>12. </a:t>
            </a:r>
            <a:r>
              <a:rPr lang="en-US" sz="3000" b="1" dirty="0">
                <a:solidFill>
                  <a:srgbClr val="0070C0"/>
                </a:solidFill>
              </a:rPr>
              <a:t>Assume </a:t>
            </a:r>
            <a:r>
              <a:rPr lang="en-US" sz="3000" b="1" dirty="0" smtClean="0">
                <a:solidFill>
                  <a:srgbClr val="0070C0"/>
                </a:solidFill>
              </a:rPr>
              <a:t>no union.</a:t>
            </a:r>
            <a:br>
              <a:rPr lang="en-US" sz="3000" b="1" dirty="0" smtClean="0">
                <a:solidFill>
                  <a:srgbClr val="0070C0"/>
                </a:solidFill>
              </a:rPr>
            </a:br>
            <a:r>
              <a:rPr lang="en-US" sz="3000" b="1" dirty="0" smtClean="0">
                <a:solidFill>
                  <a:srgbClr val="0070C0"/>
                </a:solidFill>
              </a:rPr>
              <a:t>- What quantity of labor will be hired?</a:t>
            </a:r>
            <a:br>
              <a:rPr lang="en-US" sz="3000" b="1" dirty="0" smtClean="0">
                <a:solidFill>
                  <a:srgbClr val="0070C0"/>
                </a:solidFill>
              </a:rPr>
            </a:br>
            <a:r>
              <a:rPr lang="en-US" sz="3000" b="1" dirty="0" smtClean="0">
                <a:solidFill>
                  <a:srgbClr val="0070C0"/>
                </a:solidFill>
              </a:rPr>
              <a:t>-What wage would be paid?</a:t>
            </a:r>
            <a:endParaRPr lang="en-US" sz="30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52400"/>
            <a:ext cx="5346599" cy="4495800"/>
          </a:xfrm>
          <a:prstGeom prst="rect">
            <a:avLst/>
          </a:prstGeom>
        </p:spPr>
      </p:pic>
      <p:sp>
        <p:nvSpPr>
          <p:cNvPr id="8" name="CorShape1"/>
          <p:cNvSpPr/>
          <p:nvPr>
            <p:custDataLst>
              <p:tags r:id="rId2"/>
            </p:custDataLst>
          </p:nvPr>
        </p:nvSpPr>
        <p:spPr>
          <a:xfrm rot="10800000">
            <a:off x="91440" y="3124200"/>
            <a:ext cx="401320" cy="40132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04800" y="3124200"/>
            <a:ext cx="4572000" cy="3200401"/>
          </a:xfrm>
        </p:spPr>
        <p:txBody>
          <a:bodyPr>
            <a:noAutofit/>
          </a:bodyPr>
          <a:lstStyle/>
          <a:p>
            <a:pPr marL="514350" indent="-514350">
              <a:buFont typeface="Arial" pitchFamily="34" charset="0"/>
              <a:buAutoNum type="arabicPeriod"/>
            </a:pPr>
            <a:r>
              <a:rPr lang="en-US" sz="2400" dirty="0"/>
              <a:t>Hired: </a:t>
            </a:r>
            <a:r>
              <a:rPr lang="en-US" sz="2400" dirty="0" smtClean="0"/>
              <a:t>30; Wage: $14</a:t>
            </a:r>
            <a:endParaRPr lang="en-US" sz="2400" dirty="0"/>
          </a:p>
          <a:p>
            <a:pPr marL="514350" indent="-514350">
              <a:buFont typeface="Arial" pitchFamily="34" charset="0"/>
              <a:buAutoNum type="arabicPeriod"/>
            </a:pPr>
            <a:r>
              <a:rPr lang="en-US" sz="2400" dirty="0"/>
              <a:t>Hired: 30; Wage: </a:t>
            </a:r>
            <a:r>
              <a:rPr lang="en-US" sz="2400" dirty="0" smtClean="0"/>
              <a:t>$20</a:t>
            </a:r>
            <a:endParaRPr lang="en-US" sz="2400" dirty="0"/>
          </a:p>
          <a:p>
            <a:pPr marL="514350" indent="-514350">
              <a:buFont typeface="Arial" pitchFamily="34" charset="0"/>
              <a:buAutoNum type="arabicPeriod"/>
            </a:pPr>
            <a:r>
              <a:rPr lang="en-US" sz="2400" dirty="0"/>
              <a:t>Hired: 30; Wage: </a:t>
            </a:r>
            <a:r>
              <a:rPr lang="en-US" sz="2400" dirty="0" smtClean="0"/>
              <a:t>$24</a:t>
            </a:r>
            <a:endParaRPr lang="en-US" sz="2400" dirty="0"/>
          </a:p>
          <a:p>
            <a:pPr marL="514350" indent="-514350">
              <a:buFont typeface="Arial" pitchFamily="34" charset="0"/>
              <a:buAutoNum type="arabicPeriod"/>
            </a:pPr>
            <a:r>
              <a:rPr lang="en-US" sz="2400" dirty="0"/>
              <a:t>Hired: </a:t>
            </a:r>
            <a:r>
              <a:rPr lang="en-US" sz="2400" dirty="0" smtClean="0"/>
              <a:t>50</a:t>
            </a:r>
            <a:r>
              <a:rPr lang="en-US" sz="2400" dirty="0"/>
              <a:t>; Wage: </a:t>
            </a:r>
            <a:r>
              <a:rPr lang="en-US" sz="2400" dirty="0" smtClean="0"/>
              <a:t>$20</a:t>
            </a:r>
            <a:endParaRPr lang="en-US" sz="2400" dirty="0"/>
          </a:p>
          <a:p>
            <a:pPr marL="514350" indent="-514350">
              <a:buFont typeface="Arial" pitchFamily="34" charset="0"/>
              <a:buAutoNum type="arabicPeriod"/>
            </a:pPr>
            <a:r>
              <a:rPr lang="en-US" sz="2400" dirty="0"/>
              <a:t>Hired: </a:t>
            </a:r>
            <a:r>
              <a:rPr lang="en-US" sz="2400" dirty="0" smtClean="0"/>
              <a:t>50</a:t>
            </a:r>
            <a:r>
              <a:rPr lang="en-US" sz="2400" dirty="0"/>
              <a:t>; Wage: </a:t>
            </a:r>
            <a:r>
              <a:rPr lang="en-US" sz="2400" dirty="0" smtClean="0"/>
              <a:t>$14</a:t>
            </a:r>
            <a:endParaRPr lang="en-US" sz="2400" dirty="0"/>
          </a:p>
        </p:txBody>
      </p:sp>
    </p:spTree>
    <p:custDataLst>
      <p:tags r:id="rId1"/>
    </p:custDataLst>
    <p:extLst>
      <p:ext uri="{BB962C8B-B14F-4D97-AF65-F5344CB8AC3E}">
        <p14:creationId xmlns:p14="http://schemas.microsoft.com/office/powerpoint/2010/main" val="26471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3200400"/>
          </a:xfrm>
        </p:spPr>
        <p:txBody>
          <a:bodyPr>
            <a:normAutofit/>
          </a:bodyPr>
          <a:lstStyle/>
          <a:p>
            <a:pPr algn="l"/>
            <a:r>
              <a:rPr lang="en-US" sz="2400" b="1" dirty="0" smtClean="0"/>
              <a:t>13. </a:t>
            </a:r>
            <a:r>
              <a:rPr lang="en-US" sz="2400" b="1" dirty="0"/>
              <a:t>Assume an industrial union forms in this firm and bargains </a:t>
            </a:r>
            <a:r>
              <a:rPr lang="en-US" sz="2400" b="1" dirty="0" smtClean="0"/>
              <a:t>for a </a:t>
            </a:r>
            <a:r>
              <a:rPr lang="en-US" sz="2400" b="1" dirty="0"/>
              <a:t>wage of $</a:t>
            </a:r>
            <a:r>
              <a:rPr lang="en-US" sz="2400" b="1" dirty="0" smtClean="0"/>
              <a:t>24. If the </a:t>
            </a:r>
            <a:r>
              <a:rPr lang="en-US" sz="2400" b="1" u="sng" dirty="0" smtClean="0"/>
              <a:t>union wins</a:t>
            </a:r>
            <a:r>
              <a:rPr lang="en-US" sz="2400" b="1" dirty="0" smtClean="0"/>
              <a:t>:</a:t>
            </a:r>
            <a:br>
              <a:rPr lang="en-US" sz="2400" b="1" dirty="0" smtClean="0"/>
            </a:br>
            <a:r>
              <a:rPr lang="en-US" sz="2400" b="1" dirty="0" smtClean="0"/>
              <a:t>- What quantity of labor will be hired?</a:t>
            </a:r>
            <a:br>
              <a:rPr lang="en-US" sz="2400" b="1" dirty="0" smtClean="0"/>
            </a:br>
            <a:r>
              <a:rPr lang="en-US" sz="2400" b="1" dirty="0" smtClean="0"/>
              <a:t>-What is the </a:t>
            </a:r>
            <a:r>
              <a:rPr lang="en-US" sz="2400" b="1" dirty="0" err="1" smtClean="0"/>
              <a:t>alloc</a:t>
            </a:r>
            <a:r>
              <a:rPr lang="en-US" sz="2400" b="1" dirty="0" smtClean="0"/>
              <a:t>. Eff. Quantity of labor?</a:t>
            </a:r>
            <a:endParaRPr lang="en-US" sz="24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52400"/>
            <a:ext cx="5346599" cy="4495800"/>
          </a:xfrm>
          <a:prstGeom prst="rect">
            <a:avLst/>
          </a:prstGeom>
        </p:spPr>
      </p:pic>
      <p:sp>
        <p:nvSpPr>
          <p:cNvPr id="3" name="TPAnswers"/>
          <p:cNvSpPr>
            <a:spLocks noGrp="1"/>
          </p:cNvSpPr>
          <p:nvPr>
            <p:ph type="body" idx="1"/>
            <p:custDataLst>
              <p:tags r:id="rId2"/>
            </p:custDataLst>
          </p:nvPr>
        </p:nvSpPr>
        <p:spPr>
          <a:xfrm>
            <a:off x="304800" y="3505201"/>
            <a:ext cx="4572000" cy="2819400"/>
          </a:xfrm>
        </p:spPr>
        <p:txBody>
          <a:bodyPr>
            <a:noAutofit/>
          </a:bodyPr>
          <a:lstStyle/>
          <a:p>
            <a:pPr marL="514350" indent="-514350">
              <a:buFont typeface="Arial" pitchFamily="34" charset="0"/>
              <a:buAutoNum type="arabicPeriod"/>
            </a:pPr>
            <a:r>
              <a:rPr lang="en-US" sz="2400" dirty="0"/>
              <a:t>Hired: </a:t>
            </a:r>
            <a:r>
              <a:rPr lang="en-US" sz="2400" dirty="0" smtClean="0"/>
              <a:t>30; </a:t>
            </a:r>
            <a:r>
              <a:rPr lang="en-US" sz="2400" dirty="0" err="1"/>
              <a:t>Eff</a:t>
            </a:r>
            <a:r>
              <a:rPr lang="en-US" sz="2400" dirty="0"/>
              <a:t>: </a:t>
            </a:r>
            <a:r>
              <a:rPr lang="en-US" sz="2400" dirty="0" smtClean="0"/>
              <a:t>30</a:t>
            </a:r>
            <a:endParaRPr lang="en-US" sz="2400" dirty="0"/>
          </a:p>
          <a:p>
            <a:pPr marL="514350" indent="-514350">
              <a:buFont typeface="Arial" pitchFamily="34" charset="0"/>
              <a:buAutoNum type="arabicPeriod"/>
            </a:pPr>
            <a:r>
              <a:rPr lang="en-US" sz="2400" dirty="0"/>
              <a:t>Hired: </a:t>
            </a:r>
            <a:r>
              <a:rPr lang="en-US" sz="2400" dirty="0" smtClean="0"/>
              <a:t>50; </a:t>
            </a:r>
            <a:r>
              <a:rPr lang="en-US" sz="2400" dirty="0" err="1"/>
              <a:t>Eff</a:t>
            </a:r>
            <a:r>
              <a:rPr lang="en-US" sz="2400" dirty="0"/>
              <a:t>: </a:t>
            </a:r>
            <a:r>
              <a:rPr lang="en-US" sz="2400" dirty="0" smtClean="0"/>
              <a:t>50</a:t>
            </a:r>
            <a:endParaRPr lang="en-US" sz="2400" dirty="0"/>
          </a:p>
          <a:p>
            <a:pPr marL="514350" indent="-514350">
              <a:buFont typeface="Arial" pitchFamily="34" charset="0"/>
              <a:buAutoNum type="arabicPeriod"/>
            </a:pPr>
            <a:r>
              <a:rPr lang="en-US" sz="2400" dirty="0"/>
              <a:t>Hired: </a:t>
            </a:r>
            <a:r>
              <a:rPr lang="en-US" sz="2400" dirty="0" smtClean="0"/>
              <a:t>30; </a:t>
            </a:r>
            <a:r>
              <a:rPr lang="en-US" sz="2400" dirty="0" err="1"/>
              <a:t>Eff</a:t>
            </a:r>
            <a:r>
              <a:rPr lang="en-US" sz="2400" dirty="0"/>
              <a:t>: </a:t>
            </a:r>
            <a:r>
              <a:rPr lang="en-US" sz="2400" dirty="0" smtClean="0"/>
              <a:t>50</a:t>
            </a:r>
            <a:endParaRPr lang="en-US" sz="2400" dirty="0"/>
          </a:p>
          <a:p>
            <a:pPr marL="514350" indent="-514350">
              <a:buFont typeface="Arial" pitchFamily="34" charset="0"/>
              <a:buAutoNum type="arabicPeriod"/>
            </a:pPr>
            <a:r>
              <a:rPr lang="en-US" sz="2400" dirty="0"/>
              <a:t>Hired: </a:t>
            </a:r>
            <a:r>
              <a:rPr lang="en-US" sz="2400" dirty="0" smtClean="0"/>
              <a:t>50; </a:t>
            </a:r>
            <a:r>
              <a:rPr lang="en-US" sz="2400" dirty="0" err="1"/>
              <a:t>Eff</a:t>
            </a:r>
            <a:r>
              <a:rPr lang="en-US" sz="2400" dirty="0"/>
              <a:t>: </a:t>
            </a:r>
            <a:r>
              <a:rPr lang="en-US" sz="2400" dirty="0" smtClean="0"/>
              <a:t>30</a:t>
            </a:r>
            <a:endParaRPr lang="en-US" sz="2400" dirty="0"/>
          </a:p>
          <a:p>
            <a:pPr marL="514350" indent="-514350">
              <a:buFont typeface="Arial" pitchFamily="34" charset="0"/>
              <a:buAutoNum type="arabicPeriod"/>
            </a:pPr>
            <a:r>
              <a:rPr lang="en-US" sz="2400" dirty="0"/>
              <a:t>Hired: </a:t>
            </a:r>
            <a:r>
              <a:rPr lang="en-US" sz="2400" dirty="0" smtClean="0"/>
              <a:t>40; </a:t>
            </a:r>
            <a:r>
              <a:rPr lang="en-US" sz="2400" dirty="0" err="1"/>
              <a:t>Eff</a:t>
            </a:r>
            <a:r>
              <a:rPr lang="en-US" sz="2400" dirty="0"/>
              <a:t>: </a:t>
            </a:r>
            <a:r>
              <a:rPr lang="en-US" sz="2400" dirty="0" smtClean="0"/>
              <a:t>40</a:t>
            </a:r>
            <a:r>
              <a:rPr lang="en-US" sz="2400" baseline="-25000" dirty="0" smtClean="0"/>
              <a:t>  </a:t>
            </a:r>
            <a:endParaRPr lang="en-US" sz="2400" dirty="0"/>
          </a:p>
        </p:txBody>
      </p:sp>
    </p:spTree>
    <p:custDataLst>
      <p:tags r:id="rId1"/>
    </p:custDataLst>
    <p:extLst>
      <p:ext uri="{BB962C8B-B14F-4D97-AF65-F5344CB8AC3E}">
        <p14:creationId xmlns:p14="http://schemas.microsoft.com/office/powerpoint/2010/main" val="1592128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3200400"/>
          </a:xfrm>
        </p:spPr>
        <p:txBody>
          <a:bodyPr>
            <a:normAutofit/>
          </a:bodyPr>
          <a:lstStyle/>
          <a:p>
            <a:pPr algn="l"/>
            <a:r>
              <a:rPr lang="en-US" sz="2400" b="1" dirty="0" smtClean="0">
                <a:solidFill>
                  <a:srgbClr val="0070C0"/>
                </a:solidFill>
              </a:rPr>
              <a:t>13. </a:t>
            </a:r>
            <a:r>
              <a:rPr lang="en-US" sz="2400" b="1" dirty="0">
                <a:solidFill>
                  <a:srgbClr val="0070C0"/>
                </a:solidFill>
              </a:rPr>
              <a:t>Assume an industrial union forms in this firm and bargains </a:t>
            </a:r>
            <a:r>
              <a:rPr lang="en-US" sz="2400" b="1" dirty="0" smtClean="0">
                <a:solidFill>
                  <a:srgbClr val="0070C0"/>
                </a:solidFill>
              </a:rPr>
              <a:t>for a </a:t>
            </a:r>
            <a:r>
              <a:rPr lang="en-US" sz="2400" b="1" dirty="0">
                <a:solidFill>
                  <a:srgbClr val="0070C0"/>
                </a:solidFill>
              </a:rPr>
              <a:t>wage of $</a:t>
            </a:r>
            <a:r>
              <a:rPr lang="en-US" sz="2400" b="1" dirty="0" smtClean="0">
                <a:solidFill>
                  <a:srgbClr val="0070C0"/>
                </a:solidFill>
              </a:rPr>
              <a:t>24. If the </a:t>
            </a:r>
            <a:r>
              <a:rPr lang="en-US" sz="2400" b="1" u="sng" dirty="0" smtClean="0">
                <a:solidFill>
                  <a:srgbClr val="0070C0"/>
                </a:solidFill>
              </a:rPr>
              <a:t>union wins</a:t>
            </a:r>
            <a:r>
              <a:rPr lang="en-US" sz="2400" b="1" dirty="0" smtClean="0">
                <a:solidFill>
                  <a:srgbClr val="0070C0"/>
                </a:solidFill>
              </a:rPr>
              <a:t>:</a:t>
            </a:r>
            <a:br>
              <a:rPr lang="en-US" sz="2400" b="1" dirty="0" smtClean="0">
                <a:solidFill>
                  <a:srgbClr val="0070C0"/>
                </a:solidFill>
              </a:rPr>
            </a:br>
            <a:r>
              <a:rPr lang="en-US" sz="2400" b="1" dirty="0" smtClean="0">
                <a:solidFill>
                  <a:srgbClr val="0070C0"/>
                </a:solidFill>
              </a:rPr>
              <a:t>- What quantity of labor will be hired?</a:t>
            </a:r>
            <a:br>
              <a:rPr lang="en-US" sz="2400" b="1" dirty="0" smtClean="0">
                <a:solidFill>
                  <a:srgbClr val="0070C0"/>
                </a:solidFill>
              </a:rPr>
            </a:br>
            <a:r>
              <a:rPr lang="en-US" sz="2400" b="1" dirty="0" smtClean="0">
                <a:solidFill>
                  <a:srgbClr val="0070C0"/>
                </a:solidFill>
              </a:rPr>
              <a:t>-What is the </a:t>
            </a:r>
            <a:r>
              <a:rPr lang="en-US" sz="2400" b="1" dirty="0" err="1" smtClean="0">
                <a:solidFill>
                  <a:srgbClr val="0070C0"/>
                </a:solidFill>
              </a:rPr>
              <a:t>alloc</a:t>
            </a:r>
            <a:r>
              <a:rPr lang="en-US" sz="2400" b="1" dirty="0" smtClean="0">
                <a:solidFill>
                  <a:srgbClr val="0070C0"/>
                </a:solidFill>
              </a:rPr>
              <a:t>. Eff. Quantity of labor?</a:t>
            </a:r>
            <a:endParaRPr lang="en-US" sz="24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52400"/>
            <a:ext cx="5346599" cy="4495800"/>
          </a:xfrm>
          <a:prstGeom prst="rect">
            <a:avLst/>
          </a:prstGeom>
        </p:spPr>
      </p:pic>
      <p:sp>
        <p:nvSpPr>
          <p:cNvPr id="3" name="TPAnswers"/>
          <p:cNvSpPr>
            <a:spLocks noGrp="1"/>
          </p:cNvSpPr>
          <p:nvPr>
            <p:ph type="body" idx="1"/>
            <p:custDataLst>
              <p:tags r:id="rId2"/>
            </p:custDataLst>
          </p:nvPr>
        </p:nvSpPr>
        <p:spPr>
          <a:xfrm>
            <a:off x="304800" y="3505201"/>
            <a:ext cx="4572000" cy="2819400"/>
          </a:xfrm>
        </p:spPr>
        <p:txBody>
          <a:bodyPr>
            <a:noAutofit/>
          </a:bodyPr>
          <a:lstStyle/>
          <a:p>
            <a:pPr marL="514350" indent="-514350">
              <a:buFont typeface="Arial" pitchFamily="34" charset="0"/>
              <a:buAutoNum type="arabicPeriod"/>
            </a:pPr>
            <a:r>
              <a:rPr lang="en-US" sz="2400" dirty="0"/>
              <a:t>Hired: </a:t>
            </a:r>
            <a:r>
              <a:rPr lang="en-US" sz="2400" dirty="0" smtClean="0"/>
              <a:t>30; </a:t>
            </a:r>
            <a:r>
              <a:rPr lang="en-US" sz="2400" dirty="0" err="1"/>
              <a:t>Eff</a:t>
            </a:r>
            <a:r>
              <a:rPr lang="en-US" sz="2400" dirty="0"/>
              <a:t>: </a:t>
            </a:r>
            <a:r>
              <a:rPr lang="en-US" sz="2400" dirty="0" smtClean="0"/>
              <a:t>30</a:t>
            </a:r>
            <a:endParaRPr lang="en-US" sz="2400" dirty="0"/>
          </a:p>
          <a:p>
            <a:pPr marL="514350" indent="-514350">
              <a:buFont typeface="Arial" pitchFamily="34" charset="0"/>
              <a:buAutoNum type="arabicPeriod"/>
            </a:pPr>
            <a:r>
              <a:rPr lang="en-US" sz="2400" dirty="0"/>
              <a:t>Hired: </a:t>
            </a:r>
            <a:r>
              <a:rPr lang="en-US" sz="2400" dirty="0" smtClean="0"/>
              <a:t>50; </a:t>
            </a:r>
            <a:r>
              <a:rPr lang="en-US" sz="2400" dirty="0" err="1"/>
              <a:t>Eff</a:t>
            </a:r>
            <a:r>
              <a:rPr lang="en-US" sz="2400" dirty="0"/>
              <a:t>: </a:t>
            </a:r>
            <a:r>
              <a:rPr lang="en-US" sz="2400" dirty="0" smtClean="0"/>
              <a:t>50</a:t>
            </a:r>
            <a:endParaRPr lang="en-US" sz="2400" dirty="0"/>
          </a:p>
          <a:p>
            <a:pPr marL="514350" indent="-514350">
              <a:buFont typeface="Arial" pitchFamily="34" charset="0"/>
              <a:buAutoNum type="arabicPeriod"/>
            </a:pPr>
            <a:r>
              <a:rPr lang="en-US" sz="2400" dirty="0"/>
              <a:t>Hired: </a:t>
            </a:r>
            <a:r>
              <a:rPr lang="en-US" sz="2400" dirty="0" smtClean="0"/>
              <a:t>30; </a:t>
            </a:r>
            <a:r>
              <a:rPr lang="en-US" sz="2400" dirty="0" err="1"/>
              <a:t>Eff</a:t>
            </a:r>
            <a:r>
              <a:rPr lang="en-US" sz="2400" dirty="0"/>
              <a:t>: </a:t>
            </a:r>
            <a:r>
              <a:rPr lang="en-US" sz="2400" dirty="0" smtClean="0"/>
              <a:t>50</a:t>
            </a:r>
            <a:endParaRPr lang="en-US" sz="2400" dirty="0"/>
          </a:p>
          <a:p>
            <a:pPr marL="514350" indent="-514350">
              <a:buFont typeface="Arial" pitchFamily="34" charset="0"/>
              <a:buAutoNum type="arabicPeriod"/>
            </a:pPr>
            <a:r>
              <a:rPr lang="en-US" sz="2400" dirty="0"/>
              <a:t>Hired: </a:t>
            </a:r>
            <a:r>
              <a:rPr lang="en-US" sz="2400" dirty="0" smtClean="0"/>
              <a:t>50; </a:t>
            </a:r>
            <a:r>
              <a:rPr lang="en-US" sz="2400" dirty="0" err="1"/>
              <a:t>Eff</a:t>
            </a:r>
            <a:r>
              <a:rPr lang="en-US" sz="2400" dirty="0"/>
              <a:t>: </a:t>
            </a:r>
            <a:r>
              <a:rPr lang="en-US" sz="2400" dirty="0" smtClean="0"/>
              <a:t>30</a:t>
            </a:r>
            <a:endParaRPr lang="en-US" sz="2400" dirty="0"/>
          </a:p>
          <a:p>
            <a:pPr marL="514350" indent="-514350">
              <a:buFont typeface="Arial" pitchFamily="34" charset="0"/>
              <a:buAutoNum type="arabicPeriod"/>
            </a:pPr>
            <a:r>
              <a:rPr lang="en-US" sz="2400" dirty="0"/>
              <a:t>Hired: </a:t>
            </a:r>
            <a:r>
              <a:rPr lang="en-US" sz="2400" dirty="0" smtClean="0"/>
              <a:t>40; </a:t>
            </a:r>
            <a:r>
              <a:rPr lang="en-US" sz="2400" dirty="0" err="1"/>
              <a:t>Eff</a:t>
            </a:r>
            <a:r>
              <a:rPr lang="en-US" sz="2400" dirty="0"/>
              <a:t>: </a:t>
            </a:r>
            <a:r>
              <a:rPr lang="en-US" sz="2400" dirty="0" smtClean="0"/>
              <a:t>40</a:t>
            </a:r>
            <a:r>
              <a:rPr lang="en-US" sz="2400" baseline="-25000" dirty="0" smtClean="0"/>
              <a:t>  </a:t>
            </a:r>
            <a:endParaRPr lang="en-US" sz="2400" dirty="0"/>
          </a:p>
        </p:txBody>
      </p:sp>
      <p:sp>
        <p:nvSpPr>
          <p:cNvPr id="6" name="CorShape1"/>
          <p:cNvSpPr/>
          <p:nvPr>
            <p:custDataLst>
              <p:tags r:id="rId3"/>
            </p:custDataLst>
          </p:nvPr>
        </p:nvSpPr>
        <p:spPr>
          <a:xfrm rot="10800000">
            <a:off x="91439" y="4343400"/>
            <a:ext cx="367793" cy="367793"/>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8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733800" cy="3200400"/>
          </a:xfrm>
        </p:spPr>
        <p:txBody>
          <a:bodyPr>
            <a:normAutofit fontScale="90000"/>
          </a:bodyPr>
          <a:lstStyle/>
          <a:p>
            <a:pPr algn="l"/>
            <a:r>
              <a:rPr lang="en-US" sz="2400" b="1" dirty="0" smtClean="0"/>
              <a:t>14. </a:t>
            </a:r>
            <a:r>
              <a:rPr lang="en-US" sz="2400" b="1" dirty="0"/>
              <a:t>Assume an industrial union forms in this </a:t>
            </a:r>
            <a:r>
              <a:rPr lang="en-US" sz="2400" b="1" dirty="0" smtClean="0"/>
              <a:t>firm.  After bargaining the firm and the union finally agree on a wage of $20.</a:t>
            </a:r>
            <a:br>
              <a:rPr lang="en-US" sz="2400" b="1" dirty="0" smtClean="0"/>
            </a:br>
            <a:r>
              <a:rPr lang="en-US" sz="2400" b="1" dirty="0" smtClean="0"/>
              <a:t>- What quantity of labor will be hired?</a:t>
            </a:r>
            <a:br>
              <a:rPr lang="en-US" sz="2400" b="1" dirty="0" smtClean="0"/>
            </a:br>
            <a:r>
              <a:rPr lang="en-US" sz="2400" b="1" dirty="0" smtClean="0"/>
              <a:t>- What happens to </a:t>
            </a:r>
            <a:r>
              <a:rPr lang="en-US" sz="2400" b="1" dirty="0" err="1" smtClean="0"/>
              <a:t>allocative</a:t>
            </a:r>
            <a:r>
              <a:rPr lang="en-US" sz="2400" b="1" dirty="0" smtClean="0"/>
              <a:t> Efficiency?</a:t>
            </a:r>
            <a:endParaRPr lang="en-US" sz="24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52400"/>
            <a:ext cx="5346599" cy="4495800"/>
          </a:xfrm>
          <a:prstGeom prst="rect">
            <a:avLst/>
          </a:prstGeom>
        </p:spPr>
      </p:pic>
      <p:sp>
        <p:nvSpPr>
          <p:cNvPr id="3" name="TPAnswers"/>
          <p:cNvSpPr>
            <a:spLocks noGrp="1"/>
          </p:cNvSpPr>
          <p:nvPr>
            <p:ph type="body" idx="1"/>
            <p:custDataLst>
              <p:tags r:id="rId2"/>
            </p:custDataLst>
          </p:nvPr>
        </p:nvSpPr>
        <p:spPr>
          <a:xfrm>
            <a:off x="304800" y="3505201"/>
            <a:ext cx="4572000" cy="2819400"/>
          </a:xfrm>
        </p:spPr>
        <p:txBody>
          <a:bodyPr>
            <a:noAutofit/>
          </a:bodyPr>
          <a:lstStyle/>
          <a:p>
            <a:pPr marL="514350" indent="-514350">
              <a:buFont typeface="Arial" pitchFamily="34" charset="0"/>
              <a:buAutoNum type="arabicPeriod"/>
            </a:pPr>
            <a:r>
              <a:rPr lang="en-US" sz="2400" dirty="0"/>
              <a:t>Hired: </a:t>
            </a:r>
            <a:r>
              <a:rPr lang="en-US" sz="2400" dirty="0" smtClean="0"/>
              <a:t>30; more eff.</a:t>
            </a:r>
            <a:endParaRPr lang="en-US" sz="2400" dirty="0"/>
          </a:p>
          <a:p>
            <a:pPr marL="514350" indent="-514350">
              <a:buFont typeface="Arial" pitchFamily="34" charset="0"/>
              <a:buAutoNum type="arabicPeriod"/>
            </a:pPr>
            <a:r>
              <a:rPr lang="en-US" sz="2400" dirty="0"/>
              <a:t>Hired: </a:t>
            </a:r>
            <a:r>
              <a:rPr lang="en-US" sz="2400" dirty="0" smtClean="0"/>
              <a:t>30; less eff.</a:t>
            </a:r>
            <a:endParaRPr lang="en-US" sz="2400" dirty="0"/>
          </a:p>
          <a:p>
            <a:pPr marL="514350" indent="-514350">
              <a:buFont typeface="Arial" pitchFamily="34" charset="0"/>
              <a:buAutoNum type="arabicPeriod"/>
            </a:pPr>
            <a:r>
              <a:rPr lang="en-US" sz="2400" dirty="0"/>
              <a:t>Hired: </a:t>
            </a:r>
            <a:r>
              <a:rPr lang="en-US" sz="2400" dirty="0" smtClean="0"/>
              <a:t>30; no change in eff.</a:t>
            </a:r>
            <a:endParaRPr lang="en-US" sz="2400" dirty="0"/>
          </a:p>
          <a:p>
            <a:pPr marL="514350" indent="-514350">
              <a:buFont typeface="Arial" pitchFamily="34" charset="0"/>
              <a:buAutoNum type="arabicPeriod"/>
            </a:pPr>
            <a:r>
              <a:rPr lang="en-US" sz="2400" dirty="0"/>
              <a:t>Hired: </a:t>
            </a:r>
            <a:r>
              <a:rPr lang="en-US" sz="2400" dirty="0" smtClean="0"/>
              <a:t>50; more eff.</a:t>
            </a:r>
            <a:endParaRPr lang="en-US" sz="2400" dirty="0"/>
          </a:p>
          <a:p>
            <a:pPr marL="514350" indent="-514350">
              <a:buFont typeface="Arial" pitchFamily="34" charset="0"/>
              <a:buAutoNum type="arabicPeriod"/>
            </a:pPr>
            <a:r>
              <a:rPr lang="en-US" sz="2400" dirty="0"/>
              <a:t>Hired: </a:t>
            </a:r>
            <a:r>
              <a:rPr lang="en-US" sz="2400" dirty="0" smtClean="0"/>
              <a:t>50; less eff.</a:t>
            </a:r>
          </a:p>
          <a:p>
            <a:pPr marL="514350" indent="-514350">
              <a:buFont typeface="Arial" pitchFamily="34" charset="0"/>
              <a:buAutoNum type="arabicPeriod"/>
            </a:pPr>
            <a:r>
              <a:rPr lang="en-US" sz="2400" dirty="0" smtClean="0"/>
              <a:t>Hired: 50; no change in eff.</a:t>
            </a:r>
            <a:endParaRPr lang="en-US" sz="2400" dirty="0"/>
          </a:p>
        </p:txBody>
      </p:sp>
    </p:spTree>
    <p:custDataLst>
      <p:tags r:id="rId1"/>
    </p:custDataLst>
    <p:extLst>
      <p:ext uri="{BB962C8B-B14F-4D97-AF65-F5344CB8AC3E}">
        <p14:creationId xmlns:p14="http://schemas.microsoft.com/office/powerpoint/2010/main" val="1330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970865"/>
          </a:xfrm>
          <a:prstGeom prst="rect">
            <a:avLst/>
          </a:prstGeom>
          <a:noFill/>
        </p:spPr>
        <p:txBody>
          <a:bodyPr wrap="square" rtlCol="0">
            <a:spAutoFit/>
          </a:bodyPr>
          <a:lstStyle/>
          <a:p>
            <a:pPr algn="ctr"/>
            <a:r>
              <a:rPr lang="en-US" sz="2800" b="1" u="sng" dirty="0" smtClean="0"/>
              <a:t>Eight Resource Market Models</a:t>
            </a:r>
          </a:p>
          <a:p>
            <a:endParaRPr lang="en-US" sz="2800" dirty="0" smtClean="0"/>
          </a:p>
          <a:p>
            <a:pPr lvl="0"/>
            <a:r>
              <a:rPr lang="en-US" sz="2800" b="1" dirty="0" smtClean="0"/>
              <a:t>  1. Comp. Resource Market and Comp. Product Market</a:t>
            </a:r>
            <a:endParaRPr lang="en-US" sz="2800" dirty="0" smtClean="0"/>
          </a:p>
          <a:p>
            <a:pPr lvl="0"/>
            <a:r>
              <a:rPr lang="en-US" sz="2800" b="1" dirty="0" smtClean="0"/>
              <a:t>  2. Comp. Resource Market and  Imperfect Product Market</a:t>
            </a:r>
            <a:endParaRPr lang="en-US" sz="2800" dirty="0" smtClean="0"/>
          </a:p>
          <a:p>
            <a:pPr lvl="0"/>
            <a:r>
              <a:rPr lang="en-US" sz="2800" b="1" dirty="0" smtClean="0"/>
              <a:t>  3. </a:t>
            </a:r>
            <a:r>
              <a:rPr lang="en-US" sz="2800" b="1" dirty="0" err="1" smtClean="0"/>
              <a:t>Monopsony</a:t>
            </a:r>
            <a:endParaRPr lang="en-US" sz="2800" dirty="0" smtClean="0"/>
          </a:p>
          <a:p>
            <a:pPr lvl="0"/>
            <a:r>
              <a:rPr lang="en-US" sz="2800" b="1" dirty="0" smtClean="0"/>
              <a:t>  4. Union: Demand Enhancement</a:t>
            </a:r>
            <a:endParaRPr lang="en-US" sz="2800" dirty="0" smtClean="0"/>
          </a:p>
          <a:p>
            <a:pPr lvl="0"/>
            <a:r>
              <a:rPr lang="en-US" sz="2800" b="1" dirty="0" smtClean="0"/>
              <a:t>  5. Union: Exclusive or Craft Union</a:t>
            </a:r>
          </a:p>
          <a:p>
            <a:pPr lvl="0"/>
            <a:r>
              <a:rPr lang="en-US" sz="2800" b="1" dirty="0"/>
              <a:t> </a:t>
            </a:r>
            <a:r>
              <a:rPr lang="en-US" sz="2800" b="1" dirty="0" smtClean="0"/>
              <a:t> 6. Union: Inclusive or Industrial Union</a:t>
            </a:r>
            <a:endParaRPr lang="en-US" sz="2800" dirty="0" smtClean="0"/>
          </a:p>
          <a:p>
            <a:pPr lvl="0"/>
            <a:r>
              <a:rPr lang="en-US" sz="2800" b="1" dirty="0" smtClean="0"/>
              <a:t>  7. </a:t>
            </a:r>
            <a:r>
              <a:rPr lang="en-US" sz="2800" b="1" dirty="0"/>
              <a:t>Union: Bilateral </a:t>
            </a:r>
            <a:r>
              <a:rPr lang="en-US" sz="2800" b="1" dirty="0" smtClean="0"/>
              <a:t>Monopoly</a:t>
            </a:r>
            <a:endParaRPr lang="en-US" sz="2800" dirty="0" smtClean="0"/>
          </a:p>
          <a:p>
            <a:pPr lvl="0"/>
            <a:r>
              <a:rPr lang="en-US" sz="2800" b="1" dirty="0" smtClean="0"/>
              <a:t>  8. Minimum Wage</a:t>
            </a:r>
          </a:p>
          <a:p>
            <a:pPr lvl="1">
              <a:buFont typeface="Arial" pitchFamily="34" charset="0"/>
              <a:buChar char="•"/>
            </a:pPr>
            <a:r>
              <a:rPr lang="en-US" sz="2800" b="1" dirty="0" smtClean="0"/>
              <a:t>Decrease employment – the traditional argument</a:t>
            </a:r>
          </a:p>
          <a:p>
            <a:pPr lvl="1">
              <a:buFont typeface="Arial" pitchFamily="34" charset="0"/>
              <a:buChar char="•"/>
            </a:pPr>
            <a:r>
              <a:rPr lang="en-US" sz="2800" b="1" dirty="0"/>
              <a:t>Increases employment? – </a:t>
            </a:r>
            <a:r>
              <a:rPr lang="en-US" sz="2800" b="1" dirty="0" smtClean="0"/>
              <a:t>Monopsony</a:t>
            </a:r>
          </a:p>
          <a:p>
            <a:pPr lvl="1">
              <a:buFont typeface="Arial" pitchFamily="34" charset="0"/>
              <a:buChar char="•"/>
            </a:pPr>
            <a:r>
              <a:rPr lang="en-US" sz="2800" b="1" dirty="0" smtClean="0"/>
              <a:t>But how much? – Does it help the poor? – Elasticity</a:t>
            </a:r>
          </a:p>
          <a:p>
            <a:endParaRPr lang="en-US" dirty="0"/>
          </a:p>
        </p:txBody>
      </p:sp>
    </p:spTree>
    <p:custDataLst>
      <p:tags r:id="rId1"/>
    </p:custDataLst>
    <p:extLst>
      <p:ext uri="{BB962C8B-B14F-4D97-AF65-F5344CB8AC3E}">
        <p14:creationId xmlns:p14="http://schemas.microsoft.com/office/powerpoint/2010/main" val="3914890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733800" cy="3200400"/>
          </a:xfrm>
        </p:spPr>
        <p:txBody>
          <a:bodyPr>
            <a:normAutofit fontScale="90000"/>
          </a:bodyPr>
          <a:lstStyle/>
          <a:p>
            <a:pPr algn="l"/>
            <a:r>
              <a:rPr lang="en-US" sz="2400" b="1" dirty="0" smtClean="0">
                <a:solidFill>
                  <a:srgbClr val="0070C0"/>
                </a:solidFill>
              </a:rPr>
              <a:t>14. </a:t>
            </a:r>
            <a:r>
              <a:rPr lang="en-US" sz="2400" b="1" dirty="0">
                <a:solidFill>
                  <a:srgbClr val="0070C0"/>
                </a:solidFill>
              </a:rPr>
              <a:t>Assume an industrial union forms in this </a:t>
            </a:r>
            <a:r>
              <a:rPr lang="en-US" sz="2400" b="1" dirty="0" smtClean="0">
                <a:solidFill>
                  <a:srgbClr val="0070C0"/>
                </a:solidFill>
              </a:rPr>
              <a:t>firm.  After bargaining the firm and the union finally agree on a wage of $20.</a:t>
            </a:r>
            <a:br>
              <a:rPr lang="en-US" sz="2400" b="1" dirty="0" smtClean="0">
                <a:solidFill>
                  <a:srgbClr val="0070C0"/>
                </a:solidFill>
              </a:rPr>
            </a:br>
            <a:r>
              <a:rPr lang="en-US" sz="2400" b="1" dirty="0" smtClean="0">
                <a:solidFill>
                  <a:srgbClr val="0070C0"/>
                </a:solidFill>
              </a:rPr>
              <a:t>- What quantity of labor will be hired?</a:t>
            </a:r>
            <a:br>
              <a:rPr lang="en-US" sz="2400" b="1" dirty="0" smtClean="0">
                <a:solidFill>
                  <a:srgbClr val="0070C0"/>
                </a:solidFill>
              </a:rPr>
            </a:br>
            <a:r>
              <a:rPr lang="en-US" sz="2400" b="1" dirty="0" smtClean="0">
                <a:solidFill>
                  <a:srgbClr val="0070C0"/>
                </a:solidFill>
              </a:rPr>
              <a:t>- What happens to </a:t>
            </a:r>
            <a:r>
              <a:rPr lang="en-US" sz="2400" b="1" dirty="0" err="1" smtClean="0">
                <a:solidFill>
                  <a:srgbClr val="0070C0"/>
                </a:solidFill>
              </a:rPr>
              <a:t>allocative</a:t>
            </a:r>
            <a:r>
              <a:rPr lang="en-US" sz="2400" b="1" dirty="0" smtClean="0">
                <a:solidFill>
                  <a:srgbClr val="0070C0"/>
                </a:solidFill>
              </a:rPr>
              <a:t> Efficiency?</a:t>
            </a:r>
            <a:endParaRPr lang="en-US" sz="24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52400"/>
            <a:ext cx="5346599" cy="4495800"/>
          </a:xfrm>
          <a:prstGeom prst="rect">
            <a:avLst/>
          </a:prstGeom>
        </p:spPr>
      </p:pic>
      <p:sp>
        <p:nvSpPr>
          <p:cNvPr id="7" name="CorShape1"/>
          <p:cNvSpPr/>
          <p:nvPr>
            <p:custDataLst>
              <p:tags r:id="rId2"/>
            </p:custDataLst>
          </p:nvPr>
        </p:nvSpPr>
        <p:spPr>
          <a:xfrm rot="10800000">
            <a:off x="91440" y="4784345"/>
            <a:ext cx="365760" cy="36576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04800" y="3505201"/>
            <a:ext cx="4572000" cy="2819400"/>
          </a:xfrm>
        </p:spPr>
        <p:txBody>
          <a:bodyPr>
            <a:noAutofit/>
          </a:bodyPr>
          <a:lstStyle/>
          <a:p>
            <a:pPr marL="514350" indent="-514350">
              <a:buFont typeface="Arial" pitchFamily="34" charset="0"/>
              <a:buAutoNum type="arabicPeriod"/>
            </a:pPr>
            <a:r>
              <a:rPr lang="en-US" sz="2400" dirty="0"/>
              <a:t>Hired: </a:t>
            </a:r>
            <a:r>
              <a:rPr lang="en-US" sz="2400" dirty="0" smtClean="0"/>
              <a:t>30; more eff.</a:t>
            </a:r>
            <a:endParaRPr lang="en-US" sz="2400" dirty="0"/>
          </a:p>
          <a:p>
            <a:pPr marL="514350" indent="-514350">
              <a:buFont typeface="Arial" pitchFamily="34" charset="0"/>
              <a:buAutoNum type="arabicPeriod"/>
            </a:pPr>
            <a:r>
              <a:rPr lang="en-US" sz="2400" dirty="0"/>
              <a:t>Hired: </a:t>
            </a:r>
            <a:r>
              <a:rPr lang="en-US" sz="2400" dirty="0" smtClean="0"/>
              <a:t>30; less eff.</a:t>
            </a:r>
            <a:endParaRPr lang="en-US" sz="2400" dirty="0"/>
          </a:p>
          <a:p>
            <a:pPr marL="514350" indent="-514350">
              <a:buFont typeface="Arial" pitchFamily="34" charset="0"/>
              <a:buAutoNum type="arabicPeriod"/>
            </a:pPr>
            <a:r>
              <a:rPr lang="en-US" sz="2400" dirty="0"/>
              <a:t>Hired: </a:t>
            </a:r>
            <a:r>
              <a:rPr lang="en-US" sz="2400" dirty="0" smtClean="0"/>
              <a:t>30; no change in eff.</a:t>
            </a:r>
            <a:endParaRPr lang="en-US" sz="2400" dirty="0"/>
          </a:p>
          <a:p>
            <a:pPr marL="514350" indent="-514350">
              <a:buFont typeface="Arial" pitchFamily="34" charset="0"/>
              <a:buAutoNum type="arabicPeriod"/>
            </a:pPr>
            <a:r>
              <a:rPr lang="en-US" sz="2400" dirty="0"/>
              <a:t>Hired: </a:t>
            </a:r>
            <a:r>
              <a:rPr lang="en-US" sz="2400" dirty="0" smtClean="0"/>
              <a:t>50; more eff.</a:t>
            </a:r>
            <a:endParaRPr lang="en-US" sz="2400" dirty="0"/>
          </a:p>
          <a:p>
            <a:pPr marL="514350" indent="-514350">
              <a:buFont typeface="Arial" pitchFamily="34" charset="0"/>
              <a:buAutoNum type="arabicPeriod"/>
            </a:pPr>
            <a:r>
              <a:rPr lang="en-US" sz="2400" dirty="0"/>
              <a:t>Hired: </a:t>
            </a:r>
            <a:r>
              <a:rPr lang="en-US" sz="2400" dirty="0" smtClean="0"/>
              <a:t>50; less eff.</a:t>
            </a:r>
          </a:p>
          <a:p>
            <a:pPr marL="514350" indent="-514350">
              <a:buFont typeface="Arial" pitchFamily="34" charset="0"/>
              <a:buAutoNum type="arabicPeriod"/>
            </a:pPr>
            <a:r>
              <a:rPr lang="en-US" sz="2400" dirty="0" smtClean="0"/>
              <a:t>Hired: 50; no change in eff.</a:t>
            </a:r>
            <a:endParaRPr lang="en-US" sz="2400" dirty="0"/>
          </a:p>
        </p:txBody>
      </p:sp>
    </p:spTree>
    <p:custDataLst>
      <p:tags r:id="rId1"/>
    </p:custDataLst>
    <p:extLst>
      <p:ext uri="{BB962C8B-B14F-4D97-AF65-F5344CB8AC3E}">
        <p14:creationId xmlns:p14="http://schemas.microsoft.com/office/powerpoint/2010/main" val="37765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401753"/>
          </a:xfrm>
          <a:prstGeom prst="rect">
            <a:avLst/>
          </a:prstGeom>
          <a:noFill/>
        </p:spPr>
        <p:txBody>
          <a:bodyPr wrap="square" rtlCol="0">
            <a:spAutoFit/>
          </a:bodyPr>
          <a:lstStyle/>
          <a:p>
            <a:pPr algn="ctr"/>
            <a:r>
              <a:rPr lang="en-US" sz="2800" b="1" u="sng" dirty="0" smtClean="0"/>
              <a:t>Eight Resource Market Models</a:t>
            </a:r>
          </a:p>
          <a:p>
            <a:endParaRPr lang="en-US" sz="2800" dirty="0" smtClean="0"/>
          </a:p>
          <a:p>
            <a:pPr lvl="0"/>
            <a:r>
              <a:rPr lang="en-US" sz="2800" b="1" dirty="0" smtClean="0"/>
              <a:t>  1. Comp. Resource Market and Comp. Product Market</a:t>
            </a:r>
            <a:endParaRPr lang="en-US" sz="2800" dirty="0" smtClean="0"/>
          </a:p>
          <a:p>
            <a:pPr lvl="0"/>
            <a:r>
              <a:rPr lang="en-US" sz="2800" b="1" dirty="0" smtClean="0"/>
              <a:t>  2. Comp. Resource Market and  Imperfect Product Market</a:t>
            </a:r>
            <a:endParaRPr lang="en-US" sz="2800" dirty="0" smtClean="0"/>
          </a:p>
          <a:p>
            <a:pPr lvl="0"/>
            <a:r>
              <a:rPr lang="en-US" sz="2800" b="1" dirty="0" smtClean="0"/>
              <a:t>  3. </a:t>
            </a:r>
            <a:r>
              <a:rPr lang="en-US" sz="2800" b="1" dirty="0" err="1" smtClean="0"/>
              <a:t>Monopsony</a:t>
            </a:r>
            <a:endParaRPr lang="en-US" sz="2800" dirty="0" smtClean="0"/>
          </a:p>
          <a:p>
            <a:pPr lvl="0"/>
            <a:r>
              <a:rPr lang="en-US" sz="2800" b="1" dirty="0" smtClean="0"/>
              <a:t>  4. Union: Demand Enhancement</a:t>
            </a:r>
            <a:endParaRPr lang="en-US" sz="2800" dirty="0" smtClean="0"/>
          </a:p>
          <a:p>
            <a:pPr lvl="0"/>
            <a:r>
              <a:rPr lang="en-US" sz="2800" b="1" dirty="0" smtClean="0"/>
              <a:t>  5. Union: Inclusive or Craft Union</a:t>
            </a:r>
          </a:p>
          <a:p>
            <a:pPr lvl="0"/>
            <a:r>
              <a:rPr lang="en-US" sz="2800" b="1" dirty="0"/>
              <a:t> </a:t>
            </a:r>
            <a:r>
              <a:rPr lang="en-US" sz="2800" b="1" dirty="0" smtClean="0"/>
              <a:t> 6. Union: Exclusive or Industrial Union</a:t>
            </a:r>
            <a:endParaRPr lang="en-US" sz="2800" dirty="0" smtClean="0"/>
          </a:p>
          <a:p>
            <a:pPr lvl="0"/>
            <a:r>
              <a:rPr lang="en-US" sz="2800" b="1" dirty="0" smtClean="0"/>
              <a:t>  7. Union: Bilateral Monopoly</a:t>
            </a:r>
            <a:endParaRPr lang="en-US" sz="2800" dirty="0" smtClean="0"/>
          </a:p>
          <a:p>
            <a:pPr lvl="0"/>
            <a:r>
              <a:rPr lang="en-US" sz="2800" b="1" dirty="0" smtClean="0">
                <a:solidFill>
                  <a:srgbClr val="FF0000"/>
                </a:solidFill>
              </a:rPr>
              <a:t>  8. Minimum Wage</a:t>
            </a:r>
          </a:p>
          <a:p>
            <a:pPr lvl="1">
              <a:buFont typeface="Arial" pitchFamily="34" charset="0"/>
              <a:buChar char="•"/>
            </a:pPr>
            <a:r>
              <a:rPr lang="en-US" sz="2800" b="1" dirty="0" smtClean="0">
                <a:solidFill>
                  <a:srgbClr val="FF0000"/>
                </a:solidFill>
              </a:rPr>
              <a:t>Decrease employment – the traditional argument</a:t>
            </a:r>
            <a:br>
              <a:rPr lang="en-US" sz="2800" b="1" dirty="0" smtClean="0">
                <a:solidFill>
                  <a:srgbClr val="FF0000"/>
                </a:solidFill>
              </a:rPr>
            </a:br>
            <a:r>
              <a:rPr lang="en-US" sz="2800" b="1" dirty="0" smtClean="0">
                <a:solidFill>
                  <a:srgbClr val="FF0000"/>
                </a:solidFill>
              </a:rPr>
              <a:t>  YP 50, 97, and </a:t>
            </a:r>
            <a:r>
              <a:rPr lang="en-US" sz="2800" b="1" dirty="0" err="1" smtClean="0">
                <a:solidFill>
                  <a:srgbClr val="FF0000"/>
                </a:solidFill>
              </a:rPr>
              <a:t>MicWebApp</a:t>
            </a:r>
            <a:endParaRPr lang="en-US" sz="2800" b="1" dirty="0" smtClean="0">
              <a:solidFill>
                <a:srgbClr val="FF0000"/>
              </a:solidFill>
            </a:endParaRPr>
          </a:p>
          <a:p>
            <a:pPr lvl="1">
              <a:buFont typeface="Arial" pitchFamily="34" charset="0"/>
              <a:buChar char="•"/>
            </a:pPr>
            <a:r>
              <a:rPr lang="en-US" sz="2800" b="1" dirty="0"/>
              <a:t>Increases employment? – </a:t>
            </a:r>
            <a:r>
              <a:rPr lang="en-US" sz="2800" b="1" dirty="0" smtClean="0"/>
              <a:t>Monopsony</a:t>
            </a:r>
          </a:p>
          <a:p>
            <a:pPr lvl="1">
              <a:buFont typeface="Arial" pitchFamily="34" charset="0"/>
              <a:buChar char="•"/>
            </a:pPr>
            <a:r>
              <a:rPr lang="en-US" sz="2800" b="1" dirty="0" smtClean="0"/>
              <a:t>But how much? – Does it help the poor? – Elasticity</a:t>
            </a:r>
          </a:p>
          <a:p>
            <a:endParaRPr lang="en-US" dirty="0"/>
          </a:p>
        </p:txBody>
      </p:sp>
    </p:spTree>
    <p:custDataLst>
      <p:tags r:id="rId1"/>
    </p:custDataLst>
    <p:extLst>
      <p:ext uri="{BB962C8B-B14F-4D97-AF65-F5344CB8AC3E}">
        <p14:creationId xmlns:p14="http://schemas.microsoft.com/office/powerpoint/2010/main" val="2682426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9144000" cy="6278642"/>
          </a:xfrm>
          <a:prstGeom prst="rect">
            <a:avLst/>
          </a:prstGeom>
          <a:noFill/>
        </p:spPr>
        <p:txBody>
          <a:bodyPr wrap="square" rtlCol="0">
            <a:spAutoFit/>
          </a:bodyPr>
          <a:lstStyle/>
          <a:p>
            <a:pPr algn="ctr"/>
            <a:r>
              <a:rPr lang="en-US" sz="2400" b="1" u="sng" dirty="0"/>
              <a:t>Minimum </a:t>
            </a:r>
            <a:r>
              <a:rPr lang="en-US" sz="2400" b="1" u="sng" dirty="0" smtClean="0"/>
              <a:t>Wage</a:t>
            </a:r>
            <a:br>
              <a:rPr lang="en-US" sz="2400" b="1" u="sng" dirty="0" smtClean="0"/>
            </a:br>
            <a:r>
              <a:rPr lang="en-US" sz="2400" b="1" u="sng" dirty="0" smtClean="0"/>
              <a:t>The </a:t>
            </a:r>
            <a:r>
              <a:rPr lang="en-US" sz="2400" b="1" u="sng" dirty="0"/>
              <a:t>Traditional Price Floor Model (FEWER are employed)	13a</a:t>
            </a:r>
            <a:endParaRPr lang="en-US" sz="2400" u="sng" dirty="0"/>
          </a:p>
          <a:p>
            <a:r>
              <a:rPr lang="en-US" b="1" dirty="0"/>
              <a:t> </a:t>
            </a:r>
            <a:endParaRPr lang="en-US" dirty="0"/>
          </a:p>
          <a:p>
            <a:r>
              <a:rPr lang="en-US" sz="2400" b="1" dirty="0"/>
              <a:t>Explanation / Characteristics / </a:t>
            </a:r>
            <a:r>
              <a:rPr lang="en-US" sz="2400" b="1" dirty="0" smtClean="0"/>
              <a:t>Results</a:t>
            </a:r>
            <a:r>
              <a:rPr lang="en-US" sz="2400" dirty="0"/>
              <a:t> (see graph next slide</a:t>
            </a:r>
            <a:r>
              <a:rPr lang="en-US" sz="2400" dirty="0" smtClean="0"/>
              <a:t>)</a:t>
            </a:r>
            <a:r>
              <a:rPr lang="en-US" sz="2400" b="1" dirty="0" smtClean="0"/>
              <a:t>:</a:t>
            </a:r>
          </a:p>
          <a:p>
            <a:endParaRPr lang="en-US" sz="2400" dirty="0"/>
          </a:p>
          <a:p>
            <a:pPr marL="285750" lvl="0" indent="-285750">
              <a:buFont typeface="Arial" pitchFamily="34" charset="0"/>
              <a:buChar char="•"/>
            </a:pPr>
            <a:r>
              <a:rPr lang="en-US" sz="2400" dirty="0"/>
              <a:t>Assume that without the minimum wage we have a competitive product market and a competitive labor market</a:t>
            </a:r>
          </a:p>
          <a:p>
            <a:pPr marL="285750" lvl="0" indent="-285750">
              <a:buFont typeface="Arial" pitchFamily="34" charset="0"/>
              <a:buChar char="•"/>
            </a:pPr>
            <a:r>
              <a:rPr lang="en-US" sz="2400" dirty="0"/>
              <a:t>Without the minimum wage Q1 will be employed at a wage of W1 and the labor market is </a:t>
            </a:r>
            <a:r>
              <a:rPr lang="en-US" sz="2400" dirty="0" err="1"/>
              <a:t>allocatively</a:t>
            </a:r>
            <a:r>
              <a:rPr lang="en-US" sz="2400" dirty="0"/>
              <a:t> efficient (MRP = MRC and VMP = W).</a:t>
            </a:r>
          </a:p>
          <a:p>
            <a:pPr marL="285750" lvl="0" indent="-285750">
              <a:buFont typeface="Arial" pitchFamily="34" charset="0"/>
              <a:buChar char="•"/>
            </a:pPr>
            <a:r>
              <a:rPr lang="en-US" sz="2400" dirty="0"/>
              <a:t>Results with a minimum wage set at W2:</a:t>
            </a:r>
          </a:p>
          <a:p>
            <a:pPr marL="742950" lvl="1" indent="-285750">
              <a:buFont typeface="Arial" pitchFamily="34" charset="0"/>
              <a:buChar char="•"/>
            </a:pPr>
            <a:r>
              <a:rPr lang="en-US" sz="2400" dirty="0"/>
              <a:t>Higher wage (W2 instead of W1)</a:t>
            </a:r>
          </a:p>
          <a:p>
            <a:pPr marL="742950" lvl="1" indent="-285750">
              <a:buFont typeface="Arial" pitchFamily="34" charset="0"/>
              <a:buChar char="•"/>
            </a:pPr>
            <a:r>
              <a:rPr lang="en-US" sz="2400" dirty="0"/>
              <a:t>Fewer employed (Q2 instead of Q1; where MRP = </a:t>
            </a:r>
            <a:r>
              <a:rPr lang="en-US" sz="2400" dirty="0" err="1"/>
              <a:t>MRCnew</a:t>
            </a:r>
            <a:r>
              <a:rPr lang="en-US" sz="2400" dirty="0"/>
              <a:t>)</a:t>
            </a:r>
          </a:p>
          <a:p>
            <a:pPr marL="742950" lvl="1" indent="-285750">
              <a:buFont typeface="Arial" pitchFamily="34" charset="0"/>
              <a:buChar char="•"/>
            </a:pPr>
            <a:r>
              <a:rPr lang="en-US" sz="2400" dirty="0" err="1"/>
              <a:t>Allocative</a:t>
            </a:r>
            <a:r>
              <a:rPr lang="en-US" sz="2400" dirty="0"/>
              <a:t> inefficiency.  Fewer workers than the efficient (competitive) quantity will be employed.</a:t>
            </a:r>
          </a:p>
          <a:p>
            <a:pPr marL="742950" lvl="1" indent="-285750">
              <a:buFont typeface="Arial" pitchFamily="34" charset="0"/>
              <a:buChar char="•"/>
            </a:pPr>
            <a:r>
              <a:rPr lang="en-US" sz="2400" dirty="0"/>
              <a:t>Similar to what happens with an effective price floor in the product market.</a:t>
            </a:r>
          </a:p>
        </p:txBody>
      </p:sp>
    </p:spTree>
    <p:custDataLst>
      <p:tags r:id="rId1"/>
    </p:custDataLst>
    <p:extLst>
      <p:ext uri="{BB962C8B-B14F-4D97-AF65-F5344CB8AC3E}">
        <p14:creationId xmlns:p14="http://schemas.microsoft.com/office/powerpoint/2010/main" val="3354169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3118104" cy="5016758"/>
          </a:xfrm>
          <a:prstGeom prst="rect">
            <a:avLst/>
          </a:prstGeom>
          <a:noFill/>
        </p:spPr>
        <p:txBody>
          <a:bodyPr wrap="square" rtlCol="0">
            <a:spAutoFit/>
          </a:bodyPr>
          <a:lstStyle/>
          <a:p>
            <a:r>
              <a:rPr lang="en-US" sz="2200" b="1" dirty="0" smtClean="0"/>
              <a:t>Minimum Wage (13a)</a:t>
            </a:r>
            <a:br>
              <a:rPr lang="en-US" sz="2200" b="1" dirty="0" smtClean="0"/>
            </a:br>
            <a:r>
              <a:rPr lang="en-US" sz="2200" b="1" dirty="0" smtClean="0"/>
              <a:t>Traditional Model</a:t>
            </a:r>
          </a:p>
          <a:p>
            <a:endParaRPr lang="en-US" sz="2200" b="1" dirty="0"/>
          </a:p>
          <a:p>
            <a:r>
              <a:rPr lang="en-US" sz="2200" b="1" dirty="0" err="1" smtClean="0"/>
              <a:t>Q</a:t>
            </a:r>
            <a:r>
              <a:rPr lang="en-US" b="1" dirty="0" err="1" smtClean="0"/>
              <a:t>hired</a:t>
            </a:r>
            <a:r>
              <a:rPr lang="en-US" sz="2200" b="1" dirty="0" smtClean="0"/>
              <a:t> = Q2</a:t>
            </a:r>
          </a:p>
          <a:p>
            <a:r>
              <a:rPr lang="en-US" sz="2200" b="1" dirty="0" smtClean="0"/>
              <a:t>Wage = W2</a:t>
            </a:r>
          </a:p>
          <a:p>
            <a:r>
              <a:rPr lang="en-US" sz="2200" b="1" dirty="0" err="1" smtClean="0"/>
              <a:t>Alloc</a:t>
            </a:r>
            <a:r>
              <a:rPr lang="en-US" sz="2200" b="1" dirty="0" smtClean="0"/>
              <a:t>. Eff. Q = Q1</a:t>
            </a:r>
          </a:p>
          <a:p>
            <a:endParaRPr lang="en-US" sz="2200" b="1" dirty="0"/>
          </a:p>
          <a:p>
            <a:r>
              <a:rPr lang="en-US" sz="2200" b="1" dirty="0" smtClean="0">
                <a:solidFill>
                  <a:srgbClr val="FF0000"/>
                </a:solidFill>
              </a:rPr>
              <a:t>NOT Efficient!</a:t>
            </a:r>
          </a:p>
          <a:p>
            <a:endParaRPr lang="en-US" sz="2200" b="1" dirty="0">
              <a:solidFill>
                <a:srgbClr val="FF0000"/>
              </a:solidFill>
            </a:endParaRPr>
          </a:p>
          <a:p>
            <a:r>
              <a:rPr lang="en-US" sz="2200" b="1" dirty="0" smtClean="0">
                <a:solidFill>
                  <a:srgbClr val="FF0000"/>
                </a:solidFill>
              </a:rPr>
              <a:t>Creates more unemployment</a:t>
            </a:r>
          </a:p>
          <a:p>
            <a:endParaRPr lang="en-US" sz="2200" b="1" dirty="0">
              <a:solidFill>
                <a:srgbClr val="FF0000"/>
              </a:solidFill>
            </a:endParaRPr>
          </a:p>
          <a:p>
            <a:r>
              <a:rPr lang="en-US" sz="2200" b="1" dirty="0" smtClean="0">
                <a:solidFill>
                  <a:srgbClr val="FF0000"/>
                </a:solidFill>
              </a:rPr>
              <a:t>How much UE?</a:t>
            </a:r>
          </a:p>
          <a:p>
            <a:r>
              <a:rPr lang="en-US" sz="2200" b="1" dirty="0">
                <a:solidFill>
                  <a:srgbClr val="FF0000"/>
                </a:solidFill>
              </a:rPr>
              <a:t> </a:t>
            </a:r>
            <a:r>
              <a:rPr lang="en-US" sz="2200" b="1" dirty="0" smtClean="0">
                <a:solidFill>
                  <a:srgbClr val="FF0000"/>
                </a:solidFill>
              </a:rPr>
              <a:t>               Q3-Q2</a:t>
            </a:r>
            <a:endParaRPr lang="en-US" sz="2200" dirty="0">
              <a:solidFill>
                <a:srgbClr val="FF0000"/>
              </a:solidFill>
            </a:endParaRPr>
          </a:p>
          <a:p>
            <a:r>
              <a:rPr lang="en-US" sz="1200" b="1" dirty="0"/>
              <a:t> </a:t>
            </a:r>
            <a:endParaRPr lang="en-US" sz="1200" dirty="0"/>
          </a:p>
        </p:txBody>
      </p:sp>
      <p:cxnSp>
        <p:nvCxnSpPr>
          <p:cNvPr id="6" name="Straight Connector 5"/>
          <p:cNvCxnSpPr/>
          <p:nvPr/>
        </p:nvCxnSpPr>
        <p:spPr>
          <a:xfrm>
            <a:off x="228600" y="838200"/>
            <a:ext cx="16824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0637" y="6008132"/>
            <a:ext cx="8686800" cy="523220"/>
          </a:xfrm>
          <a:prstGeom prst="rect">
            <a:avLst/>
          </a:prstGeom>
          <a:noFill/>
        </p:spPr>
        <p:txBody>
          <a:bodyPr wrap="square" rtlCol="0">
            <a:spAutoFit/>
          </a:bodyPr>
          <a:lstStyle/>
          <a:p>
            <a:pPr algn="ctr"/>
            <a:r>
              <a:rPr lang="en-US" sz="2800" b="1" dirty="0" smtClean="0"/>
              <a:t>For all graphs: DEFINE, DRAW, DESCRIBE</a:t>
            </a:r>
            <a:endParaRPr lang="en-US" sz="2800" dirty="0"/>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6200"/>
            <a:ext cx="593515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04323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t>15. Which labor market model?</a:t>
            </a:r>
            <a:endParaRPr lang="en-US" b="1" dirty="0"/>
          </a:p>
        </p:txBody>
      </p:sp>
      <p:pic>
        <p:nvPicPr>
          <p:cNvPr id="9" name="Picture 8" descr="lab8min.jpg"/>
          <p:cNvPicPr>
            <a:picLocks noChangeAspect="1"/>
          </p:cNvPicPr>
          <p:nvPr/>
        </p:nvPicPr>
        <p:blipFill>
          <a:blip r:embed="rId4" cstate="print"/>
          <a:stretch>
            <a:fillRect/>
          </a:stretch>
        </p:blipFill>
        <p:spPr>
          <a:xfrm>
            <a:off x="5334000" y="381000"/>
            <a:ext cx="3581400" cy="3136254"/>
          </a:xfrm>
          <a:prstGeom prst="rect">
            <a:avLst/>
          </a:prstGeom>
        </p:spPr>
      </p:pic>
      <p:sp>
        <p:nvSpPr>
          <p:cNvPr id="3" name="TPAnswers"/>
          <p:cNvSpPr>
            <a:spLocks noGrp="1"/>
          </p:cNvSpPr>
          <p:nvPr>
            <p:ph type="body" idx="1"/>
            <p:custDataLst>
              <p:tags r:id="rId2"/>
            </p:custDataLst>
          </p:nvPr>
        </p:nvSpPr>
        <p:spPr>
          <a:xfrm>
            <a:off x="457200" y="1676400"/>
            <a:ext cx="4953000" cy="4876800"/>
          </a:xfrm>
        </p:spPr>
        <p:txBody>
          <a:bodyPr>
            <a:noAutofit/>
          </a:bodyPr>
          <a:lstStyle/>
          <a:p>
            <a:pPr marL="514350" indent="-514350">
              <a:buFont typeface="Arial" pitchFamily="34" charset="0"/>
              <a:buAutoNum type="arabicPeriod"/>
            </a:pPr>
            <a:r>
              <a:rPr lang="en-US" sz="2800" dirty="0" smtClean="0"/>
              <a:t>Pure comp. labor and pure comp. product</a:t>
            </a:r>
          </a:p>
          <a:p>
            <a:pPr marL="514350" indent="-514350">
              <a:buFont typeface="Arial" pitchFamily="34" charset="0"/>
              <a:buAutoNum type="arabicPeriod"/>
            </a:pPr>
            <a:r>
              <a:rPr lang="en-US" sz="2800" dirty="0" smtClean="0"/>
              <a:t>Pure comp. labor and imperfect comp. product</a:t>
            </a:r>
          </a:p>
          <a:p>
            <a:pPr marL="514350" indent="-514350">
              <a:buFont typeface="Arial" pitchFamily="34" charset="0"/>
              <a:buAutoNum type="arabicPeriod"/>
            </a:pPr>
            <a:r>
              <a:rPr lang="en-US" sz="2800" dirty="0" err="1" smtClean="0"/>
              <a:t>Monopsony</a:t>
            </a:r>
            <a:endParaRPr lang="en-US" sz="2800" dirty="0" smtClean="0"/>
          </a:p>
          <a:p>
            <a:pPr marL="514350" indent="-514350">
              <a:buFont typeface="Arial" pitchFamily="34" charset="0"/>
              <a:buAutoNum type="arabicPeriod"/>
            </a:pPr>
            <a:r>
              <a:rPr lang="en-US" sz="2800" dirty="0" smtClean="0"/>
              <a:t>Union: enhancing demand</a:t>
            </a:r>
          </a:p>
          <a:p>
            <a:pPr marL="514350" indent="-514350">
              <a:buFont typeface="Arial" pitchFamily="34" charset="0"/>
              <a:buAutoNum type="arabicPeriod"/>
            </a:pPr>
            <a:r>
              <a:rPr lang="en-US" sz="2800" dirty="0" smtClean="0"/>
              <a:t>Union: craft (exclusive)</a:t>
            </a:r>
          </a:p>
          <a:p>
            <a:pPr marL="514350" indent="-514350">
              <a:buFont typeface="Arial" pitchFamily="34" charset="0"/>
              <a:buAutoNum type="arabicPeriod"/>
            </a:pPr>
            <a:r>
              <a:rPr lang="en-US" sz="2800" dirty="0" smtClean="0"/>
              <a:t>Union: Industrial (inclusive)</a:t>
            </a:r>
          </a:p>
          <a:p>
            <a:pPr marL="514350" indent="-514350">
              <a:buFont typeface="Arial" pitchFamily="34" charset="0"/>
              <a:buAutoNum type="arabicPeriod"/>
            </a:pPr>
            <a:r>
              <a:rPr lang="en-US" sz="2800" dirty="0" smtClean="0"/>
              <a:t>Minimum Wage</a:t>
            </a:r>
          </a:p>
        </p:txBody>
      </p:sp>
    </p:spTree>
    <p:custDataLst>
      <p:tags r:id="rId1"/>
    </p:custDataLst>
    <p:extLst>
      <p:ext uri="{BB962C8B-B14F-4D97-AF65-F5344CB8AC3E}">
        <p14:creationId xmlns:p14="http://schemas.microsoft.com/office/powerpoint/2010/main" val="3679167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solidFill>
                  <a:srgbClr val="0070C0"/>
                </a:solidFill>
              </a:rPr>
              <a:t>15. Which labor market model?</a:t>
            </a:r>
            <a:endParaRPr lang="en-US" b="1" dirty="0">
              <a:solidFill>
                <a:srgbClr val="0070C0"/>
              </a:solidFill>
            </a:endParaRPr>
          </a:p>
        </p:txBody>
      </p:sp>
      <p:pic>
        <p:nvPicPr>
          <p:cNvPr id="9" name="Picture 8" descr="lab8min.jpg"/>
          <p:cNvPicPr>
            <a:picLocks noChangeAspect="1"/>
          </p:cNvPicPr>
          <p:nvPr/>
        </p:nvPicPr>
        <p:blipFill>
          <a:blip r:embed="rId5" cstate="print"/>
          <a:stretch>
            <a:fillRect/>
          </a:stretch>
        </p:blipFill>
        <p:spPr>
          <a:xfrm>
            <a:off x="5334000" y="381000"/>
            <a:ext cx="3581400" cy="3136254"/>
          </a:xfrm>
          <a:prstGeom prst="rect">
            <a:avLst/>
          </a:prstGeom>
        </p:spPr>
      </p:pic>
      <p:sp>
        <p:nvSpPr>
          <p:cNvPr id="7" name="CorShape1"/>
          <p:cNvSpPr/>
          <p:nvPr>
            <p:custDataLst>
              <p:tags r:id="rId2"/>
            </p:custDataLst>
          </p:nvPr>
        </p:nvSpPr>
        <p:spPr>
          <a:xfrm rot="10800000">
            <a:off x="172720" y="5638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400"/>
            <a:ext cx="4953000" cy="4876800"/>
          </a:xfrm>
        </p:spPr>
        <p:txBody>
          <a:bodyPr>
            <a:noAutofit/>
          </a:bodyPr>
          <a:lstStyle/>
          <a:p>
            <a:pPr marL="514350" indent="-514350">
              <a:buFont typeface="Arial" pitchFamily="34" charset="0"/>
              <a:buAutoNum type="arabicPeriod"/>
            </a:pPr>
            <a:r>
              <a:rPr lang="en-US" sz="2800" dirty="0" smtClean="0"/>
              <a:t>Pure comp. labor and pure comp. product</a:t>
            </a:r>
          </a:p>
          <a:p>
            <a:pPr marL="514350" indent="-514350">
              <a:buFont typeface="Arial" pitchFamily="34" charset="0"/>
              <a:buAutoNum type="arabicPeriod"/>
            </a:pPr>
            <a:r>
              <a:rPr lang="en-US" sz="2800" dirty="0" smtClean="0"/>
              <a:t>Pure comp. labor and imperfect comp. product</a:t>
            </a:r>
          </a:p>
          <a:p>
            <a:pPr marL="514350" indent="-514350">
              <a:buFont typeface="Arial" pitchFamily="34" charset="0"/>
              <a:buAutoNum type="arabicPeriod"/>
            </a:pPr>
            <a:r>
              <a:rPr lang="en-US" sz="2800" dirty="0" err="1" smtClean="0"/>
              <a:t>Monopsony</a:t>
            </a:r>
            <a:endParaRPr lang="en-US" sz="2800" dirty="0" smtClean="0"/>
          </a:p>
          <a:p>
            <a:pPr marL="514350" indent="-514350">
              <a:buFont typeface="Arial" pitchFamily="34" charset="0"/>
              <a:buAutoNum type="arabicPeriod"/>
            </a:pPr>
            <a:r>
              <a:rPr lang="en-US" sz="2800" dirty="0" smtClean="0"/>
              <a:t>Union: enhancing demand</a:t>
            </a:r>
          </a:p>
          <a:p>
            <a:pPr marL="514350" indent="-514350">
              <a:buFont typeface="Arial" pitchFamily="34" charset="0"/>
              <a:buAutoNum type="arabicPeriod"/>
            </a:pPr>
            <a:r>
              <a:rPr lang="en-US" sz="2800" dirty="0" smtClean="0"/>
              <a:t>Union: craft (exclusive)</a:t>
            </a:r>
          </a:p>
          <a:p>
            <a:pPr marL="514350" indent="-514350">
              <a:buFont typeface="Arial" pitchFamily="34" charset="0"/>
              <a:buAutoNum type="arabicPeriod"/>
            </a:pPr>
            <a:r>
              <a:rPr lang="en-US" sz="2800" dirty="0" smtClean="0"/>
              <a:t>Union: Industrial (inclusive)</a:t>
            </a:r>
          </a:p>
          <a:p>
            <a:pPr marL="514350" indent="-514350">
              <a:buFont typeface="Arial" pitchFamily="34" charset="0"/>
              <a:buAutoNum type="arabicPeriod"/>
            </a:pPr>
            <a:r>
              <a:rPr lang="en-US" sz="2800" dirty="0" smtClean="0"/>
              <a:t>Minimum Wage</a:t>
            </a:r>
          </a:p>
        </p:txBody>
      </p:sp>
    </p:spTree>
    <p:custDataLst>
      <p:tags r:id="rId1"/>
    </p:custDataLst>
    <p:extLst>
      <p:ext uri="{BB962C8B-B14F-4D97-AF65-F5344CB8AC3E}">
        <p14:creationId xmlns:p14="http://schemas.microsoft.com/office/powerpoint/2010/main" val="20252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3276600" cy="4191000"/>
          </a:xfrm>
        </p:spPr>
        <p:txBody>
          <a:bodyPr>
            <a:normAutofit fontScale="90000"/>
          </a:bodyPr>
          <a:lstStyle/>
          <a:p>
            <a:pPr algn="l"/>
            <a:r>
              <a:rPr lang="en-US" sz="2800" b="1" dirty="0" smtClean="0"/>
              <a:t>16. Assume a minimum wage of $20.</a:t>
            </a:r>
            <a:br>
              <a:rPr lang="en-US" sz="2800" b="1" dirty="0" smtClean="0"/>
            </a:br>
            <a:r>
              <a:rPr lang="en-US" sz="2800" b="1" dirty="0" smtClean="0"/>
              <a:t>- What quantity will be hired?</a:t>
            </a:r>
            <a:br>
              <a:rPr lang="en-US" sz="2800" b="1" dirty="0" smtClean="0"/>
            </a:br>
            <a:r>
              <a:rPr lang="en-US" sz="2800" b="1" dirty="0" smtClean="0"/>
              <a:t>- What quantity will be hire WITHOUT the min. wage?</a:t>
            </a:r>
            <a:br>
              <a:rPr lang="en-US" sz="2800" b="1" dirty="0" smtClean="0"/>
            </a:br>
            <a:r>
              <a:rPr lang="en-US" sz="2800" b="1" dirty="0" smtClean="0"/>
              <a:t>- What is the </a:t>
            </a:r>
            <a:r>
              <a:rPr lang="en-US" sz="2800" b="1" dirty="0" err="1" smtClean="0"/>
              <a:t>alloc</a:t>
            </a:r>
            <a:r>
              <a:rPr lang="en-US" sz="2800" b="1" dirty="0" smtClean="0"/>
              <a:t>. Eff. quantity?</a:t>
            </a:r>
            <a:endParaRPr lang="en-US" sz="28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52399"/>
            <a:ext cx="5257800" cy="4555495"/>
          </a:xfrm>
          <a:prstGeom prst="rect">
            <a:avLst/>
          </a:prstGeom>
        </p:spPr>
      </p:pic>
      <p:sp>
        <p:nvSpPr>
          <p:cNvPr id="3" name="TPAnswers"/>
          <p:cNvSpPr>
            <a:spLocks noGrp="1"/>
          </p:cNvSpPr>
          <p:nvPr>
            <p:ph type="body" idx="1"/>
            <p:custDataLst>
              <p:tags r:id="rId2"/>
            </p:custDataLst>
          </p:nvPr>
        </p:nvSpPr>
        <p:spPr>
          <a:xfrm>
            <a:off x="457200" y="4495800"/>
            <a:ext cx="6019800" cy="2057400"/>
          </a:xfrm>
        </p:spPr>
        <p:txBody>
          <a:bodyPr>
            <a:noAutofit/>
          </a:bodyPr>
          <a:lstStyle/>
          <a:p>
            <a:pPr marL="514350" indent="-514350">
              <a:buFont typeface="Arial" pitchFamily="34" charset="0"/>
              <a:buAutoNum type="arabicPeriod"/>
            </a:pPr>
            <a:r>
              <a:rPr lang="en-US" sz="2800" dirty="0" smtClean="0"/>
              <a:t>Hired: 40; Without; 30; Eff.: 30</a:t>
            </a:r>
          </a:p>
          <a:p>
            <a:pPr marL="514350" indent="-514350">
              <a:buFont typeface="Arial" pitchFamily="34" charset="0"/>
              <a:buAutoNum type="arabicPeriod"/>
            </a:pPr>
            <a:r>
              <a:rPr lang="en-US" sz="2800" dirty="0"/>
              <a:t>Hired: </a:t>
            </a:r>
            <a:r>
              <a:rPr lang="en-US" sz="2800" dirty="0" smtClean="0"/>
              <a:t>30</a:t>
            </a:r>
            <a:r>
              <a:rPr lang="en-US" sz="2800" dirty="0"/>
              <a:t>; Without; </a:t>
            </a:r>
            <a:r>
              <a:rPr lang="en-US" sz="2800" dirty="0" smtClean="0"/>
              <a:t>20</a:t>
            </a:r>
            <a:r>
              <a:rPr lang="en-US" sz="2800" dirty="0"/>
              <a:t>; Eff.: </a:t>
            </a:r>
            <a:r>
              <a:rPr lang="en-US" sz="2800" dirty="0" smtClean="0"/>
              <a:t>20</a:t>
            </a:r>
            <a:endParaRPr lang="en-US" sz="2800" dirty="0"/>
          </a:p>
          <a:p>
            <a:pPr marL="514350" indent="-514350">
              <a:buFont typeface="Arial" pitchFamily="34" charset="0"/>
              <a:buAutoNum type="arabicPeriod"/>
            </a:pPr>
            <a:r>
              <a:rPr lang="en-US" sz="2800" dirty="0"/>
              <a:t>Hired: 2</a:t>
            </a:r>
            <a:r>
              <a:rPr lang="en-US" sz="2800" dirty="0" smtClean="0"/>
              <a:t>0</a:t>
            </a:r>
            <a:r>
              <a:rPr lang="en-US" sz="2800" dirty="0"/>
              <a:t>; Without; </a:t>
            </a:r>
            <a:r>
              <a:rPr lang="en-US" sz="2800" dirty="0" smtClean="0"/>
              <a:t>20</a:t>
            </a:r>
            <a:r>
              <a:rPr lang="en-US" sz="2800" dirty="0"/>
              <a:t>; Eff.: </a:t>
            </a:r>
            <a:r>
              <a:rPr lang="en-US" sz="2800" dirty="0" smtClean="0"/>
              <a:t>20</a:t>
            </a:r>
            <a:endParaRPr lang="en-US" sz="2800" dirty="0"/>
          </a:p>
          <a:p>
            <a:pPr marL="514350" indent="-514350">
              <a:buFont typeface="Arial" pitchFamily="34" charset="0"/>
              <a:buAutoNum type="arabicPeriod"/>
            </a:pPr>
            <a:r>
              <a:rPr lang="en-US" sz="2800" dirty="0"/>
              <a:t>Hired: </a:t>
            </a:r>
            <a:r>
              <a:rPr lang="en-US" sz="2800" dirty="0" smtClean="0"/>
              <a:t>20</a:t>
            </a:r>
            <a:r>
              <a:rPr lang="en-US" sz="2800" dirty="0"/>
              <a:t>; Without; 30; Eff.: 30</a:t>
            </a:r>
          </a:p>
        </p:txBody>
      </p:sp>
    </p:spTree>
    <p:custDataLst>
      <p:tags r:id="rId1"/>
    </p:custDataLst>
    <p:extLst>
      <p:ext uri="{BB962C8B-B14F-4D97-AF65-F5344CB8AC3E}">
        <p14:creationId xmlns:p14="http://schemas.microsoft.com/office/powerpoint/2010/main" val="3474220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3276600" cy="4191000"/>
          </a:xfrm>
        </p:spPr>
        <p:txBody>
          <a:bodyPr>
            <a:normAutofit fontScale="90000"/>
          </a:bodyPr>
          <a:lstStyle/>
          <a:p>
            <a:pPr algn="l"/>
            <a:r>
              <a:rPr lang="en-US" sz="2800" b="1" dirty="0" smtClean="0">
                <a:solidFill>
                  <a:srgbClr val="0070C0"/>
                </a:solidFill>
              </a:rPr>
              <a:t>16. Assume a minimum wage of $20.</a:t>
            </a:r>
            <a:br>
              <a:rPr lang="en-US" sz="2800" b="1" dirty="0" smtClean="0">
                <a:solidFill>
                  <a:srgbClr val="0070C0"/>
                </a:solidFill>
              </a:rPr>
            </a:br>
            <a:r>
              <a:rPr lang="en-US" sz="2800" b="1" dirty="0" smtClean="0">
                <a:solidFill>
                  <a:srgbClr val="0070C0"/>
                </a:solidFill>
              </a:rPr>
              <a:t>- What quantity will be hired?</a:t>
            </a:r>
            <a:br>
              <a:rPr lang="en-US" sz="2800" b="1" dirty="0" smtClean="0">
                <a:solidFill>
                  <a:srgbClr val="0070C0"/>
                </a:solidFill>
              </a:rPr>
            </a:br>
            <a:r>
              <a:rPr lang="en-US" sz="2800" b="1" dirty="0" smtClean="0">
                <a:solidFill>
                  <a:srgbClr val="0070C0"/>
                </a:solidFill>
              </a:rPr>
              <a:t>- What quantity will be hire WITHOUT the min. wage?</a:t>
            </a:r>
            <a:br>
              <a:rPr lang="en-US" sz="2800" b="1" dirty="0" smtClean="0">
                <a:solidFill>
                  <a:srgbClr val="0070C0"/>
                </a:solidFill>
              </a:rPr>
            </a:br>
            <a:r>
              <a:rPr lang="en-US" sz="2800" b="1" dirty="0" smtClean="0">
                <a:solidFill>
                  <a:srgbClr val="0070C0"/>
                </a:solidFill>
              </a:rPr>
              <a:t>- What is the </a:t>
            </a:r>
            <a:r>
              <a:rPr lang="en-US" sz="2800" b="1" dirty="0" err="1" smtClean="0">
                <a:solidFill>
                  <a:srgbClr val="0070C0"/>
                </a:solidFill>
              </a:rPr>
              <a:t>alloc</a:t>
            </a:r>
            <a:r>
              <a:rPr lang="en-US" sz="2800" b="1" dirty="0" smtClean="0">
                <a:solidFill>
                  <a:srgbClr val="0070C0"/>
                </a:solidFill>
              </a:rPr>
              <a:t>. Eff. quantity?</a:t>
            </a:r>
            <a:endParaRPr lang="en-US" sz="28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52399"/>
            <a:ext cx="5257800" cy="4555495"/>
          </a:xfrm>
          <a:prstGeom prst="rect">
            <a:avLst/>
          </a:prstGeom>
        </p:spPr>
      </p:pic>
      <p:sp>
        <p:nvSpPr>
          <p:cNvPr id="8" name="CorShape1"/>
          <p:cNvSpPr/>
          <p:nvPr>
            <p:custDataLst>
              <p:tags r:id="rId2"/>
            </p:custDataLst>
          </p:nvPr>
        </p:nvSpPr>
        <p:spPr>
          <a:xfrm rot="10800000">
            <a:off x="213360" y="6093968"/>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4495800"/>
            <a:ext cx="6019800" cy="2057400"/>
          </a:xfrm>
        </p:spPr>
        <p:txBody>
          <a:bodyPr>
            <a:noAutofit/>
          </a:bodyPr>
          <a:lstStyle/>
          <a:p>
            <a:pPr marL="514350" indent="-514350">
              <a:buFont typeface="Arial" pitchFamily="34" charset="0"/>
              <a:buAutoNum type="arabicPeriod"/>
            </a:pPr>
            <a:r>
              <a:rPr lang="en-US" sz="2800" dirty="0" smtClean="0"/>
              <a:t>Hired: 40; Without; 30; Eff.: 30</a:t>
            </a:r>
          </a:p>
          <a:p>
            <a:pPr marL="514350" indent="-514350">
              <a:buFont typeface="Arial" pitchFamily="34" charset="0"/>
              <a:buAutoNum type="arabicPeriod"/>
            </a:pPr>
            <a:r>
              <a:rPr lang="en-US" sz="2800" dirty="0"/>
              <a:t>Hired: </a:t>
            </a:r>
            <a:r>
              <a:rPr lang="en-US" sz="2800" dirty="0" smtClean="0"/>
              <a:t>30</a:t>
            </a:r>
            <a:r>
              <a:rPr lang="en-US" sz="2800" dirty="0"/>
              <a:t>; Without; </a:t>
            </a:r>
            <a:r>
              <a:rPr lang="en-US" sz="2800" dirty="0" smtClean="0"/>
              <a:t>20</a:t>
            </a:r>
            <a:r>
              <a:rPr lang="en-US" sz="2800" dirty="0"/>
              <a:t>; Eff.: </a:t>
            </a:r>
            <a:r>
              <a:rPr lang="en-US" sz="2800" dirty="0" smtClean="0"/>
              <a:t>20</a:t>
            </a:r>
            <a:endParaRPr lang="en-US" sz="2800" dirty="0"/>
          </a:p>
          <a:p>
            <a:pPr marL="514350" indent="-514350">
              <a:buFont typeface="Arial" pitchFamily="34" charset="0"/>
              <a:buAutoNum type="arabicPeriod"/>
            </a:pPr>
            <a:r>
              <a:rPr lang="en-US" sz="2800" dirty="0"/>
              <a:t>Hired: 2</a:t>
            </a:r>
            <a:r>
              <a:rPr lang="en-US" sz="2800" dirty="0" smtClean="0"/>
              <a:t>0</a:t>
            </a:r>
            <a:r>
              <a:rPr lang="en-US" sz="2800" dirty="0"/>
              <a:t>; Without; </a:t>
            </a:r>
            <a:r>
              <a:rPr lang="en-US" sz="2800" dirty="0" smtClean="0"/>
              <a:t>20</a:t>
            </a:r>
            <a:r>
              <a:rPr lang="en-US" sz="2800" dirty="0"/>
              <a:t>; Eff.: </a:t>
            </a:r>
            <a:r>
              <a:rPr lang="en-US" sz="2800" dirty="0" smtClean="0"/>
              <a:t>20</a:t>
            </a:r>
            <a:endParaRPr lang="en-US" sz="2800" dirty="0"/>
          </a:p>
          <a:p>
            <a:pPr marL="514350" indent="-514350">
              <a:buFont typeface="Arial" pitchFamily="34" charset="0"/>
              <a:buAutoNum type="arabicPeriod"/>
            </a:pPr>
            <a:r>
              <a:rPr lang="en-US" sz="2800" dirty="0"/>
              <a:t>Hired: </a:t>
            </a:r>
            <a:r>
              <a:rPr lang="en-US" sz="2800" dirty="0" smtClean="0"/>
              <a:t>20</a:t>
            </a:r>
            <a:r>
              <a:rPr lang="en-US" sz="2800" dirty="0"/>
              <a:t>; Without; 30; Eff.: 30</a:t>
            </a:r>
          </a:p>
        </p:txBody>
      </p:sp>
    </p:spTree>
    <p:custDataLst>
      <p:tags r:id="rId1"/>
    </p:custDataLst>
    <p:extLst>
      <p:ext uri="{BB962C8B-B14F-4D97-AF65-F5344CB8AC3E}">
        <p14:creationId xmlns:p14="http://schemas.microsoft.com/office/powerpoint/2010/main" val="331081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3429000" cy="3352800"/>
          </a:xfrm>
        </p:spPr>
        <p:txBody>
          <a:bodyPr>
            <a:normAutofit fontScale="90000"/>
          </a:bodyPr>
          <a:lstStyle/>
          <a:p>
            <a:pPr algn="l"/>
            <a:r>
              <a:rPr lang="en-US" sz="2800" b="1" dirty="0" smtClean="0"/>
              <a:t>17. Assume a minimum wage of $20.</a:t>
            </a:r>
            <a:br>
              <a:rPr lang="en-US" sz="2800" b="1" dirty="0" smtClean="0"/>
            </a:br>
            <a:r>
              <a:rPr lang="en-US" sz="2800" b="1" dirty="0" smtClean="0"/>
              <a:t/>
            </a:r>
            <a:br>
              <a:rPr lang="en-US" sz="2800" b="1" dirty="0" smtClean="0"/>
            </a:br>
            <a:r>
              <a:rPr lang="en-US" sz="2800" b="1" dirty="0" smtClean="0"/>
              <a:t>As a result of the minimum wage, how many workers lost their jobs?</a:t>
            </a:r>
            <a:endParaRPr lang="en-US" sz="2800" b="1" dirty="0"/>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6200"/>
            <a:ext cx="527921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3276600"/>
            <a:ext cx="2971800" cy="3048000"/>
          </a:xfrm>
        </p:spPr>
        <p:txBody>
          <a:bodyPr>
            <a:noAutofit/>
          </a:bodyPr>
          <a:lstStyle/>
          <a:p>
            <a:pPr marL="514350" indent="-514350">
              <a:buFont typeface="Arial" pitchFamily="34" charset="0"/>
              <a:buAutoNum type="arabicPeriod"/>
            </a:pPr>
            <a:r>
              <a:rPr lang="en-US" sz="2800" dirty="0" smtClean="0"/>
              <a:t>10</a:t>
            </a:r>
          </a:p>
          <a:p>
            <a:pPr marL="514350" indent="-514350">
              <a:buFont typeface="Arial" pitchFamily="34" charset="0"/>
              <a:buAutoNum type="arabicPeriod"/>
            </a:pPr>
            <a:r>
              <a:rPr lang="en-US" sz="2800" dirty="0" smtClean="0"/>
              <a:t>20</a:t>
            </a:r>
            <a:endParaRPr lang="en-US" sz="2800" dirty="0"/>
          </a:p>
          <a:p>
            <a:pPr marL="514350" indent="-514350">
              <a:buFont typeface="Arial" pitchFamily="34" charset="0"/>
              <a:buAutoNum type="arabicPeriod"/>
            </a:pPr>
            <a:r>
              <a:rPr lang="en-US" sz="2800" dirty="0" smtClean="0"/>
              <a:t>24</a:t>
            </a:r>
            <a:endParaRPr lang="en-US" sz="2800" dirty="0"/>
          </a:p>
          <a:p>
            <a:pPr marL="514350" indent="-514350">
              <a:buFont typeface="Arial" pitchFamily="34" charset="0"/>
              <a:buAutoNum type="arabicPeriod"/>
            </a:pPr>
            <a:r>
              <a:rPr lang="en-US" sz="2800" dirty="0" smtClean="0"/>
              <a:t>30</a:t>
            </a:r>
          </a:p>
          <a:p>
            <a:pPr marL="514350" indent="-514350">
              <a:buFont typeface="Arial" pitchFamily="34" charset="0"/>
              <a:buAutoNum type="arabicPeriod"/>
            </a:pPr>
            <a:r>
              <a:rPr lang="en-US" sz="2800" dirty="0" smtClean="0"/>
              <a:t>40</a:t>
            </a:r>
          </a:p>
          <a:p>
            <a:pPr marL="514350" indent="-514350">
              <a:buFont typeface="Arial" pitchFamily="34" charset="0"/>
              <a:buAutoNum type="arabicPeriod"/>
            </a:pPr>
            <a:r>
              <a:rPr lang="en-US" sz="2800" dirty="0" smtClean="0"/>
              <a:t>44</a:t>
            </a:r>
            <a:endParaRPr lang="en-US" sz="2800" dirty="0"/>
          </a:p>
        </p:txBody>
      </p:sp>
    </p:spTree>
    <p:custDataLst>
      <p:tags r:id="rId1"/>
    </p:custDataLst>
    <p:extLst>
      <p:ext uri="{BB962C8B-B14F-4D97-AF65-F5344CB8AC3E}">
        <p14:creationId xmlns:p14="http://schemas.microsoft.com/office/powerpoint/2010/main" val="2467100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3429000" cy="3352800"/>
          </a:xfrm>
        </p:spPr>
        <p:txBody>
          <a:bodyPr>
            <a:normAutofit fontScale="90000"/>
          </a:bodyPr>
          <a:lstStyle/>
          <a:p>
            <a:pPr algn="l"/>
            <a:r>
              <a:rPr lang="en-US" sz="2800" b="1" dirty="0" smtClean="0">
                <a:solidFill>
                  <a:srgbClr val="0070C0"/>
                </a:solidFill>
              </a:rPr>
              <a:t>17. Assume a minimum wage of $20.</a:t>
            </a:r>
            <a:br>
              <a:rPr lang="en-US" sz="2800" b="1" dirty="0" smtClean="0">
                <a:solidFill>
                  <a:srgbClr val="0070C0"/>
                </a:solidFill>
              </a:rPr>
            </a:b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As a result of the minimum wage, how many workers lost their jobs?</a:t>
            </a:r>
            <a:endParaRPr lang="en-US" sz="2800" b="1" dirty="0">
              <a:solidFill>
                <a:srgbClr val="0070C0"/>
              </a:solidFill>
            </a:endParaRPr>
          </a:p>
        </p:txBody>
      </p:sp>
      <p:pic>
        <p:nvPicPr>
          <p:cNvPr id="563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76200"/>
            <a:ext cx="527921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3276600"/>
            <a:ext cx="2971800" cy="3048000"/>
          </a:xfrm>
        </p:spPr>
        <p:txBody>
          <a:bodyPr>
            <a:noAutofit/>
          </a:bodyPr>
          <a:lstStyle/>
          <a:p>
            <a:pPr marL="514350" indent="-514350">
              <a:buFont typeface="Arial" pitchFamily="34" charset="0"/>
              <a:buAutoNum type="arabicPeriod"/>
            </a:pPr>
            <a:r>
              <a:rPr lang="en-US" sz="2800" dirty="0" smtClean="0"/>
              <a:t>10</a:t>
            </a:r>
          </a:p>
          <a:p>
            <a:pPr marL="514350" indent="-514350">
              <a:buFont typeface="Arial" pitchFamily="34" charset="0"/>
              <a:buAutoNum type="arabicPeriod"/>
            </a:pPr>
            <a:r>
              <a:rPr lang="en-US" sz="2800" dirty="0" smtClean="0"/>
              <a:t>20</a:t>
            </a:r>
            <a:endParaRPr lang="en-US" sz="2800" dirty="0"/>
          </a:p>
          <a:p>
            <a:pPr marL="514350" indent="-514350">
              <a:buFont typeface="Arial" pitchFamily="34" charset="0"/>
              <a:buAutoNum type="arabicPeriod"/>
            </a:pPr>
            <a:r>
              <a:rPr lang="en-US" sz="2800" dirty="0" smtClean="0"/>
              <a:t>24</a:t>
            </a:r>
            <a:endParaRPr lang="en-US" sz="2800" dirty="0"/>
          </a:p>
          <a:p>
            <a:pPr marL="514350" indent="-514350">
              <a:buFont typeface="Arial" pitchFamily="34" charset="0"/>
              <a:buAutoNum type="arabicPeriod"/>
            </a:pPr>
            <a:r>
              <a:rPr lang="en-US" sz="2800" dirty="0" smtClean="0"/>
              <a:t>30</a:t>
            </a:r>
          </a:p>
          <a:p>
            <a:pPr marL="514350" indent="-514350">
              <a:buFont typeface="Arial" pitchFamily="34" charset="0"/>
              <a:buAutoNum type="arabicPeriod"/>
            </a:pPr>
            <a:r>
              <a:rPr lang="en-US" sz="2800" dirty="0" smtClean="0"/>
              <a:t>40</a:t>
            </a:r>
          </a:p>
          <a:p>
            <a:pPr marL="514350" indent="-514350">
              <a:buFont typeface="Arial" pitchFamily="34" charset="0"/>
              <a:buAutoNum type="arabicPeriod"/>
            </a:pPr>
            <a:r>
              <a:rPr lang="en-US" sz="2800" dirty="0" smtClean="0"/>
              <a:t>44</a:t>
            </a:r>
            <a:endParaRPr lang="en-US" sz="2800" dirty="0"/>
          </a:p>
        </p:txBody>
      </p:sp>
      <p:sp>
        <p:nvSpPr>
          <p:cNvPr id="4" name="CorShape1"/>
          <p:cNvSpPr/>
          <p:nvPr>
            <p:custDataLst>
              <p:tags r:id="rId3"/>
            </p:custDataLst>
          </p:nvPr>
        </p:nvSpPr>
        <p:spPr>
          <a:xfrm rot="10800000">
            <a:off x="213360" y="342392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180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609600"/>
            <a:ext cx="8839200" cy="5638800"/>
          </a:xfrm>
        </p:spPr>
        <p:txBody>
          <a:bodyPr>
            <a:normAutofit fontScale="85000" lnSpcReduction="20000"/>
          </a:bodyPr>
          <a:lstStyle/>
          <a:p>
            <a:pPr lvl="1" algn="l"/>
            <a:r>
              <a:rPr lang="en-US" sz="900" b="1" dirty="0" smtClean="0">
                <a:solidFill>
                  <a:schemeClr val="tx1"/>
                </a:solidFill>
              </a:rPr>
              <a:t> </a:t>
            </a:r>
            <a:r>
              <a:rPr lang="en-US" b="1" dirty="0" smtClean="0">
                <a:solidFill>
                  <a:schemeClr val="tx1"/>
                </a:solidFill>
              </a:rPr>
              <a:t>TP </a:t>
            </a:r>
            <a:r>
              <a:rPr lang="en-US" b="1" dirty="0">
                <a:solidFill>
                  <a:schemeClr val="tx1"/>
                </a:solidFill>
              </a:rPr>
              <a:t>= total product = quantity </a:t>
            </a:r>
            <a:r>
              <a:rPr lang="en-US" b="1" dirty="0" smtClean="0">
                <a:solidFill>
                  <a:schemeClr val="tx1"/>
                </a:solidFill>
              </a:rPr>
              <a:t>produced</a:t>
            </a:r>
            <a:endParaRPr lang="en-US" dirty="0">
              <a:solidFill>
                <a:schemeClr val="tx1"/>
              </a:solidFill>
            </a:endParaRPr>
          </a:p>
          <a:p>
            <a:pPr lvl="1" algn="l"/>
            <a:r>
              <a:rPr lang="en-US" b="1" dirty="0">
                <a:solidFill>
                  <a:schemeClr val="tx1"/>
                </a:solidFill>
              </a:rPr>
              <a:t>TR = </a:t>
            </a:r>
            <a:r>
              <a:rPr lang="en-US" b="1" dirty="0" err="1">
                <a:solidFill>
                  <a:schemeClr val="tx1"/>
                </a:solidFill>
              </a:rPr>
              <a:t>P</a:t>
            </a:r>
            <a:r>
              <a:rPr lang="en-US" sz="2100" b="1" dirty="0" err="1">
                <a:solidFill>
                  <a:schemeClr val="tx1"/>
                </a:solidFill>
              </a:rPr>
              <a:t>product</a:t>
            </a:r>
            <a:r>
              <a:rPr lang="en-US" b="1" dirty="0">
                <a:solidFill>
                  <a:schemeClr val="tx1"/>
                </a:solidFill>
              </a:rPr>
              <a:t> x </a:t>
            </a:r>
            <a:r>
              <a:rPr lang="en-US" b="1" dirty="0" smtClean="0">
                <a:solidFill>
                  <a:schemeClr val="tx1"/>
                </a:solidFill>
              </a:rPr>
              <a:t>TP = P x Q</a:t>
            </a:r>
            <a:endParaRPr lang="en-US" dirty="0">
              <a:solidFill>
                <a:schemeClr val="tx1"/>
              </a:solidFill>
            </a:endParaRPr>
          </a:p>
          <a:p>
            <a:pPr lvl="1" algn="l"/>
            <a:r>
              <a:rPr lang="en-US" sz="2400" b="1" dirty="0">
                <a:solidFill>
                  <a:schemeClr val="tx1"/>
                </a:solidFill>
              </a:rPr>
              <a:t>MRP = change in TR / change in quantity of </a:t>
            </a:r>
            <a:r>
              <a:rPr lang="en-US" sz="2400" b="1" dirty="0" smtClean="0">
                <a:solidFill>
                  <a:schemeClr val="tx1"/>
                </a:solidFill>
              </a:rPr>
              <a:t>labor</a:t>
            </a:r>
            <a:endParaRPr lang="en-US" sz="2400" dirty="0">
              <a:solidFill>
                <a:schemeClr val="tx1"/>
              </a:solidFill>
            </a:endParaRPr>
          </a:p>
          <a:p>
            <a:pPr lvl="1" algn="l"/>
            <a:r>
              <a:rPr lang="en-US" sz="2400" b="1" dirty="0">
                <a:solidFill>
                  <a:schemeClr val="tx1"/>
                </a:solidFill>
              </a:rPr>
              <a:t>MRC = change in TC / change in quantity of </a:t>
            </a:r>
            <a:r>
              <a:rPr lang="en-US" sz="2400" b="1" dirty="0" smtClean="0">
                <a:solidFill>
                  <a:schemeClr val="tx1"/>
                </a:solidFill>
              </a:rPr>
              <a:t>labor</a:t>
            </a:r>
            <a:endParaRPr lang="en-US" sz="2400" dirty="0">
              <a:solidFill>
                <a:schemeClr val="tx1"/>
              </a:solidFill>
            </a:endParaRPr>
          </a:p>
          <a:p>
            <a:pPr lvl="1" algn="l"/>
            <a:r>
              <a:rPr lang="en-US" sz="2400" b="1" dirty="0">
                <a:solidFill>
                  <a:schemeClr val="tx1"/>
                </a:solidFill>
              </a:rPr>
              <a:t>MP = change in TP / change in quantity of </a:t>
            </a:r>
            <a:r>
              <a:rPr lang="en-US" sz="2400" b="1" dirty="0" smtClean="0">
                <a:solidFill>
                  <a:schemeClr val="tx1"/>
                </a:solidFill>
              </a:rPr>
              <a:t>labor</a:t>
            </a:r>
            <a:endParaRPr lang="en-US" sz="2400" dirty="0">
              <a:solidFill>
                <a:schemeClr val="tx1"/>
              </a:solidFill>
            </a:endParaRPr>
          </a:p>
          <a:p>
            <a:pPr lvl="1" algn="l"/>
            <a:r>
              <a:rPr lang="en-US" sz="2400" b="1" dirty="0">
                <a:solidFill>
                  <a:schemeClr val="tx1"/>
                </a:solidFill>
              </a:rPr>
              <a:t>VMP = P x </a:t>
            </a:r>
            <a:r>
              <a:rPr lang="en-US" sz="2400" b="1" dirty="0" smtClean="0">
                <a:solidFill>
                  <a:schemeClr val="tx1"/>
                </a:solidFill>
              </a:rPr>
              <a:t>MP</a:t>
            </a:r>
            <a:endParaRPr lang="en-US" sz="2400" dirty="0">
              <a:solidFill>
                <a:schemeClr val="tx1"/>
              </a:solidFill>
            </a:endParaRPr>
          </a:p>
          <a:p>
            <a:pPr lvl="1" algn="l"/>
            <a:r>
              <a:rPr lang="en-US" sz="1300" b="1" dirty="0" smtClean="0">
                <a:solidFill>
                  <a:schemeClr val="tx1"/>
                </a:solidFill>
              </a:rPr>
              <a:t>  </a:t>
            </a:r>
            <a:r>
              <a:rPr lang="en-US" sz="1300" b="1" dirty="0">
                <a:solidFill>
                  <a:schemeClr val="tx1"/>
                </a:solidFill>
              </a:rPr>
              <a:t> </a:t>
            </a:r>
            <a:endParaRPr lang="en-US" sz="1300" dirty="0">
              <a:solidFill>
                <a:schemeClr val="tx1"/>
              </a:solidFill>
            </a:endParaRPr>
          </a:p>
          <a:p>
            <a:pPr lvl="1" algn="l"/>
            <a:r>
              <a:rPr lang="en-US" sz="2400" b="1" dirty="0">
                <a:solidFill>
                  <a:schemeClr val="tx1"/>
                </a:solidFill>
              </a:rPr>
              <a:t>Profit maximizing quantity to hire: 	MRP = </a:t>
            </a:r>
            <a:r>
              <a:rPr lang="en-US" sz="2400" b="1" dirty="0" smtClean="0">
                <a:solidFill>
                  <a:schemeClr val="tx1"/>
                </a:solidFill>
              </a:rPr>
              <a:t>MRC</a:t>
            </a:r>
            <a:r>
              <a:rPr lang="en-US" sz="2400" b="1" dirty="0">
                <a:solidFill>
                  <a:schemeClr val="tx1"/>
                </a:solidFill>
              </a:rPr>
              <a:t> </a:t>
            </a:r>
            <a:r>
              <a:rPr lang="en-US" sz="2400" b="1" dirty="0" smtClean="0">
                <a:solidFill>
                  <a:schemeClr val="tx1"/>
                </a:solidFill>
              </a:rPr>
              <a:t> </a:t>
            </a:r>
            <a:r>
              <a:rPr lang="en-US" sz="2400" dirty="0" smtClean="0">
                <a:solidFill>
                  <a:schemeClr val="tx1"/>
                </a:solidFill>
              </a:rPr>
              <a:t>(MB </a:t>
            </a:r>
            <a:r>
              <a:rPr lang="en-US" sz="2400" dirty="0">
                <a:solidFill>
                  <a:schemeClr val="tx1"/>
                </a:solidFill>
              </a:rPr>
              <a:t>= MC)</a:t>
            </a:r>
          </a:p>
          <a:p>
            <a:pPr lvl="1" algn="l"/>
            <a:r>
              <a:rPr lang="en-US" sz="1300" b="1" dirty="0">
                <a:solidFill>
                  <a:schemeClr val="tx1"/>
                </a:solidFill>
              </a:rPr>
              <a:t> </a:t>
            </a:r>
            <a:r>
              <a:rPr lang="en-US" sz="1300" b="1" dirty="0" smtClean="0">
                <a:solidFill>
                  <a:schemeClr val="tx1"/>
                </a:solidFill>
              </a:rPr>
              <a:t>  </a:t>
            </a:r>
            <a:endParaRPr lang="en-US" sz="1300" dirty="0">
              <a:solidFill>
                <a:schemeClr val="tx1"/>
              </a:solidFill>
            </a:endParaRPr>
          </a:p>
          <a:p>
            <a:pPr lvl="1" algn="l"/>
            <a:r>
              <a:rPr lang="en-US" sz="2400" b="1" dirty="0" err="1">
                <a:solidFill>
                  <a:schemeClr val="tx1"/>
                </a:solidFill>
              </a:rPr>
              <a:t>Allocatively</a:t>
            </a:r>
            <a:r>
              <a:rPr lang="en-US" sz="2400" b="1" dirty="0">
                <a:solidFill>
                  <a:schemeClr val="tx1"/>
                </a:solidFill>
              </a:rPr>
              <a:t> efficient quantity to hire:	VMP = </a:t>
            </a:r>
            <a:r>
              <a:rPr lang="en-US" sz="2400" b="1" dirty="0" smtClean="0">
                <a:solidFill>
                  <a:schemeClr val="tx1"/>
                </a:solidFill>
              </a:rPr>
              <a:t>W</a:t>
            </a:r>
            <a:r>
              <a:rPr lang="en-US" sz="2400" b="1" dirty="0">
                <a:solidFill>
                  <a:schemeClr val="tx1"/>
                </a:solidFill>
              </a:rPr>
              <a:t> </a:t>
            </a:r>
            <a:r>
              <a:rPr lang="en-US" sz="2400" b="1" dirty="0" smtClean="0">
                <a:solidFill>
                  <a:schemeClr val="tx1"/>
                </a:solidFill>
              </a:rPr>
              <a:t> </a:t>
            </a:r>
            <a:r>
              <a:rPr lang="en-US" sz="2400" dirty="0" smtClean="0">
                <a:solidFill>
                  <a:schemeClr val="tx1"/>
                </a:solidFill>
              </a:rPr>
              <a:t>(MSB </a:t>
            </a:r>
            <a:r>
              <a:rPr lang="en-US" sz="2400" dirty="0">
                <a:solidFill>
                  <a:schemeClr val="tx1"/>
                </a:solidFill>
              </a:rPr>
              <a:t>= MSC)</a:t>
            </a:r>
          </a:p>
          <a:p>
            <a:pPr lvl="1" algn="l"/>
            <a:r>
              <a:rPr lang="en-US" sz="1100" b="1" dirty="0">
                <a:solidFill>
                  <a:schemeClr val="tx1"/>
                </a:solidFill>
              </a:rPr>
              <a:t> </a:t>
            </a:r>
            <a:r>
              <a:rPr lang="en-US" sz="1100" b="1" dirty="0" smtClean="0">
                <a:solidFill>
                  <a:schemeClr val="tx1"/>
                </a:solidFill>
              </a:rPr>
              <a:t>  </a:t>
            </a:r>
            <a:endParaRPr lang="en-US" sz="1100" dirty="0">
              <a:solidFill>
                <a:schemeClr val="tx1"/>
              </a:solidFill>
            </a:endParaRPr>
          </a:p>
          <a:p>
            <a:pPr lvl="1" algn="l"/>
            <a:r>
              <a:rPr lang="en-US" sz="2400" b="1" dirty="0" err="1">
                <a:solidFill>
                  <a:schemeClr val="tx1"/>
                </a:solidFill>
              </a:rPr>
              <a:t>D</a:t>
            </a:r>
            <a:r>
              <a:rPr lang="en-US" sz="1900" b="1" dirty="0" err="1">
                <a:solidFill>
                  <a:schemeClr val="tx1"/>
                </a:solidFill>
              </a:rPr>
              <a:t>labor</a:t>
            </a:r>
            <a:r>
              <a:rPr lang="en-US" sz="2400" b="1" dirty="0">
                <a:solidFill>
                  <a:schemeClr val="tx1"/>
                </a:solidFill>
              </a:rPr>
              <a:t> = </a:t>
            </a:r>
            <a:r>
              <a:rPr lang="en-US" sz="2400" b="1" dirty="0" smtClean="0">
                <a:solidFill>
                  <a:schemeClr val="tx1"/>
                </a:solidFill>
              </a:rPr>
              <a:t>MRP </a:t>
            </a:r>
            <a:endParaRPr lang="en-US" sz="2400" dirty="0" smtClean="0">
              <a:solidFill>
                <a:schemeClr val="tx1"/>
              </a:solidFill>
            </a:endParaRPr>
          </a:p>
          <a:p>
            <a:pPr lvl="1" algn="l"/>
            <a:r>
              <a:rPr lang="en-US" sz="2400" b="1" dirty="0" err="1" smtClean="0">
                <a:solidFill>
                  <a:schemeClr val="tx1"/>
                </a:solidFill>
              </a:rPr>
              <a:t>S</a:t>
            </a:r>
            <a:r>
              <a:rPr lang="en-US" sz="1900" b="1" dirty="0" err="1" smtClean="0">
                <a:solidFill>
                  <a:schemeClr val="tx1"/>
                </a:solidFill>
              </a:rPr>
              <a:t>labor</a:t>
            </a:r>
            <a:r>
              <a:rPr lang="en-US" sz="2400" b="1" dirty="0" smtClean="0">
                <a:solidFill>
                  <a:schemeClr val="tx1"/>
                </a:solidFill>
              </a:rPr>
              <a:t> </a:t>
            </a:r>
            <a:r>
              <a:rPr lang="en-US" sz="2400" b="1" dirty="0">
                <a:solidFill>
                  <a:schemeClr val="tx1"/>
                </a:solidFill>
              </a:rPr>
              <a:t>= W</a:t>
            </a:r>
            <a:endParaRPr lang="en-US" sz="2400" dirty="0">
              <a:solidFill>
                <a:schemeClr val="tx1"/>
              </a:solidFill>
            </a:endParaRPr>
          </a:p>
          <a:p>
            <a:pPr lvl="1" algn="l"/>
            <a:r>
              <a:rPr lang="en-US" sz="1100" b="1" dirty="0">
                <a:solidFill>
                  <a:schemeClr val="tx1"/>
                </a:solidFill>
              </a:rPr>
              <a:t> </a:t>
            </a:r>
            <a:r>
              <a:rPr lang="en-US" sz="1100" b="1" dirty="0" smtClean="0">
                <a:solidFill>
                  <a:schemeClr val="tx1"/>
                </a:solidFill>
              </a:rPr>
              <a:t>  </a:t>
            </a:r>
            <a:endParaRPr lang="en-US" sz="1100" dirty="0">
              <a:solidFill>
                <a:schemeClr val="tx1"/>
              </a:solidFill>
            </a:endParaRPr>
          </a:p>
          <a:p>
            <a:pPr lvl="1" algn="l"/>
            <a:r>
              <a:rPr lang="en-US" sz="2400" b="1" dirty="0">
                <a:solidFill>
                  <a:schemeClr val="tx1"/>
                </a:solidFill>
              </a:rPr>
              <a:t>Pure competition in the product market:	</a:t>
            </a:r>
            <a:r>
              <a:rPr lang="en-US" sz="2400" b="1" dirty="0" err="1">
                <a:solidFill>
                  <a:schemeClr val="tx1"/>
                </a:solidFill>
              </a:rPr>
              <a:t>D</a:t>
            </a:r>
            <a:r>
              <a:rPr lang="en-US" sz="1900" b="1" dirty="0" err="1">
                <a:solidFill>
                  <a:schemeClr val="tx1"/>
                </a:solidFill>
              </a:rPr>
              <a:t>labor</a:t>
            </a:r>
            <a:r>
              <a:rPr lang="en-US" sz="2400" b="1" dirty="0">
                <a:solidFill>
                  <a:schemeClr val="tx1"/>
                </a:solidFill>
              </a:rPr>
              <a:t> = MRP = </a:t>
            </a:r>
            <a:r>
              <a:rPr lang="en-US" sz="2400" b="1" dirty="0" smtClean="0">
                <a:solidFill>
                  <a:schemeClr val="tx1"/>
                </a:solidFill>
              </a:rPr>
              <a:t>VMP</a:t>
            </a:r>
            <a:endParaRPr lang="en-US" sz="2400" dirty="0">
              <a:solidFill>
                <a:schemeClr val="tx1"/>
              </a:solidFill>
            </a:endParaRPr>
          </a:p>
          <a:p>
            <a:pPr lvl="1" algn="l"/>
            <a:r>
              <a:rPr lang="en-US" sz="2400" b="1" dirty="0">
                <a:solidFill>
                  <a:schemeClr val="tx1"/>
                </a:solidFill>
              </a:rPr>
              <a:t>Imperfect competition in the product market:	</a:t>
            </a:r>
            <a:r>
              <a:rPr lang="en-US" sz="2400" b="1" dirty="0" err="1">
                <a:solidFill>
                  <a:schemeClr val="tx1"/>
                </a:solidFill>
              </a:rPr>
              <a:t>D</a:t>
            </a:r>
            <a:r>
              <a:rPr lang="en-US" sz="1900" b="1" dirty="0" err="1">
                <a:solidFill>
                  <a:schemeClr val="tx1"/>
                </a:solidFill>
              </a:rPr>
              <a:t>labor</a:t>
            </a:r>
            <a:r>
              <a:rPr lang="en-US" sz="2400" b="1" dirty="0">
                <a:solidFill>
                  <a:schemeClr val="tx1"/>
                </a:solidFill>
              </a:rPr>
              <a:t> = MRP ≠ </a:t>
            </a:r>
            <a:r>
              <a:rPr lang="en-US" sz="2400" b="1" dirty="0" smtClean="0">
                <a:solidFill>
                  <a:schemeClr val="tx1"/>
                </a:solidFill>
              </a:rPr>
              <a:t>VMP</a:t>
            </a:r>
            <a:r>
              <a:rPr lang="en-US" sz="2400" b="1" dirty="0">
                <a:solidFill>
                  <a:schemeClr val="tx1"/>
                </a:solidFill>
              </a:rPr>
              <a:t/>
            </a:r>
            <a:br>
              <a:rPr lang="en-US" sz="2400" b="1" dirty="0">
                <a:solidFill>
                  <a:schemeClr val="tx1"/>
                </a:solidFill>
              </a:rPr>
            </a:br>
            <a:r>
              <a:rPr lang="en-US" sz="2400" dirty="0">
                <a:solidFill>
                  <a:schemeClr val="tx1"/>
                </a:solidFill>
              </a:rPr>
              <a:t>     (like a monopoly or oligopoly)	</a:t>
            </a:r>
            <a:r>
              <a:rPr lang="en-US" sz="2400" dirty="0" smtClean="0">
                <a:solidFill>
                  <a:schemeClr val="tx1"/>
                </a:solidFill>
              </a:rPr>
              <a:t>                (</a:t>
            </a:r>
            <a:r>
              <a:rPr lang="en-US" sz="2400" dirty="0">
                <a:solidFill>
                  <a:schemeClr val="tx1"/>
                </a:solidFill>
              </a:rPr>
              <a:t>MRP is below the VMP</a:t>
            </a:r>
            <a:r>
              <a:rPr lang="en-US" sz="2400" dirty="0" smtClean="0">
                <a:solidFill>
                  <a:schemeClr val="tx1"/>
                </a:solidFill>
              </a:rPr>
              <a:t>)</a:t>
            </a:r>
            <a:endParaRPr lang="en-US" sz="2400" dirty="0">
              <a:solidFill>
                <a:schemeClr val="tx1"/>
              </a:solidFill>
            </a:endParaRPr>
          </a:p>
          <a:p>
            <a:pPr lvl="1" algn="l"/>
            <a:r>
              <a:rPr lang="en-US" sz="2400" b="1" dirty="0">
                <a:solidFill>
                  <a:schemeClr val="tx1"/>
                </a:solidFill>
              </a:rPr>
              <a:t>Pure competition in the labor market:	 </a:t>
            </a:r>
            <a:r>
              <a:rPr lang="en-US" sz="2400" b="1" dirty="0" smtClean="0">
                <a:solidFill>
                  <a:schemeClr val="tx1"/>
                </a:solidFill>
              </a:rPr>
              <a:t>               </a:t>
            </a:r>
            <a:r>
              <a:rPr lang="en-US" sz="2400" b="1" dirty="0" err="1" smtClean="0">
                <a:solidFill>
                  <a:schemeClr val="tx1"/>
                </a:solidFill>
              </a:rPr>
              <a:t>S</a:t>
            </a:r>
            <a:r>
              <a:rPr lang="en-US" sz="1900" b="1" dirty="0" err="1" smtClean="0">
                <a:solidFill>
                  <a:schemeClr val="tx1"/>
                </a:solidFill>
              </a:rPr>
              <a:t>labor</a:t>
            </a:r>
            <a:r>
              <a:rPr lang="en-US" sz="2400" b="1" dirty="0" smtClean="0">
                <a:solidFill>
                  <a:schemeClr val="tx1"/>
                </a:solidFill>
              </a:rPr>
              <a:t> </a:t>
            </a:r>
            <a:r>
              <a:rPr lang="en-US" sz="2400" b="1" dirty="0">
                <a:solidFill>
                  <a:schemeClr val="tx1"/>
                </a:solidFill>
              </a:rPr>
              <a:t>= W = </a:t>
            </a:r>
            <a:r>
              <a:rPr lang="en-US" sz="2400" b="1" dirty="0" smtClean="0">
                <a:solidFill>
                  <a:schemeClr val="tx1"/>
                </a:solidFill>
              </a:rPr>
              <a:t>MRC</a:t>
            </a:r>
            <a:endParaRPr lang="en-US" sz="2400" dirty="0">
              <a:solidFill>
                <a:schemeClr val="tx1"/>
              </a:solidFill>
            </a:endParaRPr>
          </a:p>
          <a:p>
            <a:pPr lvl="1" algn="l"/>
            <a:r>
              <a:rPr lang="en-US" sz="2400" b="1" dirty="0">
                <a:solidFill>
                  <a:schemeClr val="tx1"/>
                </a:solidFill>
              </a:rPr>
              <a:t>Monopsony in the labor market:	 </a:t>
            </a:r>
            <a:r>
              <a:rPr lang="en-US" sz="2400" b="1" dirty="0" smtClean="0">
                <a:solidFill>
                  <a:schemeClr val="tx1"/>
                </a:solidFill>
              </a:rPr>
              <a:t>               </a:t>
            </a:r>
            <a:r>
              <a:rPr lang="en-US" sz="2400" b="1" dirty="0" err="1" smtClean="0">
                <a:solidFill>
                  <a:schemeClr val="tx1"/>
                </a:solidFill>
              </a:rPr>
              <a:t>S</a:t>
            </a:r>
            <a:r>
              <a:rPr lang="en-US" sz="1900" b="1" dirty="0" err="1" smtClean="0">
                <a:solidFill>
                  <a:schemeClr val="tx1"/>
                </a:solidFill>
              </a:rPr>
              <a:t>labor</a:t>
            </a:r>
            <a:r>
              <a:rPr lang="en-US" sz="2400" b="1" dirty="0" smtClean="0">
                <a:solidFill>
                  <a:schemeClr val="tx1"/>
                </a:solidFill>
              </a:rPr>
              <a:t> </a:t>
            </a:r>
            <a:r>
              <a:rPr lang="en-US" sz="2400" b="1" dirty="0">
                <a:solidFill>
                  <a:schemeClr val="tx1"/>
                </a:solidFill>
              </a:rPr>
              <a:t>= W ≠ MRC</a:t>
            </a:r>
            <a:br>
              <a:rPr lang="en-US" sz="2400" b="1" dirty="0">
                <a:solidFill>
                  <a:schemeClr val="tx1"/>
                </a:solidFill>
              </a:rPr>
            </a:br>
            <a:r>
              <a:rPr lang="en-US" sz="2400" dirty="0">
                <a:solidFill>
                  <a:schemeClr val="tx1"/>
                </a:solidFill>
              </a:rPr>
              <a:t>     (single employer)	</a:t>
            </a:r>
            <a:r>
              <a:rPr lang="en-US" sz="2400" dirty="0" smtClean="0">
                <a:solidFill>
                  <a:schemeClr val="tx1"/>
                </a:solidFill>
              </a:rPr>
              <a:t>                                                (</a:t>
            </a:r>
            <a:r>
              <a:rPr lang="en-US" sz="2400" dirty="0">
                <a:solidFill>
                  <a:schemeClr val="tx1"/>
                </a:solidFill>
              </a:rPr>
              <a:t>MRC is above the W)</a:t>
            </a:r>
          </a:p>
        </p:txBody>
      </p:sp>
      <p:sp>
        <p:nvSpPr>
          <p:cNvPr id="5" name="Title 1"/>
          <p:cNvSpPr>
            <a:spLocks noGrp="1"/>
          </p:cNvSpPr>
          <p:nvPr>
            <p:ph type="ctrTitle"/>
          </p:nvPr>
        </p:nvSpPr>
        <p:spPr>
          <a:xfrm>
            <a:off x="76200" y="3048"/>
            <a:ext cx="8991600" cy="454152"/>
          </a:xfrm>
        </p:spPr>
        <p:txBody>
          <a:bodyPr>
            <a:noAutofit/>
          </a:bodyPr>
          <a:lstStyle/>
          <a:p>
            <a:r>
              <a:rPr lang="en-US" sz="2000" b="1" dirty="0" smtClean="0"/>
              <a:t>YP 18 - </a:t>
            </a:r>
            <a:r>
              <a:rPr lang="en-US" sz="2000" b="1" u="sng" dirty="0"/>
              <a:t>SOME IMPORTANT THINGS TO REMEMBER ABOUT LABOR MARKET </a:t>
            </a:r>
            <a:r>
              <a:rPr lang="en-US" sz="2000" b="1" u="sng" dirty="0" smtClean="0"/>
              <a:t>MODELS</a:t>
            </a:r>
            <a:r>
              <a:rPr lang="en-US" sz="3600" b="1" dirty="0" smtClean="0"/>
              <a:t> </a:t>
            </a:r>
            <a:endParaRPr lang="en-US" sz="3600" b="1" dirty="0"/>
          </a:p>
        </p:txBody>
      </p:sp>
      <p:sp>
        <p:nvSpPr>
          <p:cNvPr id="7" name="Title 1"/>
          <p:cNvSpPr txBox="1">
            <a:spLocks/>
          </p:cNvSpPr>
          <p:nvPr/>
        </p:nvSpPr>
        <p:spPr>
          <a:xfrm>
            <a:off x="533400" y="6362699"/>
            <a:ext cx="8153400" cy="342900"/>
          </a:xfrm>
          <a:prstGeom prst="rect">
            <a:avLst/>
          </a:prstGeom>
          <a:ln w="38100">
            <a:solidFill>
              <a:srgbClr val="00B0F0"/>
            </a:solidFill>
          </a:ln>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13a – Labor Market Models</a:t>
            </a:r>
            <a:endParaRPr lang="en-US" b="1" dirty="0"/>
          </a:p>
        </p:txBody>
      </p:sp>
    </p:spTree>
    <p:custDataLst>
      <p:tags r:id="rId1"/>
    </p:custDataLst>
    <p:extLst>
      <p:ext uri="{BB962C8B-B14F-4D97-AF65-F5344CB8AC3E}">
        <p14:creationId xmlns:p14="http://schemas.microsoft.com/office/powerpoint/2010/main" val="12408402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3429000" cy="3352800"/>
          </a:xfrm>
        </p:spPr>
        <p:txBody>
          <a:bodyPr>
            <a:normAutofit fontScale="90000"/>
          </a:bodyPr>
          <a:lstStyle/>
          <a:p>
            <a:pPr algn="l"/>
            <a:r>
              <a:rPr lang="en-US" sz="2800" b="1" dirty="0" smtClean="0"/>
              <a:t>18. </a:t>
            </a:r>
            <a:r>
              <a:rPr lang="en-US" sz="2800" b="1" dirty="0" smtClean="0"/>
              <a:t>Assume a minimum wage of $20.</a:t>
            </a:r>
            <a:br>
              <a:rPr lang="en-US" sz="2800" b="1" dirty="0" smtClean="0"/>
            </a:br>
            <a:r>
              <a:rPr lang="en-US" sz="2800" b="1" dirty="0" smtClean="0"/>
              <a:t/>
            </a:r>
            <a:br>
              <a:rPr lang="en-US" sz="2800" b="1" dirty="0" smtClean="0"/>
            </a:br>
            <a:r>
              <a:rPr lang="en-US" sz="2800" b="1" dirty="0" smtClean="0"/>
              <a:t>As a result of the minimum wage, </a:t>
            </a:r>
            <a:r>
              <a:rPr lang="en-US" sz="2800" b="1" dirty="0" smtClean="0"/>
              <a:t>how much unemployment was created?</a:t>
            </a:r>
            <a:endParaRPr lang="en-US" sz="2800" b="1" dirty="0"/>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6200"/>
            <a:ext cx="527921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3276600"/>
            <a:ext cx="2971800" cy="3048000"/>
          </a:xfrm>
        </p:spPr>
        <p:txBody>
          <a:bodyPr>
            <a:noAutofit/>
          </a:bodyPr>
          <a:lstStyle/>
          <a:p>
            <a:pPr marL="514350" indent="-514350">
              <a:buFont typeface="Arial" pitchFamily="34" charset="0"/>
              <a:buAutoNum type="arabicPeriod"/>
            </a:pPr>
            <a:r>
              <a:rPr lang="en-US" sz="2800" dirty="0" smtClean="0"/>
              <a:t>10</a:t>
            </a:r>
          </a:p>
          <a:p>
            <a:pPr marL="514350" indent="-514350">
              <a:buFont typeface="Arial" pitchFamily="34" charset="0"/>
              <a:buAutoNum type="arabicPeriod"/>
            </a:pPr>
            <a:r>
              <a:rPr lang="en-US" sz="2800" dirty="0" smtClean="0"/>
              <a:t>20</a:t>
            </a:r>
            <a:endParaRPr lang="en-US" sz="2800" dirty="0"/>
          </a:p>
          <a:p>
            <a:pPr marL="514350" indent="-514350">
              <a:buFont typeface="Arial" pitchFamily="34" charset="0"/>
              <a:buAutoNum type="arabicPeriod"/>
            </a:pPr>
            <a:r>
              <a:rPr lang="en-US" sz="2800" dirty="0" smtClean="0"/>
              <a:t>24</a:t>
            </a:r>
            <a:endParaRPr lang="en-US" sz="2800" dirty="0"/>
          </a:p>
          <a:p>
            <a:pPr marL="514350" indent="-514350">
              <a:buFont typeface="Arial" pitchFamily="34" charset="0"/>
              <a:buAutoNum type="arabicPeriod"/>
            </a:pPr>
            <a:r>
              <a:rPr lang="en-US" sz="2800" dirty="0" smtClean="0"/>
              <a:t>30</a:t>
            </a:r>
          </a:p>
          <a:p>
            <a:pPr marL="514350" indent="-514350">
              <a:buFont typeface="Arial" pitchFamily="34" charset="0"/>
              <a:buAutoNum type="arabicPeriod"/>
            </a:pPr>
            <a:r>
              <a:rPr lang="en-US" sz="2800" dirty="0" smtClean="0"/>
              <a:t>40</a:t>
            </a:r>
          </a:p>
          <a:p>
            <a:pPr marL="514350" indent="-514350">
              <a:buFont typeface="Arial" pitchFamily="34" charset="0"/>
              <a:buAutoNum type="arabicPeriod"/>
            </a:pPr>
            <a:r>
              <a:rPr lang="en-US" sz="2800" dirty="0" smtClean="0"/>
              <a:t>44</a:t>
            </a:r>
            <a:endParaRPr lang="en-US" sz="2800" dirty="0"/>
          </a:p>
        </p:txBody>
      </p:sp>
    </p:spTree>
    <p:custDataLst>
      <p:tags r:id="rId1"/>
    </p:custDataLst>
    <p:extLst>
      <p:ext uri="{BB962C8B-B14F-4D97-AF65-F5344CB8AC3E}">
        <p14:creationId xmlns:p14="http://schemas.microsoft.com/office/powerpoint/2010/main" val="2891229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3429000" cy="3352800"/>
          </a:xfrm>
        </p:spPr>
        <p:txBody>
          <a:bodyPr>
            <a:normAutofit fontScale="90000"/>
          </a:bodyPr>
          <a:lstStyle/>
          <a:p>
            <a:pPr algn="l"/>
            <a:r>
              <a:rPr lang="en-US" sz="2800" b="1" dirty="0" smtClean="0">
                <a:solidFill>
                  <a:srgbClr val="0070C0"/>
                </a:solidFill>
              </a:rPr>
              <a:t>18. </a:t>
            </a:r>
            <a:r>
              <a:rPr lang="en-US" sz="2800" b="1" dirty="0" smtClean="0">
                <a:solidFill>
                  <a:srgbClr val="0070C0"/>
                </a:solidFill>
              </a:rPr>
              <a:t>Assume a minimum wage of $20.</a:t>
            </a:r>
            <a:br>
              <a:rPr lang="en-US" sz="2800" b="1" dirty="0" smtClean="0">
                <a:solidFill>
                  <a:srgbClr val="0070C0"/>
                </a:solidFill>
              </a:rPr>
            </a:b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As a result of the minimum wage, how </a:t>
            </a:r>
            <a:r>
              <a:rPr lang="en-US" sz="2800" b="1" dirty="0" smtClean="0">
                <a:solidFill>
                  <a:srgbClr val="0070C0"/>
                </a:solidFill>
              </a:rPr>
              <a:t>much unemployment was created?</a:t>
            </a:r>
            <a:endParaRPr lang="en-US" sz="2800" b="1" dirty="0">
              <a:solidFill>
                <a:srgbClr val="0070C0"/>
              </a:solidFill>
            </a:endParaRPr>
          </a:p>
        </p:txBody>
      </p:sp>
      <p:pic>
        <p:nvPicPr>
          <p:cNvPr id="563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76200"/>
            <a:ext cx="527921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rShape1"/>
          <p:cNvSpPr/>
          <p:nvPr>
            <p:custDataLst>
              <p:tags r:id="rId2"/>
            </p:custDataLst>
          </p:nvPr>
        </p:nvSpPr>
        <p:spPr>
          <a:xfrm rot="10800000">
            <a:off x="152399" y="4362704"/>
            <a:ext cx="365761"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276600"/>
            <a:ext cx="2971800" cy="3048000"/>
          </a:xfrm>
        </p:spPr>
        <p:txBody>
          <a:bodyPr>
            <a:noAutofit/>
          </a:bodyPr>
          <a:lstStyle/>
          <a:p>
            <a:pPr marL="514350" indent="-514350">
              <a:buFont typeface="Arial" pitchFamily="34" charset="0"/>
              <a:buAutoNum type="arabicPeriod"/>
            </a:pPr>
            <a:r>
              <a:rPr lang="en-US" sz="2800" dirty="0" smtClean="0"/>
              <a:t>10</a:t>
            </a:r>
          </a:p>
          <a:p>
            <a:pPr marL="514350" indent="-514350">
              <a:buFont typeface="Arial" pitchFamily="34" charset="0"/>
              <a:buAutoNum type="arabicPeriod"/>
            </a:pPr>
            <a:r>
              <a:rPr lang="en-US" sz="2800" dirty="0" smtClean="0"/>
              <a:t>20</a:t>
            </a:r>
            <a:endParaRPr lang="en-US" sz="2800" dirty="0"/>
          </a:p>
          <a:p>
            <a:pPr marL="514350" indent="-514350">
              <a:buFont typeface="Arial" pitchFamily="34" charset="0"/>
              <a:buAutoNum type="arabicPeriod"/>
            </a:pPr>
            <a:r>
              <a:rPr lang="en-US" sz="2800" dirty="0" smtClean="0"/>
              <a:t>24</a:t>
            </a:r>
            <a:endParaRPr lang="en-US" sz="2800" dirty="0"/>
          </a:p>
          <a:p>
            <a:pPr marL="514350" indent="-514350">
              <a:buFont typeface="Arial" pitchFamily="34" charset="0"/>
              <a:buAutoNum type="arabicPeriod"/>
            </a:pPr>
            <a:r>
              <a:rPr lang="en-US" sz="2800" dirty="0" smtClean="0"/>
              <a:t>30</a:t>
            </a:r>
          </a:p>
          <a:p>
            <a:pPr marL="514350" indent="-514350">
              <a:buFont typeface="Arial" pitchFamily="34" charset="0"/>
              <a:buAutoNum type="arabicPeriod"/>
            </a:pPr>
            <a:r>
              <a:rPr lang="en-US" sz="2800" dirty="0" smtClean="0"/>
              <a:t>40</a:t>
            </a:r>
          </a:p>
          <a:p>
            <a:pPr marL="514350" indent="-514350">
              <a:buFont typeface="Arial" pitchFamily="34" charset="0"/>
              <a:buAutoNum type="arabicPeriod"/>
            </a:pPr>
            <a:r>
              <a:rPr lang="en-US" sz="2800" dirty="0" smtClean="0"/>
              <a:t>44</a:t>
            </a:r>
            <a:endParaRPr lang="en-US" sz="2800" dirty="0"/>
          </a:p>
        </p:txBody>
      </p:sp>
    </p:spTree>
    <p:custDataLst>
      <p:tags r:id="rId1"/>
    </p:custDataLst>
    <p:extLst>
      <p:ext uri="{BB962C8B-B14F-4D97-AF65-F5344CB8AC3E}">
        <p14:creationId xmlns:p14="http://schemas.microsoft.com/office/powerpoint/2010/main" val="54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401753"/>
          </a:xfrm>
          <a:prstGeom prst="rect">
            <a:avLst/>
          </a:prstGeom>
          <a:noFill/>
        </p:spPr>
        <p:txBody>
          <a:bodyPr wrap="square" rtlCol="0">
            <a:spAutoFit/>
          </a:bodyPr>
          <a:lstStyle/>
          <a:p>
            <a:pPr algn="ctr"/>
            <a:r>
              <a:rPr lang="en-US" sz="2800" b="1" u="sng" dirty="0" smtClean="0"/>
              <a:t>Eight Resource Market Models</a:t>
            </a:r>
          </a:p>
          <a:p>
            <a:endParaRPr lang="en-US" sz="2800" dirty="0" smtClean="0"/>
          </a:p>
          <a:p>
            <a:pPr lvl="0"/>
            <a:r>
              <a:rPr lang="en-US" sz="2800" b="1" dirty="0" smtClean="0"/>
              <a:t>  1. Comp. Resource Market and Comp. Product Market</a:t>
            </a:r>
            <a:endParaRPr lang="en-US" sz="2800" dirty="0" smtClean="0"/>
          </a:p>
          <a:p>
            <a:pPr lvl="0"/>
            <a:r>
              <a:rPr lang="en-US" sz="2800" b="1" dirty="0" smtClean="0"/>
              <a:t>  2. Comp. Resource Market and  Imperfect Product Market</a:t>
            </a:r>
            <a:endParaRPr lang="en-US" sz="2800" dirty="0" smtClean="0"/>
          </a:p>
          <a:p>
            <a:pPr lvl="0"/>
            <a:r>
              <a:rPr lang="en-US" sz="2800" b="1" dirty="0" smtClean="0"/>
              <a:t>  3. </a:t>
            </a:r>
            <a:r>
              <a:rPr lang="en-US" sz="2800" b="1" dirty="0" err="1" smtClean="0"/>
              <a:t>Monopsony</a:t>
            </a:r>
            <a:endParaRPr lang="en-US" sz="2800" dirty="0" smtClean="0"/>
          </a:p>
          <a:p>
            <a:pPr lvl="0"/>
            <a:r>
              <a:rPr lang="en-US" sz="2800" b="1" dirty="0" smtClean="0"/>
              <a:t>  4. Union: Demand Enhancement</a:t>
            </a:r>
            <a:endParaRPr lang="en-US" sz="2800" dirty="0" smtClean="0"/>
          </a:p>
          <a:p>
            <a:pPr lvl="0"/>
            <a:r>
              <a:rPr lang="en-US" sz="2800" b="1" dirty="0" smtClean="0"/>
              <a:t>  5. Union: Inclusive or Craft Union</a:t>
            </a:r>
          </a:p>
          <a:p>
            <a:pPr lvl="0"/>
            <a:r>
              <a:rPr lang="en-US" sz="2800" b="1" dirty="0"/>
              <a:t> </a:t>
            </a:r>
            <a:r>
              <a:rPr lang="en-US" sz="2800" b="1" dirty="0" smtClean="0"/>
              <a:t> 6. Union: Exclusive or Industrial Union</a:t>
            </a:r>
            <a:endParaRPr lang="en-US" sz="2800" dirty="0" smtClean="0"/>
          </a:p>
          <a:p>
            <a:pPr lvl="0"/>
            <a:r>
              <a:rPr lang="en-US" sz="2800" b="1" dirty="0" smtClean="0"/>
              <a:t>  7. </a:t>
            </a:r>
            <a:r>
              <a:rPr lang="en-US" sz="2800" b="1" dirty="0"/>
              <a:t>Union: Bilateral </a:t>
            </a:r>
            <a:r>
              <a:rPr lang="en-US" sz="2800" b="1" dirty="0" smtClean="0"/>
              <a:t>Monopoly</a:t>
            </a:r>
            <a:endParaRPr lang="en-US" sz="2800" dirty="0" smtClean="0"/>
          </a:p>
          <a:p>
            <a:pPr lvl="0"/>
            <a:r>
              <a:rPr lang="en-US" sz="2800" b="1" dirty="0" smtClean="0">
                <a:solidFill>
                  <a:srgbClr val="FF0000"/>
                </a:solidFill>
              </a:rPr>
              <a:t>  8. Minimum Wage</a:t>
            </a:r>
          </a:p>
          <a:p>
            <a:pPr lvl="1">
              <a:buFont typeface="Arial" pitchFamily="34" charset="0"/>
              <a:buChar char="•"/>
            </a:pPr>
            <a:r>
              <a:rPr lang="en-US" sz="2800" b="1" dirty="0" smtClean="0"/>
              <a:t>Decrease employment – the traditional argument</a:t>
            </a:r>
            <a:endParaRPr lang="en-US" sz="2800" b="1" dirty="0"/>
          </a:p>
          <a:p>
            <a:pPr lvl="1">
              <a:buFont typeface="Arial" pitchFamily="34" charset="0"/>
              <a:buChar char="•"/>
            </a:pPr>
            <a:r>
              <a:rPr lang="en-US" sz="2800" b="1" dirty="0" smtClean="0">
                <a:solidFill>
                  <a:srgbClr val="FF0000"/>
                </a:solidFill>
              </a:rPr>
              <a:t>Increases </a:t>
            </a:r>
            <a:r>
              <a:rPr lang="en-US" sz="2800" b="1" dirty="0">
                <a:solidFill>
                  <a:srgbClr val="FF0000"/>
                </a:solidFill>
              </a:rPr>
              <a:t>employment? – Monopsony</a:t>
            </a:r>
            <a:br>
              <a:rPr lang="en-US" sz="2800" b="1" dirty="0">
                <a:solidFill>
                  <a:srgbClr val="FF0000"/>
                </a:solidFill>
              </a:rPr>
            </a:br>
            <a:r>
              <a:rPr lang="en-US" sz="2800" b="1" dirty="0">
                <a:solidFill>
                  <a:srgbClr val="FF0000"/>
                </a:solidFill>
              </a:rPr>
              <a:t>  YP </a:t>
            </a:r>
            <a:r>
              <a:rPr lang="en-US" sz="2800" b="1" dirty="0" smtClean="0">
                <a:solidFill>
                  <a:srgbClr val="FF0000"/>
                </a:solidFill>
              </a:rPr>
              <a:t>51, 98, </a:t>
            </a:r>
            <a:r>
              <a:rPr lang="en-US" sz="2800" b="1" dirty="0">
                <a:solidFill>
                  <a:srgbClr val="FF0000"/>
                </a:solidFill>
              </a:rPr>
              <a:t>and </a:t>
            </a:r>
            <a:r>
              <a:rPr lang="en-US" sz="2800" b="1" dirty="0" err="1" smtClean="0">
                <a:solidFill>
                  <a:srgbClr val="FF0000"/>
                </a:solidFill>
              </a:rPr>
              <a:t>MicWebApp</a:t>
            </a:r>
            <a:endParaRPr lang="en-US" sz="2800" b="1" dirty="0" smtClean="0">
              <a:solidFill>
                <a:srgbClr val="FF0000"/>
              </a:solidFill>
            </a:endParaRPr>
          </a:p>
          <a:p>
            <a:pPr lvl="1">
              <a:buFont typeface="Arial" pitchFamily="34" charset="0"/>
              <a:buChar char="•"/>
            </a:pPr>
            <a:r>
              <a:rPr lang="en-US" sz="2800" b="1" dirty="0" smtClean="0"/>
              <a:t>But how much? – Does it help the poor? – Elasticity</a:t>
            </a:r>
          </a:p>
          <a:p>
            <a:endParaRPr lang="en-US" dirty="0"/>
          </a:p>
        </p:txBody>
      </p:sp>
    </p:spTree>
    <p:custDataLst>
      <p:tags r:id="rId1"/>
    </p:custDataLst>
    <p:extLst>
      <p:ext uri="{BB962C8B-B14F-4D97-AF65-F5344CB8AC3E}">
        <p14:creationId xmlns:p14="http://schemas.microsoft.com/office/powerpoint/2010/main" val="14149534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9144000" cy="6555641"/>
          </a:xfrm>
          <a:prstGeom prst="rect">
            <a:avLst/>
          </a:prstGeom>
          <a:noFill/>
        </p:spPr>
        <p:txBody>
          <a:bodyPr wrap="square" rtlCol="0">
            <a:spAutoFit/>
          </a:bodyPr>
          <a:lstStyle/>
          <a:p>
            <a:pPr algn="ctr"/>
            <a:r>
              <a:rPr lang="en-US" sz="2400" b="1" u="sng" dirty="0"/>
              <a:t>Minimum Wage with a Monopsony (MORE are employed</a:t>
            </a:r>
            <a:r>
              <a:rPr lang="en-US" sz="2400" b="1" u="sng" dirty="0" smtClean="0"/>
              <a:t>)</a:t>
            </a:r>
            <a:r>
              <a:rPr lang="en-US" sz="2400" b="1" dirty="0" smtClean="0"/>
              <a:t>  13a</a:t>
            </a:r>
            <a:endParaRPr lang="en-US" sz="2400" dirty="0"/>
          </a:p>
          <a:p>
            <a:r>
              <a:rPr lang="en-US" sz="800" b="1" dirty="0"/>
              <a:t> </a:t>
            </a:r>
            <a:r>
              <a:rPr lang="en-US" sz="800" b="1" dirty="0" smtClean="0"/>
              <a:t>  </a:t>
            </a:r>
            <a:endParaRPr lang="en-US" sz="800" dirty="0"/>
          </a:p>
          <a:p>
            <a:r>
              <a:rPr lang="en-US" sz="2000" b="1" dirty="0"/>
              <a:t>Explanation / Characteristics / </a:t>
            </a:r>
            <a:r>
              <a:rPr lang="en-US" sz="2000" b="1" dirty="0" smtClean="0"/>
              <a:t>Results </a:t>
            </a:r>
            <a:r>
              <a:rPr lang="en-US" sz="2000" dirty="0"/>
              <a:t>(see graph on next slide</a:t>
            </a:r>
            <a:r>
              <a:rPr lang="en-US" sz="2000" dirty="0" smtClean="0"/>
              <a:t>)</a:t>
            </a:r>
            <a:r>
              <a:rPr lang="en-US" sz="2000" b="1" dirty="0" smtClean="0"/>
              <a:t>:</a:t>
            </a:r>
          </a:p>
          <a:p>
            <a:r>
              <a:rPr lang="en-US" sz="800" dirty="0" smtClean="0"/>
              <a:t>  </a:t>
            </a:r>
            <a:endParaRPr lang="en-US" sz="800" dirty="0"/>
          </a:p>
          <a:p>
            <a:pPr marL="285750" lvl="0" indent="-285750">
              <a:buFont typeface="Arial" pitchFamily="34" charset="0"/>
              <a:buChar char="•"/>
            </a:pPr>
            <a:r>
              <a:rPr lang="en-US" sz="2000" dirty="0"/>
              <a:t>To keep things simple we assume a competitive product market so </a:t>
            </a:r>
            <a:r>
              <a:rPr lang="en-US" sz="2000" dirty="0" err="1"/>
              <a:t>Dlabor</a:t>
            </a:r>
            <a:r>
              <a:rPr lang="en-US" sz="2000" dirty="0"/>
              <a:t> = MRP = VMP</a:t>
            </a:r>
          </a:p>
          <a:p>
            <a:pPr marL="285750" lvl="0" indent="-285750">
              <a:buFont typeface="Arial" pitchFamily="34" charset="0"/>
              <a:buChar char="•"/>
            </a:pPr>
            <a:r>
              <a:rPr lang="en-US" sz="2000" dirty="0"/>
              <a:t>Example: Minimum wage in a non-unionized one industry town like a steel mill town, mining town in Appalachia, or a small Colorado ski town.</a:t>
            </a:r>
          </a:p>
          <a:p>
            <a:pPr marL="285750" lvl="0" indent="-285750">
              <a:buFont typeface="Arial" pitchFamily="34" charset="0"/>
              <a:buChar char="•"/>
            </a:pPr>
            <a:r>
              <a:rPr lang="en-US" sz="2000" dirty="0"/>
              <a:t>The </a:t>
            </a:r>
            <a:r>
              <a:rPr lang="en-US" sz="2000" dirty="0" err="1"/>
              <a:t>allocatively</a:t>
            </a:r>
            <a:r>
              <a:rPr lang="en-US" sz="2000" dirty="0"/>
              <a:t> efficient quantity is Q2 (where VMP = W)</a:t>
            </a:r>
          </a:p>
          <a:p>
            <a:pPr marL="285750" lvl="0" indent="-285750">
              <a:buFont typeface="Arial" pitchFamily="34" charset="0"/>
              <a:buChar char="•"/>
            </a:pPr>
            <a:r>
              <a:rPr lang="en-US" sz="2000" dirty="0"/>
              <a:t>Without minimum wage Q1 would be employed by the </a:t>
            </a:r>
            <a:r>
              <a:rPr lang="en-US" sz="2000" dirty="0" err="1"/>
              <a:t>monopsonist</a:t>
            </a:r>
            <a:r>
              <a:rPr lang="en-US" sz="2000" dirty="0"/>
              <a:t> at a wage of W1 (</a:t>
            </a:r>
            <a:r>
              <a:rPr lang="en-US" sz="2000" dirty="0" err="1"/>
              <a:t>allocative</a:t>
            </a:r>
            <a:r>
              <a:rPr lang="en-US" sz="2000" dirty="0"/>
              <a:t> inefficiency)</a:t>
            </a:r>
          </a:p>
          <a:p>
            <a:pPr marL="285750" lvl="0" indent="-285750">
              <a:buFont typeface="Arial" pitchFamily="34" charset="0"/>
              <a:buChar char="•"/>
            </a:pPr>
            <a:r>
              <a:rPr lang="en-US" sz="2000" dirty="0"/>
              <a:t>Results with a minimum wage set at W2:</a:t>
            </a:r>
          </a:p>
          <a:p>
            <a:pPr marL="742950" lvl="1" indent="-285750">
              <a:buFont typeface="Arial" pitchFamily="34" charset="0"/>
              <a:buChar char="•"/>
            </a:pPr>
            <a:r>
              <a:rPr lang="en-US" sz="2000" dirty="0"/>
              <a:t>Wages increase from W1 to W2</a:t>
            </a:r>
          </a:p>
          <a:p>
            <a:pPr marL="742950" lvl="1" indent="-285750">
              <a:buFont typeface="Arial" pitchFamily="34" charset="0"/>
              <a:buChar char="•"/>
            </a:pPr>
            <a:r>
              <a:rPr lang="en-US" sz="2000" b="1" dirty="0"/>
              <a:t>Quantity of labor hired </a:t>
            </a:r>
            <a:r>
              <a:rPr lang="en-US" sz="2000" b="1" u="sng" dirty="0"/>
              <a:t>increases</a:t>
            </a:r>
            <a:r>
              <a:rPr lang="en-US" sz="2000" b="1" dirty="0"/>
              <a:t> from Q1 to Q2 </a:t>
            </a:r>
            <a:r>
              <a:rPr lang="en-US" sz="2000" dirty="0"/>
              <a:t>(where MRP = </a:t>
            </a:r>
            <a:r>
              <a:rPr lang="en-US" sz="2000" dirty="0" err="1"/>
              <a:t>MRCnew</a:t>
            </a:r>
            <a:r>
              <a:rPr lang="en-US" sz="2000" dirty="0"/>
              <a:t>)</a:t>
            </a:r>
          </a:p>
          <a:p>
            <a:pPr marL="1200150" lvl="2" indent="-285750">
              <a:buFont typeface="Arial" pitchFamily="34" charset="0"/>
              <a:buChar char="•"/>
            </a:pPr>
            <a:r>
              <a:rPr lang="en-US" sz="2000" dirty="0"/>
              <a:t>W2 becomes the firm’s new MRC curve (the extra cost of hiring one more worker is the minimum wage that they have to pay)</a:t>
            </a:r>
          </a:p>
          <a:p>
            <a:pPr marL="1200150" lvl="2" indent="-285750">
              <a:buFont typeface="Arial" pitchFamily="34" charset="0"/>
              <a:buChar char="•"/>
            </a:pPr>
            <a:r>
              <a:rPr lang="en-US" sz="2000" dirty="0"/>
              <a:t>To maximize profits firms will hire the quantity of labor where MRP = new MRC</a:t>
            </a:r>
          </a:p>
          <a:p>
            <a:pPr marL="1200150" lvl="2" indent="-285750">
              <a:buFont typeface="Arial" pitchFamily="34" charset="0"/>
              <a:buChar char="•"/>
            </a:pPr>
            <a:r>
              <a:rPr lang="en-US" sz="2000" dirty="0"/>
              <a:t>With the minimum wage the profit maximizing quantity to hire for a monopsony will be Q2, more than what they would hire if they could pay a lower wage.</a:t>
            </a:r>
          </a:p>
          <a:p>
            <a:pPr marL="1200150" lvl="2" indent="-285750">
              <a:buFont typeface="Arial" pitchFamily="34" charset="0"/>
              <a:buChar char="•"/>
            </a:pPr>
            <a:r>
              <a:rPr lang="en-US" sz="2000" dirty="0"/>
              <a:t>The quantity of labor will be </a:t>
            </a:r>
            <a:r>
              <a:rPr lang="en-US" sz="2000" dirty="0" err="1"/>
              <a:t>allocatively</a:t>
            </a:r>
            <a:r>
              <a:rPr lang="en-US" sz="2000" dirty="0"/>
              <a:t> more efficient</a:t>
            </a:r>
          </a:p>
        </p:txBody>
      </p:sp>
    </p:spTree>
    <p:custDataLst>
      <p:tags r:id="rId1"/>
    </p:custDataLst>
    <p:extLst>
      <p:ext uri="{BB962C8B-B14F-4D97-AF65-F5344CB8AC3E}">
        <p14:creationId xmlns:p14="http://schemas.microsoft.com/office/powerpoint/2010/main" val="33751412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3118104" cy="7294305"/>
          </a:xfrm>
          <a:prstGeom prst="rect">
            <a:avLst/>
          </a:prstGeom>
          <a:noFill/>
        </p:spPr>
        <p:txBody>
          <a:bodyPr wrap="square" rtlCol="0">
            <a:spAutoFit/>
          </a:bodyPr>
          <a:lstStyle/>
          <a:p>
            <a:r>
              <a:rPr lang="en-US" sz="2200" b="1" dirty="0" smtClean="0"/>
              <a:t>Minimum Wage (13a)</a:t>
            </a:r>
            <a:br>
              <a:rPr lang="en-US" sz="2200" b="1" dirty="0" smtClean="0"/>
            </a:br>
            <a:r>
              <a:rPr lang="en-US" sz="2200" b="1" dirty="0" smtClean="0"/>
              <a:t>with a Monopsony</a:t>
            </a:r>
          </a:p>
          <a:p>
            <a:endParaRPr lang="en-US" sz="2200" b="1" dirty="0"/>
          </a:p>
          <a:p>
            <a:r>
              <a:rPr lang="en-US" sz="2200" b="1" dirty="0" smtClean="0"/>
              <a:t>With Min Wage at W2:</a:t>
            </a:r>
          </a:p>
          <a:p>
            <a:r>
              <a:rPr lang="en-US" sz="800" b="1" dirty="0" smtClean="0"/>
              <a:t>  </a:t>
            </a:r>
            <a:endParaRPr lang="en-US" sz="800" b="1" dirty="0"/>
          </a:p>
          <a:p>
            <a:r>
              <a:rPr lang="en-US" sz="2200" b="1" dirty="0" err="1" smtClean="0"/>
              <a:t>Q</a:t>
            </a:r>
            <a:r>
              <a:rPr lang="en-US" b="1" dirty="0" err="1" smtClean="0"/>
              <a:t>hired</a:t>
            </a:r>
            <a:r>
              <a:rPr lang="en-US" sz="2200" b="1" dirty="0" smtClean="0"/>
              <a:t> = Q2</a:t>
            </a:r>
          </a:p>
          <a:p>
            <a:r>
              <a:rPr lang="en-US" sz="2200" b="1" dirty="0" smtClean="0"/>
              <a:t>Wage = W2</a:t>
            </a:r>
          </a:p>
          <a:p>
            <a:r>
              <a:rPr lang="en-US" sz="2200" b="1" dirty="0" err="1" smtClean="0"/>
              <a:t>Alloc</a:t>
            </a:r>
            <a:r>
              <a:rPr lang="en-US" sz="2200" b="1" dirty="0" smtClean="0"/>
              <a:t>. Eff. Q = Q2</a:t>
            </a:r>
          </a:p>
          <a:p>
            <a:endParaRPr lang="en-US" sz="2200" b="1" dirty="0"/>
          </a:p>
          <a:p>
            <a:r>
              <a:rPr lang="en-US" sz="2200" b="1" dirty="0" smtClean="0">
                <a:solidFill>
                  <a:srgbClr val="FF0000"/>
                </a:solidFill>
              </a:rPr>
              <a:t>MORE Efficient!</a:t>
            </a:r>
          </a:p>
          <a:p>
            <a:r>
              <a:rPr lang="en-US" sz="2200" b="1" dirty="0" smtClean="0">
                <a:solidFill>
                  <a:srgbClr val="FF0000"/>
                </a:solidFill>
              </a:rPr>
              <a:t>MORE Employment.</a:t>
            </a:r>
          </a:p>
          <a:p>
            <a:endParaRPr lang="en-US" sz="2200" b="1" dirty="0" smtClean="0"/>
          </a:p>
          <a:p>
            <a:endParaRPr lang="en-US" sz="2200" b="1" dirty="0"/>
          </a:p>
          <a:p>
            <a:r>
              <a:rPr lang="en-US" sz="2200" b="1" dirty="0" smtClean="0"/>
              <a:t>Without the minimum wage, the monopsony would:</a:t>
            </a:r>
          </a:p>
          <a:p>
            <a:r>
              <a:rPr lang="en-US" sz="800" b="1" dirty="0" smtClean="0"/>
              <a:t>  </a:t>
            </a:r>
            <a:endParaRPr lang="en-US" sz="800" b="1" dirty="0"/>
          </a:p>
          <a:p>
            <a:r>
              <a:rPr lang="en-US" sz="2200" b="1" dirty="0" err="1"/>
              <a:t>Q</a:t>
            </a:r>
            <a:r>
              <a:rPr lang="en-US" b="1" dirty="0" err="1"/>
              <a:t>hired</a:t>
            </a:r>
            <a:r>
              <a:rPr lang="en-US" sz="2200" b="1" dirty="0"/>
              <a:t> = </a:t>
            </a:r>
            <a:r>
              <a:rPr lang="en-US" sz="2200" b="1" dirty="0" smtClean="0"/>
              <a:t>Q1</a:t>
            </a:r>
            <a:endParaRPr lang="en-US" sz="2200" b="1" dirty="0"/>
          </a:p>
          <a:p>
            <a:r>
              <a:rPr lang="en-US" sz="2200" b="1" dirty="0"/>
              <a:t>Wage = </a:t>
            </a:r>
            <a:r>
              <a:rPr lang="en-US" sz="2200" b="1" dirty="0" smtClean="0"/>
              <a:t>W1</a:t>
            </a:r>
            <a:endParaRPr lang="en-US" sz="2200" b="1" dirty="0"/>
          </a:p>
          <a:p>
            <a:r>
              <a:rPr lang="en-US" sz="2200" b="1" dirty="0" err="1"/>
              <a:t>Alloc</a:t>
            </a:r>
            <a:r>
              <a:rPr lang="en-US" sz="2200" b="1" dirty="0"/>
              <a:t>. Eff. Q = </a:t>
            </a:r>
            <a:r>
              <a:rPr lang="en-US" sz="2200" b="1" dirty="0" smtClean="0"/>
              <a:t>Q2</a:t>
            </a:r>
          </a:p>
          <a:p>
            <a:r>
              <a:rPr lang="en-US" sz="2200" b="1" dirty="0" smtClean="0">
                <a:solidFill>
                  <a:srgbClr val="FF0000"/>
                </a:solidFill>
              </a:rPr>
              <a:t>NOT Efficient.</a:t>
            </a:r>
            <a:endParaRPr lang="en-US" sz="2200" b="1" dirty="0">
              <a:solidFill>
                <a:srgbClr val="FF0000"/>
              </a:solidFill>
            </a:endParaRPr>
          </a:p>
          <a:p>
            <a:endParaRPr lang="en-US" sz="2200" dirty="0"/>
          </a:p>
          <a:p>
            <a:r>
              <a:rPr lang="en-US" sz="1200" b="1" dirty="0"/>
              <a:t> </a:t>
            </a:r>
            <a:endParaRPr lang="en-US" sz="1200" dirty="0"/>
          </a:p>
        </p:txBody>
      </p:sp>
      <p:cxnSp>
        <p:nvCxnSpPr>
          <p:cNvPr id="6" name="Straight Connector 5"/>
          <p:cNvCxnSpPr/>
          <p:nvPr/>
        </p:nvCxnSpPr>
        <p:spPr>
          <a:xfrm>
            <a:off x="228600" y="838200"/>
            <a:ext cx="168249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6012"/>
            <a:ext cx="5728944" cy="4552188"/>
          </a:xfrm>
          <a:prstGeom prst="rect">
            <a:avLst/>
          </a:prstGeom>
          <a:noFill/>
          <a:ln>
            <a:noFill/>
          </a:ln>
        </p:spPr>
      </p:pic>
    </p:spTree>
    <p:custDataLst>
      <p:tags r:id="rId1"/>
    </p:custDataLst>
    <p:extLst>
      <p:ext uri="{BB962C8B-B14F-4D97-AF65-F5344CB8AC3E}">
        <p14:creationId xmlns:p14="http://schemas.microsoft.com/office/powerpoint/2010/main" val="6150824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797401" cy="3581400"/>
          </a:xfrm>
        </p:spPr>
        <p:txBody>
          <a:bodyPr>
            <a:noAutofit/>
          </a:bodyPr>
          <a:lstStyle/>
          <a:p>
            <a:pPr algn="l"/>
            <a:r>
              <a:rPr lang="en-US" sz="2800" b="1" dirty="0" smtClean="0"/>
              <a:t>19. </a:t>
            </a:r>
            <a:r>
              <a:rPr lang="en-US" sz="2800" b="1" dirty="0" smtClean="0"/>
              <a:t>With no minimum wage:</a:t>
            </a:r>
            <a:br>
              <a:rPr lang="en-US" sz="2800" b="1" dirty="0" smtClean="0"/>
            </a:br>
            <a:r>
              <a:rPr lang="en-US" sz="2800" b="1" dirty="0" smtClean="0"/>
              <a:t>- What quantity of labor will be hired?</a:t>
            </a:r>
            <a:br>
              <a:rPr lang="en-US" sz="2800" b="1" dirty="0" smtClean="0"/>
            </a:br>
            <a:r>
              <a:rPr lang="en-US" sz="2800" b="1" dirty="0" smtClean="0"/>
              <a:t>- what wage would be paid?</a:t>
            </a:r>
            <a:br>
              <a:rPr lang="en-US" sz="2800" b="1" dirty="0" smtClean="0"/>
            </a:br>
            <a:r>
              <a:rPr lang="en-US" sz="2800" b="1" dirty="0" smtClean="0"/>
              <a:t>- what is the </a:t>
            </a:r>
            <a:r>
              <a:rPr lang="en-US" sz="2800" b="1" dirty="0" err="1" smtClean="0"/>
              <a:t>alloc</a:t>
            </a:r>
            <a:r>
              <a:rPr lang="en-US" sz="2800" b="1" dirty="0" smtClean="0"/>
              <a:t>. Eff. quantity?</a:t>
            </a:r>
            <a:endParaRPr lang="en-US" sz="28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401" y="144544"/>
            <a:ext cx="5346599" cy="4495800"/>
          </a:xfrm>
          <a:prstGeom prst="rect">
            <a:avLst/>
          </a:prstGeom>
        </p:spPr>
      </p:pic>
      <p:sp>
        <p:nvSpPr>
          <p:cNvPr id="3" name="TPAnswers"/>
          <p:cNvSpPr>
            <a:spLocks noGrp="1"/>
          </p:cNvSpPr>
          <p:nvPr>
            <p:ph type="body" idx="1"/>
            <p:custDataLst>
              <p:tags r:id="rId2"/>
            </p:custDataLst>
          </p:nvPr>
        </p:nvSpPr>
        <p:spPr>
          <a:xfrm>
            <a:off x="152400" y="4495800"/>
            <a:ext cx="5715000" cy="2209800"/>
          </a:xfrm>
        </p:spPr>
        <p:txBody>
          <a:bodyPr>
            <a:noAutofit/>
          </a:bodyPr>
          <a:lstStyle/>
          <a:p>
            <a:pPr marL="514350" indent="-514350">
              <a:buFont typeface="Arial" pitchFamily="34" charset="0"/>
              <a:buAutoNum type="arabicPeriod"/>
            </a:pPr>
            <a:r>
              <a:rPr lang="en-US" sz="2800" dirty="0" smtClean="0"/>
              <a:t>Hired 20; Wage: $12; </a:t>
            </a:r>
            <a:r>
              <a:rPr lang="en-US" sz="2800" dirty="0" err="1" smtClean="0"/>
              <a:t>Eff</a:t>
            </a:r>
            <a:r>
              <a:rPr lang="en-US" sz="2800" dirty="0" smtClean="0"/>
              <a:t>: 60</a:t>
            </a:r>
          </a:p>
          <a:p>
            <a:pPr marL="514350" indent="-514350">
              <a:buFont typeface="Arial" pitchFamily="34" charset="0"/>
              <a:buAutoNum type="arabicPeriod"/>
            </a:pPr>
            <a:r>
              <a:rPr lang="en-US" sz="2800" dirty="0"/>
              <a:t>Hired </a:t>
            </a:r>
            <a:r>
              <a:rPr lang="en-US" sz="2800" dirty="0" smtClean="0"/>
              <a:t>100; </a:t>
            </a:r>
            <a:r>
              <a:rPr lang="en-US" sz="2800" dirty="0"/>
              <a:t>Wage: $</a:t>
            </a:r>
            <a:r>
              <a:rPr lang="en-US" sz="2800" dirty="0" smtClean="0"/>
              <a:t>10; </a:t>
            </a:r>
            <a:r>
              <a:rPr lang="en-US" sz="2800" dirty="0" err="1"/>
              <a:t>Eff</a:t>
            </a:r>
            <a:r>
              <a:rPr lang="en-US" sz="2800" dirty="0"/>
              <a:t>: </a:t>
            </a:r>
            <a:r>
              <a:rPr lang="en-US" sz="2800" dirty="0" smtClean="0"/>
              <a:t>60</a:t>
            </a:r>
            <a:endParaRPr lang="en-US" sz="2800" dirty="0"/>
          </a:p>
          <a:p>
            <a:pPr marL="514350" indent="-514350">
              <a:buFont typeface="Arial" pitchFamily="34" charset="0"/>
              <a:buAutoNum type="arabicPeriod"/>
            </a:pPr>
            <a:r>
              <a:rPr lang="en-US" sz="2800" dirty="0"/>
              <a:t>Hired </a:t>
            </a:r>
            <a:r>
              <a:rPr lang="en-US" sz="2800" dirty="0" smtClean="0"/>
              <a:t>60; </a:t>
            </a:r>
            <a:r>
              <a:rPr lang="en-US" sz="2800" dirty="0"/>
              <a:t>Wage: $12; </a:t>
            </a:r>
            <a:r>
              <a:rPr lang="en-US" sz="2800" dirty="0" err="1"/>
              <a:t>Eff</a:t>
            </a:r>
            <a:r>
              <a:rPr lang="en-US" sz="2800" dirty="0"/>
              <a:t>: 100</a:t>
            </a:r>
          </a:p>
          <a:p>
            <a:pPr marL="514350" indent="-514350">
              <a:buFont typeface="Arial" pitchFamily="34" charset="0"/>
              <a:buAutoNum type="arabicPeriod"/>
            </a:pPr>
            <a:r>
              <a:rPr lang="en-US" sz="2800" dirty="0"/>
              <a:t>Hired </a:t>
            </a:r>
            <a:r>
              <a:rPr lang="en-US" sz="2800" dirty="0" smtClean="0"/>
              <a:t>60</a:t>
            </a:r>
            <a:r>
              <a:rPr lang="en-US" sz="2800" dirty="0"/>
              <a:t>; Wage: </a:t>
            </a:r>
            <a:r>
              <a:rPr lang="en-US" sz="2800" dirty="0" smtClean="0"/>
              <a:t>$7; </a:t>
            </a:r>
            <a:r>
              <a:rPr lang="en-US" sz="2800" dirty="0" err="1"/>
              <a:t>Eff</a:t>
            </a:r>
            <a:r>
              <a:rPr lang="en-US" sz="2800" dirty="0"/>
              <a:t>: 100</a:t>
            </a:r>
          </a:p>
        </p:txBody>
      </p:sp>
    </p:spTree>
    <p:custDataLst>
      <p:tags r:id="rId1"/>
    </p:custDataLst>
    <p:extLst>
      <p:ext uri="{BB962C8B-B14F-4D97-AF65-F5344CB8AC3E}">
        <p14:creationId xmlns:p14="http://schemas.microsoft.com/office/powerpoint/2010/main" val="38024396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797401" cy="3581400"/>
          </a:xfrm>
        </p:spPr>
        <p:txBody>
          <a:bodyPr>
            <a:noAutofit/>
          </a:bodyPr>
          <a:lstStyle/>
          <a:p>
            <a:pPr algn="l"/>
            <a:r>
              <a:rPr lang="en-US" sz="2800" b="1" dirty="0" smtClean="0">
                <a:solidFill>
                  <a:srgbClr val="0070C0"/>
                </a:solidFill>
              </a:rPr>
              <a:t>19. </a:t>
            </a:r>
            <a:r>
              <a:rPr lang="en-US" sz="2800" b="1" dirty="0" smtClean="0">
                <a:solidFill>
                  <a:srgbClr val="0070C0"/>
                </a:solidFill>
              </a:rPr>
              <a:t>With no minimum wage:</a:t>
            </a:r>
            <a:br>
              <a:rPr lang="en-US" sz="2800" b="1" dirty="0" smtClean="0">
                <a:solidFill>
                  <a:srgbClr val="0070C0"/>
                </a:solidFill>
              </a:rPr>
            </a:br>
            <a:r>
              <a:rPr lang="en-US" sz="2800" b="1" dirty="0" smtClean="0">
                <a:solidFill>
                  <a:srgbClr val="0070C0"/>
                </a:solidFill>
              </a:rPr>
              <a:t>- What quantity of labor will be hired?</a:t>
            </a:r>
            <a:br>
              <a:rPr lang="en-US" sz="2800" b="1" dirty="0" smtClean="0">
                <a:solidFill>
                  <a:srgbClr val="0070C0"/>
                </a:solidFill>
              </a:rPr>
            </a:br>
            <a:r>
              <a:rPr lang="en-US" sz="2800" b="1" dirty="0" smtClean="0">
                <a:solidFill>
                  <a:srgbClr val="0070C0"/>
                </a:solidFill>
              </a:rPr>
              <a:t>- what wage would be paid?</a:t>
            </a:r>
            <a:br>
              <a:rPr lang="en-US" sz="2800" b="1" dirty="0" smtClean="0">
                <a:solidFill>
                  <a:srgbClr val="0070C0"/>
                </a:solidFill>
              </a:rPr>
            </a:br>
            <a:r>
              <a:rPr lang="en-US" sz="2800" b="1" dirty="0" smtClean="0">
                <a:solidFill>
                  <a:srgbClr val="0070C0"/>
                </a:solidFill>
              </a:rPr>
              <a:t>- what is the </a:t>
            </a:r>
            <a:r>
              <a:rPr lang="en-US" sz="2800" b="1" dirty="0" err="1" smtClean="0">
                <a:solidFill>
                  <a:srgbClr val="0070C0"/>
                </a:solidFill>
              </a:rPr>
              <a:t>alloc</a:t>
            </a:r>
            <a:r>
              <a:rPr lang="en-US" sz="2800" b="1" dirty="0" smtClean="0">
                <a:solidFill>
                  <a:srgbClr val="0070C0"/>
                </a:solidFill>
              </a:rPr>
              <a:t>. Eff. quantity?</a:t>
            </a:r>
            <a:endParaRPr lang="en-US" sz="28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7401" y="144544"/>
            <a:ext cx="5346599" cy="4495800"/>
          </a:xfrm>
          <a:prstGeom prst="rect">
            <a:avLst/>
          </a:prstGeom>
        </p:spPr>
      </p:pic>
      <p:sp>
        <p:nvSpPr>
          <p:cNvPr id="8" name="CorShape1"/>
          <p:cNvSpPr/>
          <p:nvPr>
            <p:custDataLst>
              <p:tags r:id="rId2"/>
            </p:custDataLst>
          </p:nvPr>
        </p:nvSpPr>
        <p:spPr>
          <a:xfrm rot="10800000">
            <a:off x="-91440" y="6093968"/>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152400" y="4495800"/>
            <a:ext cx="5715000" cy="2209800"/>
          </a:xfrm>
        </p:spPr>
        <p:txBody>
          <a:bodyPr>
            <a:noAutofit/>
          </a:bodyPr>
          <a:lstStyle/>
          <a:p>
            <a:pPr marL="514350" indent="-514350">
              <a:buFont typeface="Arial" pitchFamily="34" charset="0"/>
              <a:buAutoNum type="arabicPeriod"/>
            </a:pPr>
            <a:r>
              <a:rPr lang="en-US" sz="2800" dirty="0" smtClean="0"/>
              <a:t>Hired 20; Wage: $12; </a:t>
            </a:r>
            <a:r>
              <a:rPr lang="en-US" sz="2800" dirty="0" err="1" smtClean="0"/>
              <a:t>Eff</a:t>
            </a:r>
            <a:r>
              <a:rPr lang="en-US" sz="2800" dirty="0" smtClean="0"/>
              <a:t>: 60</a:t>
            </a:r>
          </a:p>
          <a:p>
            <a:pPr marL="514350" indent="-514350">
              <a:buFont typeface="Arial" pitchFamily="34" charset="0"/>
              <a:buAutoNum type="arabicPeriod"/>
            </a:pPr>
            <a:r>
              <a:rPr lang="en-US" sz="2800" dirty="0"/>
              <a:t>Hired </a:t>
            </a:r>
            <a:r>
              <a:rPr lang="en-US" sz="2800" dirty="0" smtClean="0"/>
              <a:t>100; </a:t>
            </a:r>
            <a:r>
              <a:rPr lang="en-US" sz="2800" dirty="0"/>
              <a:t>Wage: $</a:t>
            </a:r>
            <a:r>
              <a:rPr lang="en-US" sz="2800" dirty="0" smtClean="0"/>
              <a:t>10; </a:t>
            </a:r>
            <a:r>
              <a:rPr lang="en-US" sz="2800" dirty="0" err="1"/>
              <a:t>Eff</a:t>
            </a:r>
            <a:r>
              <a:rPr lang="en-US" sz="2800" dirty="0"/>
              <a:t>: </a:t>
            </a:r>
            <a:r>
              <a:rPr lang="en-US" sz="2800" dirty="0" smtClean="0"/>
              <a:t>60</a:t>
            </a:r>
            <a:endParaRPr lang="en-US" sz="2800" dirty="0"/>
          </a:p>
          <a:p>
            <a:pPr marL="514350" indent="-514350">
              <a:buFont typeface="Arial" pitchFamily="34" charset="0"/>
              <a:buAutoNum type="arabicPeriod"/>
            </a:pPr>
            <a:r>
              <a:rPr lang="en-US" sz="2800" dirty="0"/>
              <a:t>Hired </a:t>
            </a:r>
            <a:r>
              <a:rPr lang="en-US" sz="2800" dirty="0" smtClean="0"/>
              <a:t>60; </a:t>
            </a:r>
            <a:r>
              <a:rPr lang="en-US" sz="2800" dirty="0"/>
              <a:t>Wage: $12; </a:t>
            </a:r>
            <a:r>
              <a:rPr lang="en-US" sz="2800" dirty="0" err="1"/>
              <a:t>Eff</a:t>
            </a:r>
            <a:r>
              <a:rPr lang="en-US" sz="2800" dirty="0"/>
              <a:t>: 100</a:t>
            </a:r>
          </a:p>
          <a:p>
            <a:pPr marL="514350" indent="-514350">
              <a:buFont typeface="Arial" pitchFamily="34" charset="0"/>
              <a:buAutoNum type="arabicPeriod"/>
            </a:pPr>
            <a:r>
              <a:rPr lang="en-US" sz="2800" dirty="0"/>
              <a:t>Hired </a:t>
            </a:r>
            <a:r>
              <a:rPr lang="en-US" sz="2800" dirty="0" smtClean="0"/>
              <a:t>60</a:t>
            </a:r>
            <a:r>
              <a:rPr lang="en-US" sz="2800" dirty="0"/>
              <a:t>; Wage: </a:t>
            </a:r>
            <a:r>
              <a:rPr lang="en-US" sz="2800" dirty="0" smtClean="0"/>
              <a:t>$7; </a:t>
            </a:r>
            <a:r>
              <a:rPr lang="en-US" sz="2800" dirty="0" err="1"/>
              <a:t>Eff</a:t>
            </a:r>
            <a:r>
              <a:rPr lang="en-US" sz="2800" dirty="0"/>
              <a:t>: 100</a:t>
            </a:r>
          </a:p>
        </p:txBody>
      </p:sp>
    </p:spTree>
    <p:custDataLst>
      <p:tags r:id="rId1"/>
    </p:custDataLst>
    <p:extLst>
      <p:ext uri="{BB962C8B-B14F-4D97-AF65-F5344CB8AC3E}">
        <p14:creationId xmlns:p14="http://schemas.microsoft.com/office/powerpoint/2010/main" val="205380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288" y="457200"/>
            <a:ext cx="3797401" cy="3352800"/>
          </a:xfrm>
        </p:spPr>
        <p:txBody>
          <a:bodyPr>
            <a:noAutofit/>
          </a:bodyPr>
          <a:lstStyle/>
          <a:p>
            <a:pPr algn="l"/>
            <a:r>
              <a:rPr lang="en-US" sz="2800" b="1" dirty="0" smtClean="0"/>
              <a:t>20. </a:t>
            </a:r>
            <a:r>
              <a:rPr lang="en-US" sz="2800" b="1" dirty="0" smtClean="0"/>
              <a:t>With a new  minimum wage or $10:</a:t>
            </a:r>
            <a:br>
              <a:rPr lang="en-US" sz="2800" b="1" dirty="0" smtClean="0"/>
            </a:br>
            <a:r>
              <a:rPr lang="en-US" sz="2800" b="1" dirty="0" smtClean="0"/>
              <a:t>- What quantity of labor will be hired?</a:t>
            </a:r>
            <a:br>
              <a:rPr lang="en-US" sz="2800" b="1" dirty="0" smtClean="0"/>
            </a:br>
            <a:r>
              <a:rPr lang="en-US" sz="2800" b="1" dirty="0" smtClean="0"/>
              <a:t>- what wage would be paid?</a:t>
            </a:r>
            <a:br>
              <a:rPr lang="en-US" sz="2800" b="1" dirty="0" smtClean="0"/>
            </a:br>
            <a:r>
              <a:rPr lang="en-US" sz="2800" b="1" dirty="0" smtClean="0"/>
              <a:t>- what is the </a:t>
            </a:r>
            <a:r>
              <a:rPr lang="en-US" sz="2800" b="1" dirty="0" err="1" smtClean="0"/>
              <a:t>alloc</a:t>
            </a:r>
            <a:r>
              <a:rPr lang="en-US" sz="2800" b="1" dirty="0" smtClean="0"/>
              <a:t>. Eff. quantity?</a:t>
            </a:r>
            <a:endParaRPr lang="en-US" sz="28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401" y="144544"/>
            <a:ext cx="5346599" cy="4495800"/>
          </a:xfrm>
          <a:prstGeom prst="rect">
            <a:avLst/>
          </a:prstGeom>
        </p:spPr>
      </p:pic>
      <p:sp>
        <p:nvSpPr>
          <p:cNvPr id="3" name="TPAnswers"/>
          <p:cNvSpPr>
            <a:spLocks noGrp="1"/>
          </p:cNvSpPr>
          <p:nvPr>
            <p:ph type="body" idx="1"/>
            <p:custDataLst>
              <p:tags r:id="rId2"/>
            </p:custDataLst>
          </p:nvPr>
        </p:nvSpPr>
        <p:spPr>
          <a:xfrm>
            <a:off x="609600" y="4495800"/>
            <a:ext cx="5715000" cy="2209800"/>
          </a:xfrm>
        </p:spPr>
        <p:txBody>
          <a:bodyPr>
            <a:noAutofit/>
          </a:bodyPr>
          <a:lstStyle/>
          <a:p>
            <a:pPr marL="514350" indent="-514350">
              <a:buFont typeface="Arial" pitchFamily="34" charset="0"/>
              <a:buAutoNum type="arabicPeriod"/>
            </a:pPr>
            <a:r>
              <a:rPr lang="en-US" sz="2800" dirty="0" smtClean="0"/>
              <a:t>Hired 60; Wage: $10; </a:t>
            </a:r>
            <a:r>
              <a:rPr lang="en-US" sz="2800" dirty="0" err="1" smtClean="0"/>
              <a:t>Eff</a:t>
            </a:r>
            <a:r>
              <a:rPr lang="en-US" sz="2800" dirty="0" smtClean="0"/>
              <a:t>: 60</a:t>
            </a:r>
          </a:p>
          <a:p>
            <a:pPr marL="514350" indent="-514350">
              <a:buFont typeface="Arial" pitchFamily="34" charset="0"/>
              <a:buAutoNum type="arabicPeriod"/>
            </a:pPr>
            <a:r>
              <a:rPr lang="en-US" sz="2800" dirty="0"/>
              <a:t>Hired </a:t>
            </a:r>
            <a:r>
              <a:rPr lang="en-US" sz="2800" dirty="0" smtClean="0"/>
              <a:t>100; </a:t>
            </a:r>
            <a:r>
              <a:rPr lang="en-US" sz="2800" dirty="0"/>
              <a:t>Wage: $</a:t>
            </a:r>
            <a:r>
              <a:rPr lang="en-US" sz="2800" dirty="0" smtClean="0"/>
              <a:t>10; </a:t>
            </a:r>
            <a:r>
              <a:rPr lang="en-US" sz="2800" dirty="0" err="1"/>
              <a:t>Eff</a:t>
            </a:r>
            <a:r>
              <a:rPr lang="en-US" sz="2800" dirty="0"/>
              <a:t>: </a:t>
            </a:r>
            <a:r>
              <a:rPr lang="en-US" sz="2800" dirty="0" smtClean="0"/>
              <a:t>100</a:t>
            </a:r>
            <a:endParaRPr lang="en-US" sz="2800" dirty="0"/>
          </a:p>
          <a:p>
            <a:pPr marL="514350" indent="-514350">
              <a:buFont typeface="Arial" pitchFamily="34" charset="0"/>
              <a:buAutoNum type="arabicPeriod"/>
            </a:pPr>
            <a:r>
              <a:rPr lang="en-US" sz="2800" dirty="0"/>
              <a:t>Hired </a:t>
            </a:r>
            <a:r>
              <a:rPr lang="en-US" sz="2800" dirty="0" smtClean="0"/>
              <a:t>60; </a:t>
            </a:r>
            <a:r>
              <a:rPr lang="en-US" sz="2800" dirty="0"/>
              <a:t>Wage: </a:t>
            </a:r>
            <a:r>
              <a:rPr lang="en-US" sz="2800" dirty="0" smtClean="0"/>
              <a:t>$7; </a:t>
            </a:r>
            <a:r>
              <a:rPr lang="en-US" sz="2800" dirty="0" err="1"/>
              <a:t>Eff</a:t>
            </a:r>
            <a:r>
              <a:rPr lang="en-US" sz="2800" dirty="0"/>
              <a:t>: </a:t>
            </a:r>
            <a:r>
              <a:rPr lang="en-US" sz="2800" dirty="0" smtClean="0"/>
              <a:t>100</a:t>
            </a:r>
            <a:endParaRPr lang="en-US" sz="2800" dirty="0"/>
          </a:p>
          <a:p>
            <a:pPr marL="514350" indent="-514350">
              <a:buFont typeface="Arial" pitchFamily="34" charset="0"/>
              <a:buAutoNum type="arabicPeriod"/>
            </a:pPr>
            <a:r>
              <a:rPr lang="en-US" sz="2800" dirty="0"/>
              <a:t>Hired </a:t>
            </a:r>
            <a:r>
              <a:rPr lang="en-US" sz="2800" dirty="0" smtClean="0"/>
              <a:t>100; </a:t>
            </a:r>
            <a:r>
              <a:rPr lang="en-US" sz="2800" dirty="0"/>
              <a:t>Wage: </a:t>
            </a:r>
            <a:r>
              <a:rPr lang="en-US" sz="2800" dirty="0" smtClean="0"/>
              <a:t>$12; </a:t>
            </a:r>
            <a:r>
              <a:rPr lang="en-US" sz="2800" dirty="0" err="1"/>
              <a:t>Eff</a:t>
            </a:r>
            <a:r>
              <a:rPr lang="en-US" sz="2800" dirty="0"/>
              <a:t>: 100</a:t>
            </a:r>
          </a:p>
        </p:txBody>
      </p:sp>
    </p:spTree>
    <p:custDataLst>
      <p:tags r:id="rId1"/>
    </p:custDataLst>
    <p:extLst>
      <p:ext uri="{BB962C8B-B14F-4D97-AF65-F5344CB8AC3E}">
        <p14:creationId xmlns:p14="http://schemas.microsoft.com/office/powerpoint/2010/main" val="3096797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288" y="457200"/>
            <a:ext cx="3797401" cy="3352800"/>
          </a:xfrm>
        </p:spPr>
        <p:txBody>
          <a:bodyPr>
            <a:noAutofit/>
          </a:bodyPr>
          <a:lstStyle/>
          <a:p>
            <a:pPr algn="l"/>
            <a:r>
              <a:rPr lang="en-US" sz="2800" b="1" dirty="0" smtClean="0">
                <a:solidFill>
                  <a:srgbClr val="0070C0"/>
                </a:solidFill>
              </a:rPr>
              <a:t>20. </a:t>
            </a:r>
            <a:r>
              <a:rPr lang="en-US" sz="2800" b="1" dirty="0" smtClean="0">
                <a:solidFill>
                  <a:srgbClr val="0070C0"/>
                </a:solidFill>
              </a:rPr>
              <a:t>With a new  minimum wage or $10:</a:t>
            </a:r>
            <a:br>
              <a:rPr lang="en-US" sz="2800" b="1" dirty="0" smtClean="0">
                <a:solidFill>
                  <a:srgbClr val="0070C0"/>
                </a:solidFill>
              </a:rPr>
            </a:br>
            <a:r>
              <a:rPr lang="en-US" sz="2800" b="1" dirty="0" smtClean="0">
                <a:solidFill>
                  <a:srgbClr val="0070C0"/>
                </a:solidFill>
              </a:rPr>
              <a:t>- What quantity of labor will be hired?</a:t>
            </a:r>
            <a:br>
              <a:rPr lang="en-US" sz="2800" b="1" dirty="0" smtClean="0">
                <a:solidFill>
                  <a:srgbClr val="0070C0"/>
                </a:solidFill>
              </a:rPr>
            </a:br>
            <a:r>
              <a:rPr lang="en-US" sz="2800" b="1" dirty="0" smtClean="0">
                <a:solidFill>
                  <a:srgbClr val="0070C0"/>
                </a:solidFill>
              </a:rPr>
              <a:t>- what wage would be paid?</a:t>
            </a:r>
            <a:br>
              <a:rPr lang="en-US" sz="2800" b="1" dirty="0" smtClean="0">
                <a:solidFill>
                  <a:srgbClr val="0070C0"/>
                </a:solidFill>
              </a:rPr>
            </a:br>
            <a:r>
              <a:rPr lang="en-US" sz="2800" b="1" dirty="0" smtClean="0">
                <a:solidFill>
                  <a:srgbClr val="0070C0"/>
                </a:solidFill>
              </a:rPr>
              <a:t>- what is the </a:t>
            </a:r>
            <a:r>
              <a:rPr lang="en-US" sz="2800" b="1" dirty="0" err="1" smtClean="0">
                <a:solidFill>
                  <a:srgbClr val="0070C0"/>
                </a:solidFill>
              </a:rPr>
              <a:t>alloc</a:t>
            </a:r>
            <a:r>
              <a:rPr lang="en-US" sz="2800" b="1" dirty="0" smtClean="0">
                <a:solidFill>
                  <a:srgbClr val="0070C0"/>
                </a:solidFill>
              </a:rPr>
              <a:t>. Eff. quantity?</a:t>
            </a:r>
            <a:endParaRPr lang="en-US" sz="28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7401" y="144544"/>
            <a:ext cx="5346599" cy="4495800"/>
          </a:xfrm>
          <a:prstGeom prst="rect">
            <a:avLst/>
          </a:prstGeom>
        </p:spPr>
      </p:pic>
      <p:sp>
        <p:nvSpPr>
          <p:cNvPr id="9" name="CorShape1"/>
          <p:cNvSpPr/>
          <p:nvPr>
            <p:custDataLst>
              <p:tags r:id="rId2"/>
            </p:custDataLst>
          </p:nvPr>
        </p:nvSpPr>
        <p:spPr>
          <a:xfrm rot="10800000">
            <a:off x="365760" y="506984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609600" y="4495800"/>
            <a:ext cx="5715000" cy="2209800"/>
          </a:xfrm>
        </p:spPr>
        <p:txBody>
          <a:bodyPr>
            <a:noAutofit/>
          </a:bodyPr>
          <a:lstStyle/>
          <a:p>
            <a:pPr marL="514350" indent="-514350">
              <a:buFont typeface="Arial" pitchFamily="34" charset="0"/>
              <a:buAutoNum type="arabicPeriod"/>
            </a:pPr>
            <a:r>
              <a:rPr lang="en-US" sz="2800" dirty="0" smtClean="0"/>
              <a:t>Hired 60; Wage: $10; </a:t>
            </a:r>
            <a:r>
              <a:rPr lang="en-US" sz="2800" dirty="0" err="1" smtClean="0"/>
              <a:t>Eff</a:t>
            </a:r>
            <a:r>
              <a:rPr lang="en-US" sz="2800" dirty="0" smtClean="0"/>
              <a:t>: 60</a:t>
            </a:r>
          </a:p>
          <a:p>
            <a:pPr marL="514350" indent="-514350">
              <a:buFont typeface="Arial" pitchFamily="34" charset="0"/>
              <a:buAutoNum type="arabicPeriod"/>
            </a:pPr>
            <a:r>
              <a:rPr lang="en-US" sz="2800" dirty="0"/>
              <a:t>Hired </a:t>
            </a:r>
            <a:r>
              <a:rPr lang="en-US" sz="2800" dirty="0" smtClean="0"/>
              <a:t>100; </a:t>
            </a:r>
            <a:r>
              <a:rPr lang="en-US" sz="2800" dirty="0"/>
              <a:t>Wage: $</a:t>
            </a:r>
            <a:r>
              <a:rPr lang="en-US" sz="2800" dirty="0" smtClean="0"/>
              <a:t>10; </a:t>
            </a:r>
            <a:r>
              <a:rPr lang="en-US" sz="2800" dirty="0" err="1"/>
              <a:t>Eff</a:t>
            </a:r>
            <a:r>
              <a:rPr lang="en-US" sz="2800" dirty="0"/>
              <a:t>: </a:t>
            </a:r>
            <a:r>
              <a:rPr lang="en-US" sz="2800" dirty="0" smtClean="0"/>
              <a:t>100</a:t>
            </a:r>
            <a:endParaRPr lang="en-US" sz="2800" dirty="0"/>
          </a:p>
          <a:p>
            <a:pPr marL="514350" indent="-514350">
              <a:buFont typeface="Arial" pitchFamily="34" charset="0"/>
              <a:buAutoNum type="arabicPeriod"/>
            </a:pPr>
            <a:r>
              <a:rPr lang="en-US" sz="2800" dirty="0"/>
              <a:t>Hired </a:t>
            </a:r>
            <a:r>
              <a:rPr lang="en-US" sz="2800" dirty="0" smtClean="0"/>
              <a:t>60; </a:t>
            </a:r>
            <a:r>
              <a:rPr lang="en-US" sz="2800" dirty="0"/>
              <a:t>Wage: </a:t>
            </a:r>
            <a:r>
              <a:rPr lang="en-US" sz="2800" dirty="0" smtClean="0"/>
              <a:t>$7; </a:t>
            </a:r>
            <a:r>
              <a:rPr lang="en-US" sz="2800" dirty="0" err="1"/>
              <a:t>Eff</a:t>
            </a:r>
            <a:r>
              <a:rPr lang="en-US" sz="2800" dirty="0"/>
              <a:t>: </a:t>
            </a:r>
            <a:r>
              <a:rPr lang="en-US" sz="2800" dirty="0" smtClean="0"/>
              <a:t>100</a:t>
            </a:r>
            <a:endParaRPr lang="en-US" sz="2800" dirty="0"/>
          </a:p>
          <a:p>
            <a:pPr marL="514350" indent="-514350">
              <a:buFont typeface="Arial" pitchFamily="34" charset="0"/>
              <a:buAutoNum type="arabicPeriod"/>
            </a:pPr>
            <a:r>
              <a:rPr lang="en-US" sz="2800" dirty="0"/>
              <a:t>Hired </a:t>
            </a:r>
            <a:r>
              <a:rPr lang="en-US" sz="2800" dirty="0" smtClean="0"/>
              <a:t>100; </a:t>
            </a:r>
            <a:r>
              <a:rPr lang="en-US" sz="2800" dirty="0"/>
              <a:t>Wage: </a:t>
            </a:r>
            <a:r>
              <a:rPr lang="en-US" sz="2800" dirty="0" smtClean="0"/>
              <a:t>$12; </a:t>
            </a:r>
            <a:r>
              <a:rPr lang="en-US" sz="2800" dirty="0" err="1"/>
              <a:t>Eff</a:t>
            </a:r>
            <a:r>
              <a:rPr lang="en-US" sz="2800" dirty="0"/>
              <a:t>: 100</a:t>
            </a:r>
          </a:p>
        </p:txBody>
      </p:sp>
    </p:spTree>
    <p:custDataLst>
      <p:tags r:id="rId1"/>
    </p:custDataLst>
    <p:extLst>
      <p:ext uri="{BB962C8B-B14F-4D97-AF65-F5344CB8AC3E}">
        <p14:creationId xmlns:p14="http://schemas.microsoft.com/office/powerpoint/2010/main" val="36319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832640"/>
          </a:xfrm>
          <a:prstGeom prst="rect">
            <a:avLst/>
          </a:prstGeom>
          <a:noFill/>
        </p:spPr>
        <p:txBody>
          <a:bodyPr wrap="square" rtlCol="0">
            <a:spAutoFit/>
          </a:bodyPr>
          <a:lstStyle/>
          <a:p>
            <a:pPr algn="ctr"/>
            <a:r>
              <a:rPr lang="en-US" sz="2800" b="1" u="sng" dirty="0" smtClean="0"/>
              <a:t>Eight Resource Market Models</a:t>
            </a:r>
          </a:p>
          <a:p>
            <a:endParaRPr lang="en-US" sz="2800" dirty="0" smtClean="0"/>
          </a:p>
          <a:p>
            <a:pPr lvl="0"/>
            <a:r>
              <a:rPr lang="en-US" sz="2800" b="1" dirty="0" smtClean="0"/>
              <a:t>  1. Comp. Resource Market and Comp. Product Market</a:t>
            </a:r>
            <a:endParaRPr lang="en-US" sz="2800" dirty="0" smtClean="0"/>
          </a:p>
          <a:p>
            <a:pPr lvl="0"/>
            <a:r>
              <a:rPr lang="en-US" sz="2800" b="1" dirty="0" smtClean="0"/>
              <a:t>  2. Comp. Resource Market and  Imperfect Product Market</a:t>
            </a:r>
            <a:endParaRPr lang="en-US" sz="2800" dirty="0" smtClean="0"/>
          </a:p>
          <a:p>
            <a:pPr lvl="0"/>
            <a:r>
              <a:rPr lang="en-US" sz="2800" b="1" dirty="0" smtClean="0"/>
              <a:t>  3. </a:t>
            </a:r>
            <a:r>
              <a:rPr lang="en-US" sz="2800" b="1" dirty="0" err="1" smtClean="0"/>
              <a:t>Monopsony</a:t>
            </a:r>
            <a:endParaRPr lang="en-US" sz="2800" dirty="0" smtClean="0"/>
          </a:p>
          <a:p>
            <a:pPr lvl="0"/>
            <a:r>
              <a:rPr lang="en-US" sz="2800" b="1" dirty="0" smtClean="0"/>
              <a:t>  4. Union: Demand Enhancement</a:t>
            </a:r>
            <a:endParaRPr lang="en-US" sz="2800" dirty="0" smtClean="0"/>
          </a:p>
          <a:p>
            <a:pPr lvl="0"/>
            <a:r>
              <a:rPr lang="en-US" sz="2800" b="1" dirty="0" smtClean="0"/>
              <a:t>  5. Union: Inclusive or Craft Union</a:t>
            </a:r>
          </a:p>
          <a:p>
            <a:pPr lvl="0"/>
            <a:r>
              <a:rPr lang="en-US" sz="2800" b="1" dirty="0"/>
              <a:t> </a:t>
            </a:r>
            <a:r>
              <a:rPr lang="en-US" sz="2800" b="1" dirty="0" smtClean="0"/>
              <a:t> 6. Union: Exclusive or Industrial Union</a:t>
            </a:r>
            <a:endParaRPr lang="en-US" sz="2800" dirty="0" smtClean="0"/>
          </a:p>
          <a:p>
            <a:pPr lvl="0"/>
            <a:r>
              <a:rPr lang="en-US" sz="2800" b="1" dirty="0" smtClean="0"/>
              <a:t>  7. </a:t>
            </a:r>
            <a:r>
              <a:rPr lang="en-US" sz="2800" b="1" dirty="0"/>
              <a:t>Union: Bilateral </a:t>
            </a:r>
            <a:r>
              <a:rPr lang="en-US" sz="2800" b="1" dirty="0" smtClean="0"/>
              <a:t>Monopoly</a:t>
            </a:r>
            <a:endParaRPr lang="en-US" sz="2800" dirty="0" smtClean="0"/>
          </a:p>
          <a:p>
            <a:pPr lvl="0"/>
            <a:r>
              <a:rPr lang="en-US" sz="2800" b="1" dirty="0" smtClean="0">
                <a:solidFill>
                  <a:srgbClr val="FF0000"/>
                </a:solidFill>
              </a:rPr>
              <a:t>  8. Minimum Wage</a:t>
            </a:r>
          </a:p>
          <a:p>
            <a:pPr lvl="1">
              <a:buFont typeface="Arial" pitchFamily="34" charset="0"/>
              <a:buChar char="•"/>
            </a:pPr>
            <a:r>
              <a:rPr lang="en-US" sz="2800" b="1" dirty="0" smtClean="0"/>
              <a:t>Decrease employment – the traditional argument</a:t>
            </a:r>
            <a:endParaRPr lang="en-US" sz="2800" b="1" dirty="0"/>
          </a:p>
          <a:p>
            <a:pPr lvl="1">
              <a:buFont typeface="Arial" pitchFamily="34" charset="0"/>
              <a:buChar char="•"/>
            </a:pPr>
            <a:r>
              <a:rPr lang="en-US" sz="2800" b="1" dirty="0" smtClean="0"/>
              <a:t>Increases </a:t>
            </a:r>
            <a:r>
              <a:rPr lang="en-US" sz="2800" b="1" dirty="0"/>
              <a:t>employment? – </a:t>
            </a:r>
            <a:r>
              <a:rPr lang="en-US" sz="2800" b="1" dirty="0" smtClean="0"/>
              <a:t>Monopsony</a:t>
            </a:r>
          </a:p>
          <a:p>
            <a:pPr lvl="1">
              <a:buFont typeface="Arial" pitchFamily="34" charset="0"/>
              <a:buChar char="•"/>
            </a:pPr>
            <a:r>
              <a:rPr lang="en-US" sz="2800" b="1" dirty="0" smtClean="0">
                <a:solidFill>
                  <a:srgbClr val="FF0000"/>
                </a:solidFill>
              </a:rPr>
              <a:t>But how much? – Does it help the poor? – </a:t>
            </a:r>
            <a:r>
              <a:rPr lang="en-US" sz="2800" b="1" dirty="0">
                <a:solidFill>
                  <a:srgbClr val="FF0000"/>
                </a:solidFill>
              </a:rPr>
              <a:t>Elasticity</a:t>
            </a:r>
            <a:br>
              <a:rPr lang="en-US" sz="2800" b="1" dirty="0">
                <a:solidFill>
                  <a:srgbClr val="FF0000"/>
                </a:solidFill>
              </a:rPr>
            </a:br>
            <a:r>
              <a:rPr lang="en-US" sz="2800" b="1" dirty="0">
                <a:solidFill>
                  <a:srgbClr val="FF0000"/>
                </a:solidFill>
              </a:rPr>
              <a:t> YP </a:t>
            </a:r>
            <a:r>
              <a:rPr lang="en-US" sz="2800" b="1" dirty="0" smtClean="0">
                <a:solidFill>
                  <a:srgbClr val="FF0000"/>
                </a:solidFill>
              </a:rPr>
              <a:t>52, 99, </a:t>
            </a:r>
            <a:r>
              <a:rPr lang="en-US" sz="2800" b="1" dirty="0">
                <a:solidFill>
                  <a:srgbClr val="FF0000"/>
                </a:solidFill>
              </a:rPr>
              <a:t>and </a:t>
            </a:r>
            <a:r>
              <a:rPr lang="en-US" sz="2800" b="1" dirty="0" err="1">
                <a:solidFill>
                  <a:srgbClr val="FF0000"/>
                </a:solidFill>
              </a:rPr>
              <a:t>MicWebApp</a:t>
            </a:r>
            <a:endParaRPr lang="en-US" sz="2800" b="1" dirty="0">
              <a:solidFill>
                <a:srgbClr val="FF0000"/>
              </a:solidFill>
            </a:endParaRPr>
          </a:p>
          <a:p>
            <a:pPr lvl="1">
              <a:buFont typeface="Arial" pitchFamily="34" charset="0"/>
              <a:buChar char="•"/>
            </a:pPr>
            <a:endParaRPr lang="en-US" sz="2800" b="1" dirty="0" smtClean="0">
              <a:solidFill>
                <a:srgbClr val="FF0000"/>
              </a:solidFill>
            </a:endParaRPr>
          </a:p>
          <a:p>
            <a:endParaRPr lang="en-US" dirty="0"/>
          </a:p>
        </p:txBody>
      </p:sp>
    </p:spTree>
    <p:custDataLst>
      <p:tags r:id="rId1"/>
    </p:custDataLst>
    <p:extLst>
      <p:ext uri="{BB962C8B-B14F-4D97-AF65-F5344CB8AC3E}">
        <p14:creationId xmlns:p14="http://schemas.microsoft.com/office/powerpoint/2010/main" val="2523539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9067800" cy="6019800"/>
          </a:xfrm>
        </p:spPr>
        <p:txBody>
          <a:bodyPr>
            <a:normAutofit fontScale="77500" lnSpcReduction="20000"/>
          </a:bodyPr>
          <a:lstStyle/>
          <a:p>
            <a:pPr>
              <a:buNone/>
            </a:pPr>
            <a:r>
              <a:rPr lang="en-US" sz="2100" b="1" dirty="0" smtClean="0"/>
              <a:t>Must Know / Outcomes:</a:t>
            </a:r>
            <a:endParaRPr lang="en-US" sz="2100" dirty="0" smtClean="0"/>
          </a:p>
          <a:p>
            <a:r>
              <a:rPr lang="en-US" dirty="0"/>
              <a:t>List those factors that have led to an increasing level of labor productivity and real wages in the U.S.</a:t>
            </a:r>
          </a:p>
          <a:p>
            <a:r>
              <a:rPr lang="en-US" dirty="0"/>
              <a:t>Describe the following labor market models. Determine the equilibrium wage rate, employment level, and its effect on efficiency. Be able to Define, Draw, and Describe the shapes of the graphs for each model. </a:t>
            </a:r>
          </a:p>
          <a:p>
            <a:pPr lvl="1"/>
            <a:r>
              <a:rPr lang="en-US" dirty="0"/>
              <a:t>Competitive labor market in a competitive product market (table of data and a graph)</a:t>
            </a:r>
          </a:p>
          <a:p>
            <a:pPr lvl="1"/>
            <a:r>
              <a:rPr lang="en-US" dirty="0"/>
              <a:t>Competitive labor market in an imperfectly competitive product market (table of data and a graph)</a:t>
            </a:r>
          </a:p>
          <a:p>
            <a:pPr lvl="1"/>
            <a:r>
              <a:rPr lang="en-US" dirty="0"/>
              <a:t>Monopsony (table of data and a graph)</a:t>
            </a:r>
          </a:p>
          <a:p>
            <a:pPr lvl="1"/>
            <a:r>
              <a:rPr lang="en-US" dirty="0"/>
              <a:t>Union Model: increasing demand for labor</a:t>
            </a:r>
          </a:p>
          <a:p>
            <a:pPr lvl="1"/>
            <a:r>
              <a:rPr lang="en-US" dirty="0"/>
              <a:t>Union Model: craft (exclusive) union</a:t>
            </a:r>
          </a:p>
          <a:p>
            <a:pPr lvl="1"/>
            <a:r>
              <a:rPr lang="en-US" dirty="0"/>
              <a:t>Union Model: industrial (inclusive) union</a:t>
            </a:r>
          </a:p>
          <a:p>
            <a:pPr lvl="1"/>
            <a:r>
              <a:rPr lang="en-US" dirty="0"/>
              <a:t>Union Model: bilateral monopoly</a:t>
            </a:r>
          </a:p>
          <a:p>
            <a:pPr lvl="1"/>
            <a:r>
              <a:rPr lang="en-US" dirty="0"/>
              <a:t>Minimum Wage Models </a:t>
            </a:r>
          </a:p>
          <a:p>
            <a:pPr lvl="2"/>
            <a:r>
              <a:rPr lang="en-US" dirty="0"/>
              <a:t>traditional minimum wage model</a:t>
            </a:r>
          </a:p>
          <a:p>
            <a:pPr lvl="2"/>
            <a:r>
              <a:rPr lang="en-US" dirty="0"/>
              <a:t>minimum wage in a monopsony</a:t>
            </a:r>
          </a:p>
          <a:p>
            <a:pPr lvl="2"/>
            <a:r>
              <a:rPr lang="en-US" dirty="0"/>
              <a:t>minimum wage and the price elasticity of demand for labor</a:t>
            </a:r>
          </a:p>
          <a:p>
            <a:r>
              <a:rPr lang="en-US" dirty="0"/>
              <a:t>Why wages differ - Explain the demand and supply factors that create wage differentials.</a:t>
            </a:r>
          </a:p>
        </p:txBody>
      </p:sp>
      <p:sp>
        <p:nvSpPr>
          <p:cNvPr id="5" name="Title 1"/>
          <p:cNvSpPr txBox="1">
            <a:spLocks/>
          </p:cNvSpPr>
          <p:nvPr/>
        </p:nvSpPr>
        <p:spPr>
          <a:xfrm>
            <a:off x="609600" y="6324600"/>
            <a:ext cx="8153400" cy="4571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13a – Labor Market Models</a:t>
            </a:r>
            <a:endParaRPr lang="en-US" sz="2800" b="1" dirty="0"/>
          </a:p>
        </p:txBody>
      </p:sp>
    </p:spTree>
    <p:custDataLst>
      <p:tags r:id="rId1"/>
    </p:custDataLst>
    <p:extLst>
      <p:ext uri="{BB962C8B-B14F-4D97-AF65-F5344CB8AC3E}">
        <p14:creationId xmlns:p14="http://schemas.microsoft.com/office/powerpoint/2010/main" val="11325025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 y="15240"/>
            <a:ext cx="9144000" cy="6370975"/>
          </a:xfrm>
          <a:prstGeom prst="rect">
            <a:avLst/>
          </a:prstGeom>
          <a:noFill/>
        </p:spPr>
        <p:txBody>
          <a:bodyPr wrap="square" rtlCol="0">
            <a:spAutoFit/>
          </a:bodyPr>
          <a:lstStyle/>
          <a:p>
            <a:pPr algn="ctr"/>
            <a:r>
              <a:rPr lang="en-US" sz="2400" b="1" u="sng" dirty="0"/>
              <a:t>Minimum Wage and Price Elasticity of Demand for Labor	13a</a:t>
            </a:r>
            <a:r>
              <a:rPr lang="en-US" sz="2400" b="1" dirty="0"/>
              <a:t/>
            </a:r>
            <a:br>
              <a:rPr lang="en-US" sz="2400" b="1" dirty="0"/>
            </a:br>
            <a:r>
              <a:rPr lang="en-US" sz="2400" b="1" dirty="0"/>
              <a:t>(Jobs are lost, but do the poor gain more income?)</a:t>
            </a:r>
            <a:endParaRPr lang="en-US" sz="2400" dirty="0"/>
          </a:p>
          <a:p>
            <a:r>
              <a:rPr lang="en-US" sz="2400" b="1" dirty="0"/>
              <a:t> </a:t>
            </a:r>
            <a:endParaRPr lang="en-US" sz="2400" dirty="0"/>
          </a:p>
          <a:p>
            <a:r>
              <a:rPr lang="en-US" sz="2400" b="1" dirty="0"/>
              <a:t>Explanation / Characteristics / </a:t>
            </a:r>
            <a:r>
              <a:rPr lang="en-US" sz="2400" b="1" dirty="0" smtClean="0"/>
              <a:t>Results </a:t>
            </a:r>
            <a:r>
              <a:rPr lang="en-US" sz="2400" dirty="0"/>
              <a:t>(see graph on next slide</a:t>
            </a:r>
            <a:r>
              <a:rPr lang="en-US" sz="2400" dirty="0" smtClean="0"/>
              <a:t>)</a:t>
            </a:r>
            <a:r>
              <a:rPr lang="en-US" sz="2400" b="1" dirty="0" smtClean="0"/>
              <a:t>:</a:t>
            </a:r>
          </a:p>
          <a:p>
            <a:endParaRPr lang="en-US" sz="2400" dirty="0"/>
          </a:p>
          <a:p>
            <a:pPr marL="342900" lvl="0" indent="-342900">
              <a:buFont typeface="Arial" pitchFamily="34" charset="0"/>
              <a:buChar char="•"/>
            </a:pPr>
            <a:r>
              <a:rPr lang="en-US" sz="2400" dirty="0"/>
              <a:t>To keep things simple we assume a competitive product market so </a:t>
            </a:r>
            <a:r>
              <a:rPr lang="en-US" sz="2400" dirty="0" err="1"/>
              <a:t>Dlabor</a:t>
            </a:r>
            <a:r>
              <a:rPr lang="en-US" sz="2400" dirty="0"/>
              <a:t> = MRP = VMP</a:t>
            </a:r>
          </a:p>
          <a:p>
            <a:pPr marL="342900" lvl="0" indent="-342900">
              <a:buFont typeface="Arial" pitchFamily="34" charset="0"/>
              <a:buChar char="•"/>
            </a:pPr>
            <a:r>
              <a:rPr lang="en-US" sz="2400" dirty="0"/>
              <a:t>The traditional minimum wage model predicts less employment, but will the poor be better off even though more are unemployed?  Will their total incomes be higher?</a:t>
            </a:r>
          </a:p>
          <a:p>
            <a:pPr marL="342900" lvl="0" indent="-342900">
              <a:buFont typeface="Arial" pitchFamily="34" charset="0"/>
              <a:buChar char="•"/>
            </a:pPr>
            <a:r>
              <a:rPr lang="en-US" sz="2400" dirty="0"/>
              <a:t>It depends on the price elasticity of demand for labor</a:t>
            </a:r>
          </a:p>
          <a:p>
            <a:pPr marL="342900" lvl="0" indent="-342900">
              <a:buFont typeface="Arial" pitchFamily="34" charset="0"/>
              <a:buChar char="•"/>
            </a:pPr>
            <a:r>
              <a:rPr lang="en-US" sz="2400" dirty="0"/>
              <a:t>If the demand for labor is INELASTIC (see Labor Market 1 graph) : </a:t>
            </a:r>
            <a:br>
              <a:rPr lang="en-US" sz="2400" dirty="0"/>
            </a:br>
            <a:r>
              <a:rPr lang="en-US" sz="2400" dirty="0"/>
              <a:t>raising the minimum wage from A to B will </a:t>
            </a:r>
            <a:r>
              <a:rPr lang="en-US" sz="2400" u="sng" dirty="0"/>
              <a:t>increase incomes</a:t>
            </a:r>
            <a:r>
              <a:rPr lang="en-US" sz="2400" dirty="0"/>
              <a:t> from 0ADF to 0BCE. This is good for the working poor.</a:t>
            </a:r>
          </a:p>
          <a:p>
            <a:pPr marL="342900" lvl="0" indent="-342900">
              <a:buFont typeface="Arial" pitchFamily="34" charset="0"/>
              <a:buChar char="•"/>
            </a:pPr>
            <a:r>
              <a:rPr lang="en-US" sz="2400" dirty="0"/>
              <a:t>If the demand for labor is ELASTIC (see Labor Market 2 graph): </a:t>
            </a:r>
            <a:br>
              <a:rPr lang="en-US" sz="2400" dirty="0"/>
            </a:br>
            <a:r>
              <a:rPr lang="en-US" sz="2400" dirty="0"/>
              <a:t>raising the minimum wage from a to b will </a:t>
            </a:r>
            <a:r>
              <a:rPr lang="en-US" sz="2400" u="sng" dirty="0"/>
              <a:t>decrease incomes</a:t>
            </a:r>
            <a:r>
              <a:rPr lang="en-US" sz="2400" dirty="0"/>
              <a:t> from 0adf to 0bce.  This is bad for the working poor</a:t>
            </a:r>
            <a:r>
              <a:rPr lang="en-US" sz="2400" dirty="0" smtClean="0"/>
              <a:t>.</a:t>
            </a:r>
            <a:endParaRPr lang="en-US" sz="2400" dirty="0"/>
          </a:p>
        </p:txBody>
      </p:sp>
    </p:spTree>
    <p:custDataLst>
      <p:tags r:id="rId1"/>
    </p:custDataLst>
    <p:extLst>
      <p:ext uri="{BB962C8B-B14F-4D97-AF65-F5344CB8AC3E}">
        <p14:creationId xmlns:p14="http://schemas.microsoft.com/office/powerpoint/2010/main" val="26043699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 y="76200"/>
            <a:ext cx="8814816" cy="769441"/>
          </a:xfrm>
          <a:prstGeom prst="rect">
            <a:avLst/>
          </a:prstGeom>
          <a:noFill/>
        </p:spPr>
        <p:txBody>
          <a:bodyPr wrap="square" rtlCol="0">
            <a:spAutoFit/>
          </a:bodyPr>
          <a:lstStyle/>
          <a:p>
            <a:pPr algn="ctr"/>
            <a:r>
              <a:rPr lang="en-US" sz="2200" b="1" u="sng" dirty="0" smtClean="0"/>
              <a:t>Minimum Wage (13a) and the Price Elasticity of Demand for Labor</a:t>
            </a:r>
          </a:p>
          <a:p>
            <a:pPr algn="ctr"/>
            <a:r>
              <a:rPr lang="en-US" sz="2200" b="1" dirty="0" smtClean="0"/>
              <a:t>(Jobs are lost but do the poor gain more income?)</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31292" y="1143000"/>
            <a:ext cx="7519416" cy="3152627"/>
          </a:xfrm>
          <a:prstGeom prst="rect">
            <a:avLst/>
          </a:prstGeom>
          <a:noFill/>
          <a:ln>
            <a:noFill/>
          </a:ln>
        </p:spPr>
      </p:pic>
      <p:sp>
        <p:nvSpPr>
          <p:cNvPr id="2" name="TextBox 1"/>
          <p:cNvSpPr txBox="1"/>
          <p:nvPr/>
        </p:nvSpPr>
        <p:spPr>
          <a:xfrm>
            <a:off x="533400" y="4343400"/>
            <a:ext cx="3657600" cy="2246769"/>
          </a:xfrm>
          <a:prstGeom prst="rect">
            <a:avLst/>
          </a:prstGeom>
          <a:noFill/>
          <a:ln w="28575">
            <a:solidFill>
              <a:srgbClr val="0070C0"/>
            </a:solidFill>
          </a:ln>
        </p:spPr>
        <p:txBody>
          <a:bodyPr wrap="square" rtlCol="0">
            <a:spAutoFit/>
          </a:bodyPr>
          <a:lstStyle/>
          <a:p>
            <a:pPr algn="ctr"/>
            <a:r>
              <a:rPr lang="en-US" sz="2200" dirty="0" smtClean="0"/>
              <a:t>Labor Market 1</a:t>
            </a:r>
          </a:p>
          <a:p>
            <a:pPr algn="ctr"/>
            <a:r>
              <a:rPr lang="en-US" sz="2200" dirty="0" smtClean="0"/>
              <a:t>Inelastic Demand</a:t>
            </a:r>
          </a:p>
          <a:p>
            <a:pPr algn="ctr"/>
            <a:r>
              <a:rPr lang="en-US" sz="800" dirty="0" smtClean="0"/>
              <a:t>  </a:t>
            </a:r>
          </a:p>
          <a:p>
            <a:r>
              <a:rPr lang="en-US" sz="2200" dirty="0" smtClean="0"/>
              <a:t>Raising min. wage from W</a:t>
            </a:r>
            <a:r>
              <a:rPr lang="en-US" sz="1600" dirty="0" smtClean="0"/>
              <a:t>min1</a:t>
            </a:r>
            <a:r>
              <a:rPr lang="en-US" sz="2200" dirty="0" smtClean="0"/>
              <a:t> to W</a:t>
            </a:r>
            <a:r>
              <a:rPr lang="en-US" sz="1600" dirty="0" smtClean="0"/>
              <a:t>min2</a:t>
            </a:r>
            <a:r>
              <a:rPr lang="en-US" sz="2200" dirty="0" smtClean="0"/>
              <a:t> will increase income for the working poor from 0ADF to OBCE. </a:t>
            </a:r>
            <a:endParaRPr lang="en-US" sz="2200" dirty="0"/>
          </a:p>
        </p:txBody>
      </p:sp>
      <p:sp>
        <p:nvSpPr>
          <p:cNvPr id="8" name="TextBox 7"/>
          <p:cNvSpPr txBox="1"/>
          <p:nvPr/>
        </p:nvSpPr>
        <p:spPr>
          <a:xfrm>
            <a:off x="4681728" y="4343400"/>
            <a:ext cx="3852672" cy="2246769"/>
          </a:xfrm>
          <a:prstGeom prst="rect">
            <a:avLst/>
          </a:prstGeom>
          <a:noFill/>
          <a:ln w="28575">
            <a:solidFill>
              <a:srgbClr val="0070C0"/>
            </a:solidFill>
          </a:ln>
        </p:spPr>
        <p:txBody>
          <a:bodyPr wrap="square" rtlCol="0">
            <a:spAutoFit/>
          </a:bodyPr>
          <a:lstStyle/>
          <a:p>
            <a:pPr algn="ctr"/>
            <a:r>
              <a:rPr lang="en-US" sz="2200" dirty="0" smtClean="0"/>
              <a:t>Labor Market 2</a:t>
            </a:r>
          </a:p>
          <a:p>
            <a:pPr algn="ctr"/>
            <a:r>
              <a:rPr lang="en-US" sz="2200" dirty="0" smtClean="0"/>
              <a:t>Elastic Demand</a:t>
            </a:r>
          </a:p>
          <a:p>
            <a:pPr algn="ctr"/>
            <a:r>
              <a:rPr lang="en-US" sz="800" dirty="0" smtClean="0"/>
              <a:t>  </a:t>
            </a:r>
          </a:p>
          <a:p>
            <a:r>
              <a:rPr lang="en-US" sz="2200" dirty="0" smtClean="0"/>
              <a:t>Raising min. wage from W</a:t>
            </a:r>
            <a:r>
              <a:rPr lang="en-US" sz="1600" dirty="0" smtClean="0"/>
              <a:t>min1</a:t>
            </a:r>
            <a:r>
              <a:rPr lang="en-US" sz="2200" dirty="0" smtClean="0"/>
              <a:t> to W</a:t>
            </a:r>
            <a:r>
              <a:rPr lang="en-US" sz="1600" dirty="0" smtClean="0"/>
              <a:t>min2</a:t>
            </a:r>
            <a:r>
              <a:rPr lang="en-US" sz="2200" dirty="0" smtClean="0"/>
              <a:t> will decrease income for the working poor from 0adf to 0bce. </a:t>
            </a:r>
            <a:endParaRPr lang="en-US" sz="2200" dirty="0"/>
          </a:p>
        </p:txBody>
      </p:sp>
    </p:spTree>
    <p:custDataLst>
      <p:tags r:id="rId1"/>
    </p:custDataLst>
    <p:extLst>
      <p:ext uri="{BB962C8B-B14F-4D97-AF65-F5344CB8AC3E}">
        <p14:creationId xmlns:p14="http://schemas.microsoft.com/office/powerpoint/2010/main" val="17621434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1336" y="3352800"/>
            <a:ext cx="9144000" cy="1219200"/>
          </a:xfrm>
        </p:spPr>
        <p:txBody>
          <a:bodyPr>
            <a:normAutofit/>
          </a:bodyPr>
          <a:lstStyle/>
          <a:p>
            <a:pPr algn="l"/>
            <a:r>
              <a:rPr lang="en-US" sz="2400" b="1" dirty="0" smtClean="0"/>
              <a:t>21. </a:t>
            </a:r>
            <a:r>
              <a:rPr lang="en-US" sz="2400" b="1" dirty="0"/>
              <a:t>Use the figure above to answer this question.  If the minimum wage is increased from Wmin1 to Wmin2 what will happen to the </a:t>
            </a:r>
            <a:r>
              <a:rPr lang="en-US" sz="2400" b="1" dirty="0" smtClean="0"/>
              <a:t>total income </a:t>
            </a:r>
            <a:r>
              <a:rPr lang="en-US" sz="2400" b="1" dirty="0"/>
              <a:t>received by minimum wage workers? </a:t>
            </a:r>
            <a:r>
              <a:rPr lang="en-US" sz="2400" b="1" dirty="0" smtClean="0"/>
              <a:t>                   YP </a:t>
            </a:r>
            <a:r>
              <a:rPr lang="en-US" sz="2400" b="1" dirty="0"/>
              <a:t>56 # 15</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0"/>
            <a:ext cx="7430252" cy="3124200"/>
          </a:xfrm>
          <a:prstGeom prst="rect">
            <a:avLst/>
          </a:prstGeom>
        </p:spPr>
      </p:pic>
      <p:sp>
        <p:nvSpPr>
          <p:cNvPr id="3" name="TPAnswers"/>
          <p:cNvSpPr>
            <a:spLocks noGrp="1"/>
          </p:cNvSpPr>
          <p:nvPr>
            <p:ph type="body" idx="1"/>
            <p:custDataLst>
              <p:tags r:id="rId2"/>
            </p:custDataLst>
          </p:nvPr>
        </p:nvSpPr>
        <p:spPr>
          <a:xfrm>
            <a:off x="228600" y="4572000"/>
            <a:ext cx="7963652" cy="2087563"/>
          </a:xfrm>
        </p:spPr>
        <p:txBody>
          <a:bodyPr>
            <a:noAutofit/>
          </a:bodyPr>
          <a:lstStyle/>
          <a:p>
            <a:pPr marL="514350" indent="-514350">
              <a:buFont typeface="Arial" pitchFamily="34" charset="0"/>
              <a:buAutoNum type="arabicPeriod"/>
            </a:pPr>
            <a:r>
              <a:rPr lang="en-US" sz="2400" dirty="0"/>
              <a:t>increase in labor market 1 and decrease in labor market 2</a:t>
            </a:r>
          </a:p>
          <a:p>
            <a:pPr marL="514350" indent="-514350">
              <a:buFont typeface="Arial" pitchFamily="34" charset="0"/>
              <a:buAutoNum type="arabicPeriod"/>
            </a:pPr>
            <a:r>
              <a:rPr lang="en-US" sz="2400" dirty="0" smtClean="0"/>
              <a:t>decrease </a:t>
            </a:r>
            <a:r>
              <a:rPr lang="en-US" sz="2400" dirty="0"/>
              <a:t>in labor market 1 and </a:t>
            </a:r>
            <a:r>
              <a:rPr lang="en-US" sz="2400" dirty="0" smtClean="0"/>
              <a:t>increase </a:t>
            </a:r>
            <a:r>
              <a:rPr lang="en-US" sz="2400" dirty="0"/>
              <a:t>in labor market 2</a:t>
            </a:r>
          </a:p>
          <a:p>
            <a:pPr marL="514350" indent="-514350">
              <a:buFont typeface="Arial" pitchFamily="34" charset="0"/>
              <a:buAutoNum type="arabicPeriod"/>
            </a:pPr>
            <a:r>
              <a:rPr lang="en-US" sz="2400" dirty="0"/>
              <a:t>increase in both labor </a:t>
            </a:r>
            <a:r>
              <a:rPr lang="en-US" sz="2400" dirty="0" smtClean="0"/>
              <a:t>markets</a:t>
            </a:r>
          </a:p>
          <a:p>
            <a:pPr marL="514350" indent="-514350">
              <a:buFont typeface="Arial" pitchFamily="34" charset="0"/>
              <a:buAutoNum type="arabicPeriod"/>
            </a:pPr>
            <a:r>
              <a:rPr lang="en-US" sz="2400" dirty="0" smtClean="0"/>
              <a:t>decrease </a:t>
            </a:r>
            <a:r>
              <a:rPr lang="en-US" sz="2400" dirty="0"/>
              <a:t>in both labor </a:t>
            </a:r>
            <a:r>
              <a:rPr lang="en-US" sz="2400" dirty="0" smtClean="0"/>
              <a:t>markets</a:t>
            </a:r>
            <a:endParaRPr lang="en-US" sz="2400" dirty="0"/>
          </a:p>
        </p:txBody>
      </p:sp>
    </p:spTree>
    <p:custDataLst>
      <p:tags r:id="rId1"/>
    </p:custDataLst>
    <p:extLst>
      <p:ext uri="{BB962C8B-B14F-4D97-AF65-F5344CB8AC3E}">
        <p14:creationId xmlns:p14="http://schemas.microsoft.com/office/powerpoint/2010/main" val="2683733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1336" y="3352800"/>
            <a:ext cx="9144000" cy="1219200"/>
          </a:xfrm>
        </p:spPr>
        <p:txBody>
          <a:bodyPr>
            <a:normAutofit/>
          </a:bodyPr>
          <a:lstStyle/>
          <a:p>
            <a:pPr algn="l"/>
            <a:r>
              <a:rPr lang="en-US" sz="2400" b="1" smtClean="0">
                <a:solidFill>
                  <a:srgbClr val="0070C0"/>
                </a:solidFill>
              </a:rPr>
              <a:t>21. </a:t>
            </a:r>
            <a:r>
              <a:rPr lang="en-US" sz="2400" b="1" dirty="0">
                <a:solidFill>
                  <a:srgbClr val="0070C0"/>
                </a:solidFill>
              </a:rPr>
              <a:t>Use the figure above to answer this question.  If the minimum wage is increased from Wmin1 to Wmin2 what will happen to the </a:t>
            </a:r>
            <a:r>
              <a:rPr lang="en-US" sz="2400" b="1" dirty="0" smtClean="0">
                <a:solidFill>
                  <a:srgbClr val="0070C0"/>
                </a:solidFill>
              </a:rPr>
              <a:t>total income </a:t>
            </a:r>
            <a:r>
              <a:rPr lang="en-US" sz="2400" b="1" dirty="0">
                <a:solidFill>
                  <a:srgbClr val="0070C0"/>
                </a:solidFill>
              </a:rPr>
              <a:t>received by minimum wage workers</a:t>
            </a:r>
            <a:r>
              <a:rPr lang="en-US" sz="2400" b="1" dirty="0" smtClean="0">
                <a:solidFill>
                  <a:srgbClr val="0070C0"/>
                </a:solidFill>
              </a:rPr>
              <a:t>?                   YP </a:t>
            </a:r>
            <a:r>
              <a:rPr lang="en-US" sz="2400" b="1" dirty="0">
                <a:solidFill>
                  <a:srgbClr val="0070C0"/>
                </a:solidFill>
              </a:rPr>
              <a:t>56 # 15</a:t>
            </a:r>
            <a:endParaRPr lang="en-US" sz="2400"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0"/>
            <a:ext cx="7430252" cy="3124200"/>
          </a:xfrm>
          <a:prstGeom prst="rect">
            <a:avLst/>
          </a:prstGeom>
        </p:spPr>
      </p:pic>
      <p:sp>
        <p:nvSpPr>
          <p:cNvPr id="3" name="TPAnswers"/>
          <p:cNvSpPr>
            <a:spLocks noGrp="1"/>
          </p:cNvSpPr>
          <p:nvPr>
            <p:ph type="body" idx="1"/>
            <p:custDataLst>
              <p:tags r:id="rId2"/>
            </p:custDataLst>
          </p:nvPr>
        </p:nvSpPr>
        <p:spPr>
          <a:xfrm>
            <a:off x="228600" y="4572000"/>
            <a:ext cx="7963652" cy="2087563"/>
          </a:xfrm>
        </p:spPr>
        <p:txBody>
          <a:bodyPr>
            <a:noAutofit/>
          </a:bodyPr>
          <a:lstStyle/>
          <a:p>
            <a:pPr marL="514350" indent="-514350">
              <a:buFont typeface="Arial" pitchFamily="34" charset="0"/>
              <a:buAutoNum type="arabicPeriod"/>
            </a:pPr>
            <a:r>
              <a:rPr lang="en-US" sz="2400" dirty="0"/>
              <a:t>increase in labor market 1 and decrease in labor market 2</a:t>
            </a:r>
          </a:p>
          <a:p>
            <a:pPr marL="514350" indent="-514350">
              <a:buFont typeface="Arial" pitchFamily="34" charset="0"/>
              <a:buAutoNum type="arabicPeriod"/>
            </a:pPr>
            <a:r>
              <a:rPr lang="en-US" sz="2400" dirty="0" smtClean="0"/>
              <a:t>decrease </a:t>
            </a:r>
            <a:r>
              <a:rPr lang="en-US" sz="2400" dirty="0"/>
              <a:t>in labor market 1 and </a:t>
            </a:r>
            <a:r>
              <a:rPr lang="en-US" sz="2400" dirty="0" smtClean="0"/>
              <a:t>increase </a:t>
            </a:r>
            <a:r>
              <a:rPr lang="en-US" sz="2400" dirty="0"/>
              <a:t>in labor market 2</a:t>
            </a:r>
          </a:p>
          <a:p>
            <a:pPr marL="514350" indent="-514350">
              <a:buFont typeface="Arial" pitchFamily="34" charset="0"/>
              <a:buAutoNum type="arabicPeriod"/>
            </a:pPr>
            <a:r>
              <a:rPr lang="en-US" sz="2400" dirty="0"/>
              <a:t>increase in both labor </a:t>
            </a:r>
            <a:r>
              <a:rPr lang="en-US" sz="2400" dirty="0" smtClean="0"/>
              <a:t>markets</a:t>
            </a:r>
          </a:p>
          <a:p>
            <a:pPr marL="514350" indent="-514350">
              <a:buFont typeface="Arial" pitchFamily="34" charset="0"/>
              <a:buAutoNum type="arabicPeriod"/>
            </a:pPr>
            <a:r>
              <a:rPr lang="en-US" sz="2400" dirty="0" smtClean="0"/>
              <a:t>decrease </a:t>
            </a:r>
            <a:r>
              <a:rPr lang="en-US" sz="2400" dirty="0"/>
              <a:t>in both labor </a:t>
            </a:r>
            <a:r>
              <a:rPr lang="en-US" sz="2400" dirty="0" smtClean="0"/>
              <a:t>markets</a:t>
            </a:r>
            <a:endParaRPr lang="en-US" sz="2400" dirty="0"/>
          </a:p>
        </p:txBody>
      </p:sp>
      <p:sp>
        <p:nvSpPr>
          <p:cNvPr id="6" name="CorShape1"/>
          <p:cNvSpPr/>
          <p:nvPr>
            <p:custDataLst>
              <p:tags r:id="rId3"/>
            </p:custDataLst>
          </p:nvPr>
        </p:nvSpPr>
        <p:spPr>
          <a:xfrm rot="10800000">
            <a:off x="15240" y="4531360"/>
            <a:ext cx="441960" cy="44196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0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97" y="6400801"/>
            <a:ext cx="2662003" cy="457199"/>
          </a:xfrm>
          <a:prstGeom prst="rect">
            <a:avLst/>
          </a:prstGeom>
          <a:ln w="38100">
            <a:solidFill>
              <a:srgbClr val="00B0F0"/>
            </a:solidFill>
          </a:ln>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13a – Labor Market Models</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886269137"/>
              </p:ext>
            </p:extLst>
          </p:nvPr>
        </p:nvGraphicFramePr>
        <p:xfrm>
          <a:off x="3014472" y="-45720"/>
          <a:ext cx="6096000" cy="66751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Occupation</a:t>
                      </a:r>
                      <a:endParaRPr lang="en-US" dirty="0"/>
                    </a:p>
                  </a:txBody>
                  <a:tcPr/>
                </a:tc>
                <a:tc>
                  <a:txBody>
                    <a:bodyPr/>
                    <a:lstStyle/>
                    <a:p>
                      <a:r>
                        <a:rPr lang="en-US" dirty="0" smtClean="0"/>
                        <a:t>Average Annual Wages</a:t>
                      </a:r>
                      <a:endParaRPr lang="en-US" dirty="0"/>
                    </a:p>
                  </a:txBody>
                  <a:tcPr/>
                </a:tc>
              </a:tr>
              <a:tr h="370840">
                <a:tc>
                  <a:txBody>
                    <a:bodyPr/>
                    <a:lstStyle/>
                    <a:p>
                      <a:r>
                        <a:rPr lang="en-US" b="1" dirty="0" smtClean="0"/>
                        <a:t>Surgeons</a:t>
                      </a:r>
                      <a:endParaRPr lang="en-US" b="1" dirty="0"/>
                    </a:p>
                  </a:txBody>
                  <a:tcPr/>
                </a:tc>
                <a:tc>
                  <a:txBody>
                    <a:bodyPr/>
                    <a:lstStyle/>
                    <a:p>
                      <a:r>
                        <a:rPr lang="en-US" b="1" dirty="0" smtClean="0"/>
                        <a:t>$255,110</a:t>
                      </a:r>
                    </a:p>
                  </a:txBody>
                  <a:tcPr/>
                </a:tc>
              </a:tr>
              <a:tr h="370840">
                <a:tc>
                  <a:txBody>
                    <a:bodyPr/>
                    <a:lstStyle/>
                    <a:p>
                      <a:r>
                        <a:rPr lang="en-US" b="1" dirty="0" smtClean="0"/>
                        <a:t>Petroleum Engineers</a:t>
                      </a:r>
                      <a:endParaRPr lang="en-US" b="1" dirty="0"/>
                    </a:p>
                  </a:txBody>
                  <a:tcPr/>
                </a:tc>
                <a:tc>
                  <a:txBody>
                    <a:bodyPr/>
                    <a:lstStyle/>
                    <a:p>
                      <a:r>
                        <a:rPr lang="en-US" b="1" dirty="0" smtClean="0"/>
                        <a:t>  156,370</a:t>
                      </a:r>
                    </a:p>
                  </a:txBody>
                  <a:tcPr/>
                </a:tc>
              </a:tr>
              <a:tr h="370840">
                <a:tc>
                  <a:txBody>
                    <a:bodyPr/>
                    <a:lstStyle/>
                    <a:p>
                      <a:r>
                        <a:rPr lang="en-US" b="1" dirty="0" smtClean="0"/>
                        <a:t>Financial</a:t>
                      </a:r>
                      <a:r>
                        <a:rPr lang="en-US" b="1" baseline="0" dirty="0" smtClean="0"/>
                        <a:t> Managers</a:t>
                      </a:r>
                      <a:endParaRPr lang="en-US" b="1" dirty="0"/>
                    </a:p>
                  </a:txBody>
                  <a:tcPr/>
                </a:tc>
                <a:tc>
                  <a:txBody>
                    <a:bodyPr/>
                    <a:lstStyle/>
                    <a:p>
                      <a:r>
                        <a:rPr lang="en-US" b="1" dirty="0" smtClean="0"/>
                        <a:t>  146,830</a:t>
                      </a:r>
                    </a:p>
                  </a:txBody>
                  <a:tcPr/>
                </a:tc>
              </a:tr>
              <a:tr h="370840">
                <a:tc>
                  <a:txBody>
                    <a:bodyPr/>
                    <a:lstStyle/>
                    <a:p>
                      <a:r>
                        <a:rPr lang="en-US" b="1" dirty="0" smtClean="0"/>
                        <a:t>Aircraft Pilots</a:t>
                      </a:r>
                      <a:endParaRPr lang="en-US" b="1" dirty="0"/>
                    </a:p>
                  </a:txBody>
                  <a:tcPr/>
                </a:tc>
                <a:tc>
                  <a:txBody>
                    <a:bodyPr/>
                    <a:lstStyle/>
                    <a:p>
                      <a:r>
                        <a:rPr lang="en-US" b="1" dirty="0" smtClean="0"/>
                        <a:t>  146,660</a:t>
                      </a:r>
                    </a:p>
                  </a:txBody>
                  <a:tcPr/>
                </a:tc>
              </a:tr>
              <a:tr h="370840">
                <a:tc>
                  <a:txBody>
                    <a:bodyPr/>
                    <a:lstStyle/>
                    <a:p>
                      <a:r>
                        <a:rPr lang="en-US" b="1" dirty="0" smtClean="0"/>
                        <a:t>Lawyers</a:t>
                      </a:r>
                      <a:endParaRPr lang="en-US" b="1" dirty="0"/>
                    </a:p>
                  </a:txBody>
                  <a:tcPr/>
                </a:tc>
                <a:tc>
                  <a:txBody>
                    <a:bodyPr/>
                    <a:lstStyle/>
                    <a:p>
                      <a:r>
                        <a:rPr lang="en-US" b="1" dirty="0" smtClean="0"/>
                        <a:t>  144,230</a:t>
                      </a:r>
                    </a:p>
                  </a:txBody>
                  <a:tcPr/>
                </a:tc>
              </a:tr>
              <a:tr h="370840">
                <a:tc>
                  <a:txBody>
                    <a:bodyPr/>
                    <a:lstStyle/>
                    <a:p>
                      <a:r>
                        <a:rPr lang="en-US" b="1" dirty="0" smtClean="0"/>
                        <a:t>Marketing / Sales Managers</a:t>
                      </a:r>
                      <a:endParaRPr lang="en-US" b="1" dirty="0"/>
                    </a:p>
                  </a:txBody>
                  <a:tcPr/>
                </a:tc>
                <a:tc>
                  <a:txBody>
                    <a:bodyPr/>
                    <a:lstStyle/>
                    <a:p>
                      <a:r>
                        <a:rPr lang="en-US" b="1" dirty="0" smtClean="0"/>
                        <a:t>  143,000</a:t>
                      </a:r>
                    </a:p>
                  </a:txBody>
                  <a:tcPr/>
                </a:tc>
              </a:tr>
              <a:tr h="370840">
                <a:tc>
                  <a:txBody>
                    <a:bodyPr/>
                    <a:lstStyle/>
                    <a:p>
                      <a:r>
                        <a:rPr lang="en-US" b="1" dirty="0" smtClean="0"/>
                        <a:t>Chemical Engineers</a:t>
                      </a:r>
                      <a:endParaRPr lang="en-US" b="1" dirty="0"/>
                    </a:p>
                  </a:txBody>
                  <a:tcPr/>
                </a:tc>
                <a:tc>
                  <a:txBody>
                    <a:bodyPr/>
                    <a:lstStyle/>
                    <a:p>
                      <a:r>
                        <a:rPr lang="en-US" b="1" dirty="0" smtClean="0"/>
                        <a:t>  114,470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Registered Nurses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75,510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Dental Hygienists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75,000</a:t>
                      </a:r>
                    </a:p>
                  </a:txBody>
                  <a:tcPr/>
                </a:tc>
              </a:tr>
              <a:tr h="370840">
                <a:tc>
                  <a:txBody>
                    <a:bodyPr/>
                    <a:lstStyle/>
                    <a:p>
                      <a:r>
                        <a:rPr lang="en-US" b="1" dirty="0" smtClean="0"/>
                        <a:t>Police Officers</a:t>
                      </a:r>
                      <a:endParaRPr lang="en-US" b="1" dirty="0"/>
                    </a:p>
                  </a:txBody>
                  <a:tcPr/>
                </a:tc>
                <a:tc>
                  <a:txBody>
                    <a:bodyPr/>
                    <a:lstStyle/>
                    <a:p>
                      <a:r>
                        <a:rPr lang="en-US" b="1" dirty="0" smtClean="0"/>
                        <a:t>     64,460</a:t>
                      </a:r>
                    </a:p>
                  </a:txBody>
                  <a:tcPr/>
                </a:tc>
              </a:tr>
              <a:tr h="370840">
                <a:tc>
                  <a:txBody>
                    <a:bodyPr/>
                    <a:lstStyle/>
                    <a:p>
                      <a:r>
                        <a:rPr lang="en-US" b="1" dirty="0" smtClean="0"/>
                        <a:t>Electricians</a:t>
                      </a:r>
                      <a:endParaRPr lang="en-US" b="1" dirty="0"/>
                    </a:p>
                  </a:txBody>
                  <a:tcPr/>
                </a:tc>
                <a:tc>
                  <a:txBody>
                    <a:bodyPr/>
                    <a:lstStyle/>
                    <a:p>
                      <a:r>
                        <a:rPr lang="en-US" b="1" dirty="0" smtClean="0"/>
                        <a:t>     59,190</a:t>
                      </a:r>
                    </a:p>
                  </a:txBody>
                  <a:tcPr/>
                </a:tc>
              </a:tr>
              <a:tr h="370840">
                <a:tc>
                  <a:txBody>
                    <a:bodyPr/>
                    <a:lstStyle/>
                    <a:p>
                      <a:r>
                        <a:rPr lang="en-US" b="1" dirty="0" smtClean="0"/>
                        <a:t>Carpenters</a:t>
                      </a:r>
                      <a:endParaRPr lang="en-US" b="1" dirty="0"/>
                    </a:p>
                  </a:txBody>
                  <a:tcPr/>
                </a:tc>
                <a:tc>
                  <a:txBody>
                    <a:bodyPr/>
                    <a:lstStyle/>
                    <a:p>
                      <a:r>
                        <a:rPr lang="en-US" b="1" dirty="0" smtClean="0"/>
                        <a:t>     51,120</a:t>
                      </a:r>
                    </a:p>
                  </a:txBody>
                  <a:tcPr/>
                </a:tc>
              </a:tr>
              <a:tr h="370840">
                <a:tc>
                  <a:txBody>
                    <a:bodyPr/>
                    <a:lstStyle/>
                    <a:p>
                      <a:r>
                        <a:rPr lang="en-US" b="1" dirty="0" smtClean="0"/>
                        <a:t>Travel Agents</a:t>
                      </a:r>
                      <a:endParaRPr lang="en-US" b="1" dirty="0"/>
                    </a:p>
                  </a:txBody>
                  <a:tcPr/>
                </a:tc>
                <a:tc>
                  <a:txBody>
                    <a:bodyPr/>
                    <a:lstStyle/>
                    <a:p>
                      <a:r>
                        <a:rPr lang="en-US" b="1" dirty="0" smtClean="0"/>
                        <a:t>     42,720</a:t>
                      </a:r>
                    </a:p>
                  </a:txBody>
                  <a:tcPr/>
                </a:tc>
              </a:tr>
              <a:tr h="370840">
                <a:tc>
                  <a:txBody>
                    <a:bodyPr/>
                    <a:lstStyle/>
                    <a:p>
                      <a:r>
                        <a:rPr lang="en-US" b="1" dirty="0" smtClean="0"/>
                        <a:t>Barbers</a:t>
                      </a:r>
                      <a:endParaRPr lang="en-US" b="1" dirty="0"/>
                    </a:p>
                  </a:txBody>
                  <a:tcPr/>
                </a:tc>
                <a:tc>
                  <a:txBody>
                    <a:bodyPr/>
                    <a:lstStyle/>
                    <a:p>
                      <a:r>
                        <a:rPr lang="en-US" b="1" dirty="0" smtClean="0"/>
                        <a:t>     33,220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Janitors</a:t>
                      </a:r>
                    </a:p>
                  </a:txBody>
                  <a:tcPr/>
                </a:tc>
                <a:tc>
                  <a:txBody>
                    <a:bodyPr/>
                    <a:lstStyle/>
                    <a:p>
                      <a:r>
                        <a:rPr lang="en-US" b="1" dirty="0" smtClean="0"/>
                        <a:t>     28,950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Retail Salespersons</a:t>
                      </a:r>
                    </a:p>
                  </a:txBody>
                  <a:tcPr/>
                </a:tc>
                <a:tc>
                  <a:txBody>
                    <a:bodyPr/>
                    <a:lstStyle/>
                    <a:p>
                      <a:r>
                        <a:rPr lang="en-US" b="1" dirty="0" smtClean="0"/>
                        <a:t>     28,310</a:t>
                      </a:r>
                    </a:p>
                  </a:txBody>
                  <a:tcPr/>
                </a:tc>
              </a:tr>
              <a:tr h="370840">
                <a:tc>
                  <a:txBody>
                    <a:bodyPr/>
                    <a:lstStyle/>
                    <a:p>
                      <a:r>
                        <a:rPr lang="en-US" b="1" dirty="0" smtClean="0"/>
                        <a:t>Child </a:t>
                      </a:r>
                      <a:r>
                        <a:rPr lang="en-US" b="1" baseline="0" dirty="0" smtClean="0"/>
                        <a:t>Care Workers</a:t>
                      </a:r>
                      <a:endParaRPr lang="en-US" b="1" dirty="0"/>
                    </a:p>
                  </a:txBody>
                  <a:tcPr/>
                </a:tc>
                <a:tc>
                  <a:txBody>
                    <a:bodyPr/>
                    <a:lstStyle/>
                    <a:p>
                      <a:r>
                        <a:rPr lang="en-US" b="1" dirty="0" smtClean="0"/>
                        <a:t>     24,610</a:t>
                      </a:r>
                    </a:p>
                  </a:txBody>
                  <a:tcPr/>
                </a:tc>
              </a:tr>
            </a:tbl>
          </a:graphicData>
        </a:graphic>
      </p:graphicFrame>
      <p:sp>
        <p:nvSpPr>
          <p:cNvPr id="6" name="Content Placeholder 5"/>
          <p:cNvSpPr>
            <a:spLocks noGrp="1"/>
          </p:cNvSpPr>
          <p:nvPr>
            <p:ph sz="half" idx="1"/>
          </p:nvPr>
        </p:nvSpPr>
        <p:spPr>
          <a:xfrm>
            <a:off x="4997" y="76200"/>
            <a:ext cx="2966803" cy="4525963"/>
          </a:xfrm>
        </p:spPr>
        <p:txBody>
          <a:bodyPr/>
          <a:lstStyle/>
          <a:p>
            <a:pPr marL="0" indent="0">
              <a:buNone/>
            </a:pPr>
            <a:r>
              <a:rPr lang="en-US" b="1" dirty="0" smtClean="0"/>
              <a:t>Why Wages Differ</a:t>
            </a:r>
          </a:p>
          <a:p>
            <a:pPr marL="0" indent="0">
              <a:buNone/>
            </a:pPr>
            <a:endParaRPr lang="en-US" b="1" dirty="0"/>
          </a:p>
          <a:p>
            <a:pPr marL="0" indent="0">
              <a:buNone/>
            </a:pPr>
            <a:r>
              <a:rPr lang="en-US" dirty="0" smtClean="0"/>
              <a:t>Average Annual Wages in Selected Occupations, 2018</a:t>
            </a:r>
          </a:p>
          <a:p>
            <a:pPr marL="0" indent="0">
              <a:buNone/>
            </a:pPr>
            <a:endParaRPr lang="en-US" b="1" dirty="0"/>
          </a:p>
          <a:p>
            <a:pPr marL="0" indent="0">
              <a:buNone/>
            </a:pPr>
            <a:r>
              <a:rPr lang="en-US" dirty="0" smtClean="0"/>
              <a:t>Source: Bureau of Labor Statistics, www.bls.gov</a:t>
            </a:r>
            <a:endParaRPr lang="en-US" dirty="0"/>
          </a:p>
        </p:txBody>
      </p:sp>
    </p:spTree>
    <p:custDataLst>
      <p:tags r:id="rId1"/>
    </p:custDataLst>
    <p:extLst>
      <p:ext uri="{BB962C8B-B14F-4D97-AF65-F5344CB8AC3E}">
        <p14:creationId xmlns:p14="http://schemas.microsoft.com/office/powerpoint/2010/main" val="37881895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From Lesson 12a – Demand for Resources</a:t>
            </a:r>
            <a:endParaRPr lang="en-US" sz="3200" b="1" dirty="0"/>
          </a:p>
        </p:txBody>
      </p:sp>
      <p:sp>
        <p:nvSpPr>
          <p:cNvPr id="2" name="TextBox 1"/>
          <p:cNvSpPr txBox="1"/>
          <p:nvPr/>
        </p:nvSpPr>
        <p:spPr>
          <a:xfrm>
            <a:off x="914400" y="1524000"/>
            <a:ext cx="8104632" cy="4401205"/>
          </a:xfrm>
          <a:prstGeom prst="rect">
            <a:avLst/>
          </a:prstGeom>
          <a:noFill/>
        </p:spPr>
        <p:txBody>
          <a:bodyPr wrap="square" rtlCol="0">
            <a:spAutoFit/>
          </a:bodyPr>
          <a:lstStyle/>
          <a:p>
            <a:pPr lvl="0"/>
            <a:r>
              <a:rPr lang="en-US" sz="2800" b="1" dirty="0" smtClean="0"/>
              <a:t>1. Changes </a:t>
            </a:r>
            <a:r>
              <a:rPr lang="en-US" sz="2800" b="1" dirty="0"/>
              <a:t>in Demand for the Product </a:t>
            </a:r>
            <a:r>
              <a:rPr lang="en-US" sz="2800" dirty="0" smtClean="0"/>
              <a:t/>
            </a:r>
            <a:br>
              <a:rPr lang="en-US" sz="2800" dirty="0" smtClean="0"/>
            </a:br>
            <a:r>
              <a:rPr lang="en-US" sz="2800" dirty="0" smtClean="0"/>
              <a:t>(</a:t>
            </a:r>
            <a:r>
              <a:rPr lang="en-US" sz="2800" dirty="0"/>
              <a:t>determinants: </a:t>
            </a:r>
            <a:r>
              <a:rPr lang="en-US" sz="2800" dirty="0" err="1"/>
              <a:t>Pe</a:t>
            </a:r>
            <a:r>
              <a:rPr lang="en-US" sz="2800" dirty="0"/>
              <a:t>, </a:t>
            </a:r>
            <a:r>
              <a:rPr lang="en-US" sz="2800" dirty="0" err="1"/>
              <a:t>Pog</a:t>
            </a:r>
            <a:r>
              <a:rPr lang="en-US" sz="2800" dirty="0"/>
              <a:t>, I, </a:t>
            </a:r>
            <a:r>
              <a:rPr lang="en-US" sz="2800" dirty="0" err="1"/>
              <a:t>Npot</a:t>
            </a:r>
            <a:r>
              <a:rPr lang="en-US" sz="2800" dirty="0"/>
              <a:t>, Tastes</a:t>
            </a:r>
            <a:r>
              <a:rPr lang="en-US" sz="2800" dirty="0" smtClean="0"/>
              <a:t>)</a:t>
            </a:r>
          </a:p>
          <a:p>
            <a:pPr lvl="0"/>
            <a:endParaRPr lang="en-US" sz="2800" dirty="0"/>
          </a:p>
          <a:p>
            <a:pPr lvl="0"/>
            <a:r>
              <a:rPr lang="en-US" sz="2800" b="1" dirty="0" smtClean="0"/>
              <a:t>2. Changes </a:t>
            </a:r>
            <a:r>
              <a:rPr lang="en-US" sz="2800" b="1" dirty="0"/>
              <a:t>in the Productivity of the </a:t>
            </a:r>
            <a:r>
              <a:rPr lang="en-US" sz="2800" b="1" dirty="0" smtClean="0"/>
              <a:t>Resource</a:t>
            </a:r>
          </a:p>
          <a:p>
            <a:pPr lvl="0"/>
            <a:endParaRPr lang="en-US" sz="2800" dirty="0"/>
          </a:p>
          <a:p>
            <a:pPr lvl="0"/>
            <a:r>
              <a:rPr lang="en-US" sz="2800" b="1" dirty="0" smtClean="0"/>
              <a:t>3. Changes </a:t>
            </a:r>
            <a:r>
              <a:rPr lang="en-US" sz="2800" b="1" dirty="0"/>
              <a:t>in the Prices of Other Resources</a:t>
            </a:r>
          </a:p>
          <a:p>
            <a:pPr lvl="1"/>
            <a:r>
              <a:rPr lang="en-US" sz="2800" dirty="0" smtClean="0"/>
              <a:t>Substitutes</a:t>
            </a:r>
          </a:p>
          <a:p>
            <a:pPr lvl="1"/>
            <a:r>
              <a:rPr lang="en-US" sz="2800" dirty="0"/>
              <a:t> </a:t>
            </a:r>
            <a:r>
              <a:rPr lang="en-US" sz="2800" dirty="0" smtClean="0"/>
              <a:t>     Substitution Effect</a:t>
            </a:r>
          </a:p>
          <a:p>
            <a:pPr lvl="1"/>
            <a:r>
              <a:rPr lang="en-US" sz="2800" dirty="0"/>
              <a:t> </a:t>
            </a:r>
            <a:r>
              <a:rPr lang="en-US" sz="2800" dirty="0" smtClean="0"/>
              <a:t>     Output Effect</a:t>
            </a:r>
            <a:endParaRPr lang="en-US" sz="2800" dirty="0"/>
          </a:p>
          <a:p>
            <a:pPr lvl="1"/>
            <a:r>
              <a:rPr lang="en-US" sz="2800" dirty="0" smtClean="0"/>
              <a:t>Complements</a:t>
            </a:r>
            <a:endParaRPr lang="en-US" sz="2800" dirty="0"/>
          </a:p>
        </p:txBody>
      </p:sp>
      <p:sp>
        <p:nvSpPr>
          <p:cNvPr id="3" name="TextBox 2"/>
          <p:cNvSpPr txBox="1"/>
          <p:nvPr/>
        </p:nvSpPr>
        <p:spPr>
          <a:xfrm>
            <a:off x="97536" y="152400"/>
            <a:ext cx="9067800" cy="1092607"/>
          </a:xfrm>
          <a:prstGeom prst="rect">
            <a:avLst/>
          </a:prstGeom>
          <a:noFill/>
        </p:spPr>
        <p:txBody>
          <a:bodyPr wrap="square" rtlCol="0">
            <a:spAutoFit/>
          </a:bodyPr>
          <a:lstStyle/>
          <a:p>
            <a:pPr algn="ctr"/>
            <a:r>
              <a:rPr lang="en-US" sz="2800" b="1" u="sng" dirty="0" smtClean="0"/>
              <a:t>WHY WAGES DIFFER – Supply and Demand</a:t>
            </a:r>
          </a:p>
          <a:p>
            <a:pPr algn="ctr"/>
            <a:r>
              <a:rPr lang="en-US" sz="1000" b="1" dirty="0"/>
              <a:t> </a:t>
            </a:r>
            <a:r>
              <a:rPr lang="en-US" sz="1000" b="1" dirty="0" smtClean="0"/>
              <a:t> </a:t>
            </a:r>
          </a:p>
          <a:p>
            <a:pPr algn="ctr"/>
            <a:r>
              <a:rPr lang="en-US" sz="2700" b="1" dirty="0" smtClean="0"/>
              <a:t>Determinants of </a:t>
            </a:r>
            <a:r>
              <a:rPr lang="en-US" sz="2700" b="1" u="sng" dirty="0" smtClean="0"/>
              <a:t>Resource</a:t>
            </a:r>
            <a:r>
              <a:rPr lang="en-US" sz="2700" b="1" dirty="0" smtClean="0"/>
              <a:t> Demand (YP 5-6 and </a:t>
            </a:r>
            <a:r>
              <a:rPr lang="en-US" sz="2700" b="1" dirty="0" err="1" smtClean="0"/>
              <a:t>MicWebApp</a:t>
            </a:r>
            <a:r>
              <a:rPr lang="en-US" sz="2700" b="1" dirty="0" smtClean="0"/>
              <a:t>)</a:t>
            </a:r>
            <a:endParaRPr lang="en-US" sz="2700" dirty="0"/>
          </a:p>
        </p:txBody>
      </p:sp>
    </p:spTree>
    <p:custDataLst>
      <p:tags r:id="rId1"/>
    </p:custDataLst>
    <p:extLst>
      <p:ext uri="{BB962C8B-B14F-4D97-AF65-F5344CB8AC3E}">
        <p14:creationId xmlns:p14="http://schemas.microsoft.com/office/powerpoint/2010/main" val="30055555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9067800" cy="6019800"/>
          </a:xfrm>
        </p:spPr>
        <p:txBody>
          <a:bodyPr>
            <a:normAutofit lnSpcReduction="10000"/>
          </a:bodyPr>
          <a:lstStyle/>
          <a:p>
            <a:pPr algn="ctr">
              <a:buNone/>
            </a:pPr>
            <a:r>
              <a:rPr lang="en-US" sz="2400" b="1" u="sng" dirty="0" smtClean="0"/>
              <a:t>Why Wages Differ   (“Wage Differentials” From Textbook)</a:t>
            </a:r>
          </a:p>
          <a:p>
            <a:pPr algn="ctr">
              <a:buNone/>
            </a:pPr>
            <a:r>
              <a:rPr lang="en-US" sz="2400" b="1" dirty="0" smtClean="0"/>
              <a:t>Explain </a:t>
            </a:r>
            <a:r>
              <a:rPr lang="en-US" sz="2400" b="1" dirty="0"/>
              <a:t>the </a:t>
            </a:r>
            <a:r>
              <a:rPr lang="en-US" sz="2400" b="1" dirty="0" smtClean="0"/>
              <a:t>Demand </a:t>
            </a:r>
            <a:r>
              <a:rPr lang="en-US" sz="2400" b="1" dirty="0"/>
              <a:t>and </a:t>
            </a:r>
            <a:r>
              <a:rPr lang="en-US" sz="2400" b="1" dirty="0" smtClean="0"/>
              <a:t>Supply Factors </a:t>
            </a:r>
            <a:r>
              <a:rPr lang="en-US" sz="2400" b="1" dirty="0"/>
              <a:t>that </a:t>
            </a:r>
            <a:r>
              <a:rPr lang="en-US" sz="2400" b="1" dirty="0" smtClean="0"/>
              <a:t>Create Wage Differentials</a:t>
            </a:r>
          </a:p>
          <a:p>
            <a:pPr>
              <a:buNone/>
            </a:pPr>
            <a:r>
              <a:rPr lang="en-US" sz="1200" dirty="0" smtClean="0"/>
              <a:t>  </a:t>
            </a:r>
            <a:endParaRPr lang="en-US" sz="1200" dirty="0"/>
          </a:p>
          <a:p>
            <a:r>
              <a:rPr lang="en-US" sz="2400" dirty="0" smtClean="0"/>
              <a:t>How Much Labor Demand Is There?</a:t>
            </a:r>
          </a:p>
          <a:p>
            <a:pPr lvl="1"/>
            <a:r>
              <a:rPr lang="en-US" sz="2000" dirty="0" smtClean="0"/>
              <a:t>Demand for the Product</a:t>
            </a:r>
          </a:p>
          <a:p>
            <a:pPr lvl="1"/>
            <a:r>
              <a:rPr lang="en-US" sz="2000" dirty="0" smtClean="0"/>
              <a:t>Productivity of Labor (Marginal Revenue Productivity)</a:t>
            </a:r>
          </a:p>
          <a:p>
            <a:pPr lvl="1"/>
            <a:r>
              <a:rPr lang="en-US" sz="2000" dirty="0" smtClean="0"/>
              <a:t>Prices of Other Resources</a:t>
            </a:r>
          </a:p>
          <a:p>
            <a:r>
              <a:rPr lang="en-US" sz="2400" dirty="0" smtClean="0"/>
              <a:t>How Much Human Capital Is There? (Noncompeting Groups)</a:t>
            </a:r>
          </a:p>
          <a:p>
            <a:pPr lvl="1"/>
            <a:r>
              <a:rPr lang="en-US" sz="2000" dirty="0" smtClean="0"/>
              <a:t>Differences in Ability</a:t>
            </a:r>
          </a:p>
          <a:p>
            <a:pPr lvl="1"/>
            <a:r>
              <a:rPr lang="en-US" sz="2000" dirty="0" smtClean="0"/>
              <a:t>Differences in Education and Training</a:t>
            </a:r>
          </a:p>
          <a:p>
            <a:r>
              <a:rPr lang="en-US" sz="2400" dirty="0" smtClean="0"/>
              <a:t>Nonmonetary Aspects of Jobs (Compensating Differences)</a:t>
            </a:r>
          </a:p>
          <a:p>
            <a:r>
              <a:rPr lang="en-US" sz="2400" dirty="0" smtClean="0"/>
              <a:t>Market Imperfections</a:t>
            </a:r>
          </a:p>
          <a:p>
            <a:pPr lvl="1"/>
            <a:r>
              <a:rPr lang="en-US" sz="2000" dirty="0" smtClean="0"/>
              <a:t>Lack of Job Information</a:t>
            </a:r>
          </a:p>
          <a:p>
            <a:pPr lvl="1"/>
            <a:r>
              <a:rPr lang="en-US" sz="2000" dirty="0" smtClean="0"/>
              <a:t>Geographic Immobility</a:t>
            </a:r>
          </a:p>
          <a:p>
            <a:pPr lvl="1"/>
            <a:r>
              <a:rPr lang="en-US" sz="2000" dirty="0" smtClean="0"/>
              <a:t>Unions and Government Restraints</a:t>
            </a:r>
          </a:p>
          <a:p>
            <a:pPr lvl="1"/>
            <a:r>
              <a:rPr lang="en-US" sz="2000" dirty="0" smtClean="0"/>
              <a:t>Discrimination</a:t>
            </a:r>
          </a:p>
          <a:p>
            <a:pPr lvl="1"/>
            <a:endParaRPr lang="en-US" dirty="0" smtClean="0"/>
          </a:p>
          <a:p>
            <a:pPr>
              <a:buNone/>
            </a:pPr>
            <a:endParaRPr lang="en-US" sz="2100" dirty="0" smtClean="0"/>
          </a:p>
        </p:txBody>
      </p:sp>
      <p:sp>
        <p:nvSpPr>
          <p:cNvPr id="5" name="Title 1"/>
          <p:cNvSpPr txBox="1">
            <a:spLocks/>
          </p:cNvSpPr>
          <p:nvPr/>
        </p:nvSpPr>
        <p:spPr>
          <a:xfrm>
            <a:off x="609600" y="6324600"/>
            <a:ext cx="8153400" cy="4571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13a – Labor Market Models</a:t>
            </a:r>
            <a:endParaRPr lang="en-US" sz="2800" b="1" dirty="0"/>
          </a:p>
        </p:txBody>
      </p:sp>
    </p:spTree>
    <p:custDataLst>
      <p:tags r:id="rId1"/>
    </p:custDataLst>
    <p:extLst>
      <p:ext uri="{BB962C8B-B14F-4D97-AF65-F5344CB8AC3E}">
        <p14:creationId xmlns:p14="http://schemas.microsoft.com/office/powerpoint/2010/main" val="2351522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t>1. Which labor market model?</a:t>
            </a:r>
            <a:endParaRPr lang="en-US" b="1" dirty="0"/>
          </a:p>
        </p:txBody>
      </p:sp>
      <p:pic>
        <p:nvPicPr>
          <p:cNvPr id="5" name="Picture 4" descr="lab8compres.jpg"/>
          <p:cNvPicPr>
            <a:picLocks noChangeAspect="1"/>
          </p:cNvPicPr>
          <p:nvPr/>
        </p:nvPicPr>
        <p:blipFill>
          <a:blip r:embed="rId4" cstate="print"/>
          <a:stretch>
            <a:fillRect/>
          </a:stretch>
        </p:blipFill>
        <p:spPr>
          <a:xfrm>
            <a:off x="5315318" y="228600"/>
            <a:ext cx="3828682" cy="3352800"/>
          </a:xfrm>
          <a:prstGeom prst="rect">
            <a:avLst/>
          </a:prstGeom>
        </p:spPr>
      </p:pic>
      <p:sp>
        <p:nvSpPr>
          <p:cNvPr id="3" name="TPAnswers"/>
          <p:cNvSpPr>
            <a:spLocks noGrp="1"/>
          </p:cNvSpPr>
          <p:nvPr>
            <p:ph type="body" idx="1"/>
            <p:custDataLst>
              <p:tags r:id="rId2"/>
            </p:custDataLst>
          </p:nvPr>
        </p:nvSpPr>
        <p:spPr>
          <a:xfrm>
            <a:off x="457200" y="1447800"/>
            <a:ext cx="4953000" cy="5105400"/>
          </a:xfrm>
        </p:spPr>
        <p:txBody>
          <a:bodyPr>
            <a:noAutofit/>
          </a:bodyPr>
          <a:lstStyle/>
          <a:p>
            <a:pPr marL="514350" indent="-514350">
              <a:buFont typeface="Arial" pitchFamily="34" charset="0"/>
              <a:buAutoNum type="arabicPeriod"/>
            </a:pPr>
            <a:r>
              <a:rPr lang="en-US" sz="2800" dirty="0" smtClean="0"/>
              <a:t>Pure comp. labor and pure comp. product markets</a:t>
            </a:r>
          </a:p>
          <a:p>
            <a:pPr marL="514350" indent="-514350">
              <a:buFont typeface="Arial" pitchFamily="34" charset="0"/>
              <a:buAutoNum type="arabicPeriod"/>
            </a:pPr>
            <a:r>
              <a:rPr lang="en-US" sz="2800" dirty="0" smtClean="0"/>
              <a:t>Pure comp. labor and imperfect comp. product</a:t>
            </a:r>
          </a:p>
          <a:p>
            <a:pPr marL="514350" indent="-514350">
              <a:buFont typeface="Arial" pitchFamily="34" charset="0"/>
              <a:buAutoNum type="arabicPeriod"/>
            </a:pPr>
            <a:r>
              <a:rPr lang="en-US" sz="2800" dirty="0" err="1" smtClean="0"/>
              <a:t>Monopsony</a:t>
            </a:r>
            <a:endParaRPr lang="en-US" sz="2800" dirty="0" smtClean="0"/>
          </a:p>
          <a:p>
            <a:pPr marL="514350" indent="-514350">
              <a:buFont typeface="Arial" pitchFamily="34" charset="0"/>
              <a:buAutoNum type="arabicPeriod"/>
            </a:pPr>
            <a:r>
              <a:rPr lang="en-US" sz="2800" dirty="0" smtClean="0"/>
              <a:t>Union: enhancing demand</a:t>
            </a:r>
          </a:p>
          <a:p>
            <a:pPr marL="514350" indent="-514350">
              <a:buFont typeface="Arial" pitchFamily="34" charset="0"/>
              <a:buAutoNum type="arabicPeriod"/>
            </a:pPr>
            <a:r>
              <a:rPr lang="en-US" sz="2800" dirty="0" smtClean="0"/>
              <a:t>Union: craft (exclusive)</a:t>
            </a:r>
          </a:p>
          <a:p>
            <a:pPr marL="514350" indent="-514350">
              <a:buFont typeface="Arial" pitchFamily="34" charset="0"/>
              <a:buAutoNum type="arabicPeriod"/>
            </a:pPr>
            <a:r>
              <a:rPr lang="en-US" sz="2800" dirty="0" smtClean="0"/>
              <a:t>Union: Industrial (inclusive)</a:t>
            </a:r>
          </a:p>
          <a:p>
            <a:pPr marL="514350" indent="-514350">
              <a:buFont typeface="Arial" pitchFamily="34" charset="0"/>
              <a:buAutoNum type="arabicPeriod"/>
            </a:pPr>
            <a:r>
              <a:rPr lang="en-US" sz="2800" dirty="0" smtClean="0"/>
              <a:t>Union: Bilateral Monopoly</a:t>
            </a:r>
          </a:p>
          <a:p>
            <a:pPr marL="514350" indent="-514350">
              <a:buFont typeface="Arial" pitchFamily="34" charset="0"/>
              <a:buAutoNum type="arabicPeriod"/>
            </a:pPr>
            <a:r>
              <a:rPr lang="en-US" sz="2800" dirty="0" smtClean="0"/>
              <a:t>Minimum Wage</a:t>
            </a:r>
          </a:p>
        </p:txBody>
      </p:sp>
    </p:spTree>
    <p:custDataLst>
      <p:tags r:id="rId1"/>
    </p:custDataLst>
    <p:extLst>
      <p:ext uri="{BB962C8B-B14F-4D97-AF65-F5344CB8AC3E}">
        <p14:creationId xmlns:p14="http://schemas.microsoft.com/office/powerpoint/2010/main" val="210914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3657600" cy="1477962"/>
          </a:xfrm>
        </p:spPr>
        <p:txBody>
          <a:bodyPr>
            <a:normAutofit fontScale="90000"/>
          </a:bodyPr>
          <a:lstStyle/>
          <a:p>
            <a:pPr algn="l"/>
            <a:r>
              <a:rPr lang="en-US" b="1" dirty="0" smtClean="0">
                <a:solidFill>
                  <a:srgbClr val="0070C0"/>
                </a:solidFill>
              </a:rPr>
              <a:t>1. Which labor market model?</a:t>
            </a:r>
            <a:endParaRPr lang="en-US" b="1" dirty="0">
              <a:solidFill>
                <a:srgbClr val="0070C0"/>
              </a:solidFill>
            </a:endParaRPr>
          </a:p>
        </p:txBody>
      </p:sp>
      <p:pic>
        <p:nvPicPr>
          <p:cNvPr id="5" name="Picture 4" descr="lab8compres.jpg"/>
          <p:cNvPicPr>
            <a:picLocks noChangeAspect="1"/>
          </p:cNvPicPr>
          <p:nvPr/>
        </p:nvPicPr>
        <p:blipFill>
          <a:blip r:embed="rId5" cstate="print"/>
          <a:stretch>
            <a:fillRect/>
          </a:stretch>
        </p:blipFill>
        <p:spPr>
          <a:xfrm>
            <a:off x="5315318" y="228600"/>
            <a:ext cx="3828682" cy="3352800"/>
          </a:xfrm>
          <a:prstGeom prst="rect">
            <a:avLst/>
          </a:prstGeom>
        </p:spPr>
      </p:pic>
      <p:sp>
        <p:nvSpPr>
          <p:cNvPr id="7" name="CorShape1"/>
          <p:cNvSpPr/>
          <p:nvPr>
            <p:custDataLst>
              <p:tags r:id="rId2"/>
            </p:custDataLst>
          </p:nvPr>
        </p:nvSpPr>
        <p:spPr>
          <a:xfrm rot="10800000">
            <a:off x="-60961" y="14478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447800"/>
            <a:ext cx="4953000" cy="5105400"/>
          </a:xfrm>
        </p:spPr>
        <p:txBody>
          <a:bodyPr>
            <a:noAutofit/>
          </a:bodyPr>
          <a:lstStyle/>
          <a:p>
            <a:pPr marL="514350" indent="-514350">
              <a:buFont typeface="Arial" pitchFamily="34" charset="0"/>
              <a:buAutoNum type="arabicPeriod"/>
            </a:pPr>
            <a:r>
              <a:rPr lang="en-US" sz="2800" dirty="0" smtClean="0"/>
              <a:t>Pure comp. labor and pure comp. product markets</a:t>
            </a:r>
          </a:p>
          <a:p>
            <a:pPr marL="514350" indent="-514350">
              <a:buFont typeface="Arial" pitchFamily="34" charset="0"/>
              <a:buAutoNum type="arabicPeriod"/>
            </a:pPr>
            <a:r>
              <a:rPr lang="en-US" sz="2800" dirty="0" smtClean="0"/>
              <a:t>Pure comp. labor and imperfect comp. product</a:t>
            </a:r>
          </a:p>
          <a:p>
            <a:pPr marL="514350" indent="-514350">
              <a:buFont typeface="Arial" pitchFamily="34" charset="0"/>
              <a:buAutoNum type="arabicPeriod"/>
            </a:pPr>
            <a:r>
              <a:rPr lang="en-US" sz="2800" dirty="0" err="1" smtClean="0"/>
              <a:t>Monopsony</a:t>
            </a:r>
            <a:endParaRPr lang="en-US" sz="2800" dirty="0" smtClean="0"/>
          </a:p>
          <a:p>
            <a:pPr marL="514350" indent="-514350">
              <a:buFont typeface="Arial" pitchFamily="34" charset="0"/>
              <a:buAutoNum type="arabicPeriod"/>
            </a:pPr>
            <a:r>
              <a:rPr lang="en-US" sz="2800" dirty="0" smtClean="0"/>
              <a:t>Union: enhancing demand</a:t>
            </a:r>
          </a:p>
          <a:p>
            <a:pPr marL="514350" indent="-514350">
              <a:buFont typeface="Arial" pitchFamily="34" charset="0"/>
              <a:buAutoNum type="arabicPeriod"/>
            </a:pPr>
            <a:r>
              <a:rPr lang="en-US" sz="2800" dirty="0" smtClean="0"/>
              <a:t>Union: craft (exclusive)</a:t>
            </a:r>
          </a:p>
          <a:p>
            <a:pPr marL="514350" indent="-514350">
              <a:buFont typeface="Arial" pitchFamily="34" charset="0"/>
              <a:buAutoNum type="arabicPeriod"/>
            </a:pPr>
            <a:r>
              <a:rPr lang="en-US" sz="2800" dirty="0" smtClean="0"/>
              <a:t>Union: Industrial (inclusive)</a:t>
            </a:r>
          </a:p>
          <a:p>
            <a:pPr marL="514350" indent="-514350">
              <a:buFont typeface="Arial" pitchFamily="34" charset="0"/>
              <a:buAutoNum type="arabicPeriod"/>
            </a:pPr>
            <a:r>
              <a:rPr lang="en-US" sz="2800" dirty="0" smtClean="0"/>
              <a:t>Union: Bilateral Monopoly</a:t>
            </a:r>
          </a:p>
          <a:p>
            <a:pPr marL="514350" indent="-514350">
              <a:buFont typeface="Arial" pitchFamily="34" charset="0"/>
              <a:buAutoNum type="arabicPeriod"/>
            </a:pPr>
            <a:r>
              <a:rPr lang="en-US" sz="2800" dirty="0" smtClean="0"/>
              <a:t>Minimum Wage</a:t>
            </a:r>
          </a:p>
        </p:txBody>
      </p:sp>
    </p:spTree>
    <p:custDataLst>
      <p:tags r:id="rId1"/>
    </p:custDataLst>
    <p:extLst>
      <p:ext uri="{BB962C8B-B14F-4D97-AF65-F5344CB8AC3E}">
        <p14:creationId xmlns:p14="http://schemas.microsoft.com/office/powerpoint/2010/main" val="29087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CORRECTPOINTVALUE" val="10"/>
  <p:tag name="POWERPOINTVERSION" val="14.0"/>
  <p:tag name="TASKPANEKEY" val="c978ac67-a356-4e2d-bf63-81804ca6558b"/>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TEXTLENGTH" val="220"/>
  <p:tag name="FONTSIZE" val="28"/>
  <p:tag name="BULLETTYPE" val="ppBulletArabicPeriod"/>
  <p:tag name="ANSWERTEXT" val="Pure comp. labor and pure comp. product markets&#10;Pure comp. labor and imperfect comp. product&#10;Monopsony&#10;Union: enhancing demand&#10;Union: craft (exclusive)&#10;Union: Industrial (inclusive)&#10;Union: Bilateral Monopoly&#10;Minimum Wage"/>
  <p:tag name="OLDNUMANSWERS" val="8"/>
</p:tagLst>
</file>

<file path=ppt/tags/tag10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1.xml><?xml version="1.0" encoding="utf-8"?>
<p:tagLst xmlns:a="http://schemas.openxmlformats.org/drawingml/2006/main" xmlns:r="http://schemas.openxmlformats.org/officeDocument/2006/relationships" xmlns:p="http://schemas.openxmlformats.org/presentationml/2006/main">
  <p:tag name="ANSWERBULLETS" val="3"/>
  <p:tag name="TEXTLENGTH" val="186"/>
  <p:tag name="FONTSIZE" val="28"/>
  <p:tag name="BULLETTYPE" val="ppBulletArabicPeriod"/>
  <p:tag name="ANSWERTEXT" val="Pure comp. labor and pure comp. product&#10;Pure comp. labor and imperfect comp. product&#10;Monopsony&#10;Union: enhancing demand&#10;Union: craft (exclusive)&#10;Union: Industrial (inclusive)&#10;Minimum Wage"/>
  <p:tag name="OLDNUMANSWERS" val="7"/>
</p:tagLst>
</file>

<file path=ppt/tags/tag10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8;8;8;8;8;8;8;8;8;8;7;8;8;8;"/>
  <p:tag name="CHARTSTRINGSTD" val="0 0 1 0 0 0 1 13"/>
  <p:tag name="CHARTSTRINGREV" val="13 1 0 0 0 1 0 0"/>
  <p:tag name="CHARTSTRINGSTDPER" val="0 0 0.0666666666666667 0 0 0 0.0666666666666667 0.866666666666667"/>
  <p:tag name="CHARTSTRINGREVPER" val="0.866666666666667 0.0666666666666667 0 0 0 0.0666666666666667 0 0"/>
  <p:tag name="RESPONSESGATHERED" val="False"/>
  <p:tag name="ANONYMOUSTEMP" val="False"/>
  <p:tag name="QUESTIONALIAS" val="15. Assume a minimum wage of $20. - What quantity will be hired? - What quantity will be hire WITHOUT the min. wage? - What is the alloc. Eff. quantity?"/>
  <p:tag name="ANSWERSALIAS" val="Hired: 40; Without; 30; Eff.: 30|smicln|Hired: 30; Without; 20; Eff.: 20|smicln|Hired: 20; Without; 20; Eff.: 20|smicln|Hired: 20; Without; 30; Eff.: 30"/>
  <p:tag name="CORRECTPOINTVALUE" val="0"/>
  <p:tag name="SLIDEORDER" val="9"/>
  <p:tag name="SLIDEGUID" val="B3E9019B81664085B3339E28C7E2D8E3"/>
  <p:tag name="VALUES" val="No Value|smicln|No Value|smicln|No Value|smicln|No Value"/>
</p:tagLst>
</file>

<file path=ppt/tags/tag103.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28"/>
  <p:tag name="BULLETTYPE" val="ppBulletArabicPeriod"/>
  <p:tag name="ANSWERTEXT" val="Hired: 40; Without; 30; Eff.: 30&#10;Hired: 30; Without; 20; Eff.: 20&#10;Hired: 20; Without; 20; Eff.: 20&#10;Hired: 20; Without; 30; Eff.: 30"/>
  <p:tag name="OLDNUMANSWERS" val="4"/>
</p:tagLst>
</file>

<file path=ppt/tags/tag10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8;8;8;8;8;8;8;8;8;8;7;8;8;8;"/>
  <p:tag name="CHARTSTRINGSTD" val="0 0 1 0 0 0 1 13"/>
  <p:tag name="CHARTSTRINGREV" val="13 1 0 0 0 1 0 0"/>
  <p:tag name="CHARTSTRINGSTDPER" val="0 0 0.0666666666666667 0 0 0 0.0666666666666667 0.866666666666667"/>
  <p:tag name="CHARTSTRINGREVPER" val="0.866666666666667 0.0666666666666667 0 0 0 0.0666666666666667 0 0"/>
  <p:tag name="RESPONSESGATHERED" val="False"/>
  <p:tag name="ANONYMOUSTEMP" val="False"/>
  <p:tag name="QUESTIONALIAS" val="15. Assume a minimum wage of $20. - What quantity will be hired? - What quantity will be hire WITHOUT the min. wage? - What is the alloc. Eff. quantity?"/>
  <p:tag name="ANSWERSALIAS" val="Hired: 40; Without; 30; Eff.: 30|smicln|Hired: 30; Without; 20; Eff.: 20|smicln|Hired: 20; Without; 20; Eff.: 20|smicln|Hired: 20; Without; 30; Eff.: 30"/>
  <p:tag name="CORRECTPOINTVALUE" val="1"/>
  <p:tag name="SLIDEORDER" val="10"/>
  <p:tag name="SLIDEGUID" val="A9984FFA96294A409C00FF97683F682C"/>
  <p:tag name="VALUES" val="Incorrect|smicln|Incorrect|smicln|Incorrect|smicln|Correct"/>
</p:tagLst>
</file>

<file path=ppt/tags/tag10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6.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28"/>
  <p:tag name="BULLETTYPE" val="ppBulletArabicPeriod"/>
  <p:tag name="ANSWERTEXT" val="Hired: 40; Without; 30; Eff.: 30&#10;Hired: 30; Without; 20; Eff.: 20&#10;Hired: 20; Without; 20; Eff.: 20&#10;Hired: 20; Without; 30; Eff.: 30"/>
  <p:tag name="OLDNUMANSWERS" val="4"/>
</p:tagLst>
</file>

<file path=ppt/tags/tag10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8;8;8;8;8;8;8;8;8;8;7;8;8;8;"/>
  <p:tag name="CHARTSTRINGSTD" val="0 0 1 0 0 0 1 13"/>
  <p:tag name="CHARTSTRINGREV" val="13 1 0 0 0 1 0 0"/>
  <p:tag name="CHARTSTRINGSTDPER" val="0 0 0.0666666666666667 0 0 0 0.0666666666666667 0.866666666666667"/>
  <p:tag name="CHARTSTRINGREVPER" val="0.866666666666667 0.0666666666666667 0 0 0 0.0666666666666667 0 0"/>
  <p:tag name="RESPONSESGATHERED" val="False"/>
  <p:tag name="ANONYMOUSTEMP" val="False"/>
  <p:tag name="QUESTIONALIAS" val="17. Assume a minimum wage of $20.  As a result of the minimum wage, how many workers lost their jobs?"/>
  <p:tag name="ANSWERSALIAS" val="10|smicln|20|smicln|24|smicln|30|smicln|40|smicln|44"/>
  <p:tag name="CORRECTPOINTVALUE" val="0"/>
  <p:tag name="SLIDEORDER" val="11"/>
  <p:tag name="SLIDEGUID" val="97831EDAE3A74E098FF90C2313DE9376"/>
  <p:tag name="VALUES" val="No Value|smicln|No Value|smicln|No Value|smicln|No Value|smicln|No Value|smicln|No Value"/>
</p:tagLst>
</file>

<file path=ppt/tags/tag108.xml><?xml version="1.0" encoding="utf-8"?>
<p:tagLst xmlns:a="http://schemas.openxmlformats.org/drawingml/2006/main" xmlns:r="http://schemas.openxmlformats.org/officeDocument/2006/relationships" xmlns:p="http://schemas.openxmlformats.org/presentationml/2006/main">
  <p:tag name="ANSWERBULLETS" val="3"/>
  <p:tag name="TEXTLENGTH" val="17"/>
  <p:tag name="FONTSIZE" val="28"/>
  <p:tag name="BULLETTYPE" val="ppBulletArabicPeriod"/>
  <p:tag name="ANSWERTEXT" val="10&#10;20&#10;24&#10;30&#10;40&#10;44"/>
  <p:tag name="OLDNUMANSWERS" val="6"/>
</p:tagLst>
</file>

<file path=ppt/tags/tag10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8;8;8;8;8;8;8;8;8;8;7;8;8;8;"/>
  <p:tag name="CHARTSTRINGSTD" val="0 0 1 0 0 0 1 13"/>
  <p:tag name="CHARTSTRINGREV" val="13 1 0 0 0 1 0 0"/>
  <p:tag name="CHARTSTRINGSTDPER" val="0 0 0.0666666666666667 0 0 0 0.0666666666666667 0.866666666666667"/>
  <p:tag name="CHARTSTRINGREVPER" val="0.866666666666667 0.0666666666666667 0 0 0 0.0666666666666667 0 0"/>
  <p:tag name="RESPONSESGATHERED" val="False"/>
  <p:tag name="ANONYMOUSTEMP" val="False"/>
  <p:tag name="CORRECTPOINTVALUE" val="1"/>
  <p:tag name="QUESTIONALIAS" val="17. Assume a minimum wage of $20.  As a result of the minimum wage, how many workers lost their jobs?"/>
  <p:tag name="ANSWERSALIAS" val="10|smicln|20|smicln|24|smicln|30|smicln|40|smicln|44"/>
  <p:tag name="SLIDEORDER" val="13"/>
  <p:tag name="SLIDEGUID" val="084C73E7567E42E5BADF28D8392D1E78"/>
  <p:tag name="VALUES" val="Correct|smicln|Incorrect|smicln|Incorrect|smicln|Incorrect|smicln|Incorrect|smicln|Incorrect"/>
</p:tagLst>
</file>

<file path=ppt/tags/tag1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8;8;4;1;8;8;1;1;8;8;1;4;5;"/>
  <p:tag name="CHARTSTRINGSTD" val="6 0 0 2 1 0 0 6"/>
  <p:tag name="CHARTSTRINGREV" val="6 0 0 1 2 0 0 6"/>
  <p:tag name="CHARTSTRINGSTDPER" val="0.4 0 0 0.133333333333333 0.0666666666666667 0 0 0.4"/>
  <p:tag name="CHARTSTRINGREVPER" val="0.4 0 0 0.0666666666666667 0.133333333333333 0 0 0.4"/>
  <p:tag name="RESPONSESGATHERED" val="False"/>
  <p:tag name="ANONYMOUSTEMP" val="False"/>
  <p:tag name="QUESTIONALIAS" val="4. Which labor market model?"/>
  <p:tag name="ANSWERSALIAS" val="Pure comp. labor and pure comp. product markets|smicln|Pure comp. labor and imperfect comp. product|smicln|Monopsony|smicln|Union: enhancing demand|smicln|Union: craft (exclusive)|smicln|Union: Industrial (inclusive)|smicln|Union: Bilateral Monopoly|smicln|Minimum Wage"/>
  <p:tag name="CORRECTPOINTVALUE" val="1"/>
  <p:tag name="SLIDEORDER" val="3"/>
  <p:tag name="SLIDEGUID" val="0D7D46D2723549E9A9C78E14523AEEB2"/>
  <p:tag name="VALUES" val="Correct|smicln|Incorrect|smicln|Incorrect|smicln|Incorrect|smicln|Incorrect|smicln|Incorrect|smicln|Incorrect|smicln|Incorrect"/>
</p:tagLst>
</file>

<file path=ppt/tags/tag110.xml><?xml version="1.0" encoding="utf-8"?>
<p:tagLst xmlns:a="http://schemas.openxmlformats.org/drawingml/2006/main" xmlns:r="http://schemas.openxmlformats.org/officeDocument/2006/relationships" xmlns:p="http://schemas.openxmlformats.org/presentationml/2006/main">
  <p:tag name="ANSWERBULLETS" val="3"/>
  <p:tag name="TEXTLENGTH" val="17"/>
  <p:tag name="FONTSIZE" val="28"/>
  <p:tag name="BULLETTYPE" val="ppBulletArabicPeriod"/>
  <p:tag name="ANSWERTEXT" val="10&#10;20&#10;24&#10;30&#10;40&#10;44"/>
  <p:tag name="OLDNUMANSWERS" val="6"/>
</p:tagLst>
</file>

<file path=ppt/tags/tag11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8;8;8;8;8;8;8;8;8;8;7;8;8;8;"/>
  <p:tag name="CHARTSTRINGSTD" val="0 0 1 0 0 0 1 13"/>
  <p:tag name="CHARTSTRINGREV" val="13 1 0 0 0 1 0 0"/>
  <p:tag name="CHARTSTRINGSTDPER" val="0 0 0.0666666666666667 0 0 0 0.0666666666666667 0.866666666666667"/>
  <p:tag name="CHARTSTRINGREVPER" val="0.866666666666667 0.0666666666666667 0 0 0 0.0666666666666667 0 0"/>
  <p:tag name="RESPONSESGATHERED" val="False"/>
  <p:tag name="ANONYMOUSTEMP" val="False"/>
  <p:tag name="QUESTIONALIAS" val="17. Assume a minimum wage of $20.  As a result of the minimum wage, how many workers lost their jobs?"/>
  <p:tag name="ANSWERSALIAS" val="10|smicln|20|smicln|24|smicln|30|smicln|40|smicln|44"/>
  <p:tag name="CORRECTPOINTVALUE" val="0"/>
  <p:tag name="SLIDEORDER" val="12"/>
  <p:tag name="SLIDEGUID" val="71A62ACA5AF24548BE6354460CC10A10"/>
  <p:tag name="VALUES" val="No Value|smicln|No Value|smicln|No Value|smicln|No Value|smicln|No Value|smicln|No Value"/>
</p:tagLst>
</file>

<file path=ppt/tags/tag113.xml><?xml version="1.0" encoding="utf-8"?>
<p:tagLst xmlns:a="http://schemas.openxmlformats.org/drawingml/2006/main" xmlns:r="http://schemas.openxmlformats.org/officeDocument/2006/relationships" xmlns:p="http://schemas.openxmlformats.org/presentationml/2006/main">
  <p:tag name="ANSWERBULLETS" val="3"/>
  <p:tag name="TEXTLENGTH" val="17"/>
  <p:tag name="FONTSIZE" val="28"/>
  <p:tag name="BULLETTYPE" val="ppBulletArabicPeriod"/>
  <p:tag name="ANSWERTEXT" val="10&#10;20&#10;24&#10;30&#10;40&#10;44"/>
  <p:tag name="OLDNUMANSWERS" val="6"/>
</p:tagLst>
</file>

<file path=ppt/tags/tag1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8;8;8;8;8;8;8;8;8;8;7;8;8;8;"/>
  <p:tag name="CHARTSTRINGSTD" val="0 0 1 0 0 0 1 13"/>
  <p:tag name="CHARTSTRINGREV" val="13 1 0 0 0 1 0 0"/>
  <p:tag name="CHARTSTRINGSTDPER" val="0 0 0.0666666666666667 0 0 0 0.0666666666666667 0.866666666666667"/>
  <p:tag name="CHARTSTRINGREVPER" val="0.866666666666667 0.0666666666666667 0 0 0 0.0666666666666667 0 0"/>
  <p:tag name="RESPONSESGATHERED" val="False"/>
  <p:tag name="ANONYMOUSTEMP" val="False"/>
  <p:tag name="CORRECTPOINTVALUE" val="1"/>
  <p:tag name="ANSWERSALIAS" val="10|smicln|20|smicln|24|smicln|30|smicln|40|smicln|44"/>
  <p:tag name="SLIDEORDER" val="12"/>
  <p:tag name="SLIDEGUID" val="C378CCF5A8B3478487FC7D596520E232"/>
  <p:tag name="VALUES" val="Incorrect|smicln|Incorrect|smicln|Correct|smicln|Incorrect|smicln|Incorrect|smicln|Incorrect"/>
  <p:tag name="QUESTIONALIAS" val="18. Assume a minimum wage of $20.  As a result of the minimum wage, how much unemployment was created?"/>
</p:tagLst>
</file>

<file path=ppt/tags/tag1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6.xml><?xml version="1.0" encoding="utf-8"?>
<p:tagLst xmlns:a="http://schemas.openxmlformats.org/drawingml/2006/main" xmlns:r="http://schemas.openxmlformats.org/officeDocument/2006/relationships" xmlns:p="http://schemas.openxmlformats.org/presentationml/2006/main">
  <p:tag name="ANSWERBULLETS" val="3"/>
  <p:tag name="TEXTLENGTH" val="17"/>
  <p:tag name="FONTSIZE" val="28"/>
  <p:tag name="BULLETTYPE" val="ppBulletArabicPeriod"/>
  <p:tag name="ANSWERTEXT" val="10&#10;20&#10;24&#10;30&#10;40&#10;44"/>
  <p:tag name="OLDNUMANSWERS" val="6"/>
</p:tagLst>
</file>

<file path=ppt/tags/tag117.xml><?xml version="1.0" encoding="utf-8"?>
<p:tagLst xmlns:a="http://schemas.openxmlformats.org/drawingml/2006/main" xmlns:r="http://schemas.openxmlformats.org/officeDocument/2006/relationships" xmlns:p="http://schemas.openxmlformats.org/presentationml/2006/main">
  <p:tag name="DELIMITERS" val="3.1"/>
</p:tagLst>
</file>

<file path=ppt/tags/tag118.xml><?xml version="1.0" encoding="utf-8"?>
<p:tagLst xmlns:a="http://schemas.openxmlformats.org/drawingml/2006/main" xmlns:r="http://schemas.openxmlformats.org/officeDocument/2006/relationships" xmlns:p="http://schemas.openxmlformats.org/presentationml/2006/main">
  <p:tag name="DELIMITERS" val="3.1"/>
</p:tagLst>
</file>

<file path=ppt/tags/tag119.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0.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Hired 20; Wage: $12; Eff: 60|smicln|Hired 100; Wage: $10; Eff: 60|smicln|Hired 60; Wage: $12; Eff: 100|smicln|Hired 60; Wage: $7; Eff: 100"/>
  <p:tag name="QUESTIONALIAS" val="15. With no minimum wage: - What quantity of labor will be hired? - what wage would be paid? - what is the alloc. Eff. quantity?"/>
  <p:tag name="CORRECTPOINTVALUE" val="1"/>
  <p:tag name="SLIDEORDER" val="6"/>
  <p:tag name="SLIDEGUID" val="7EB3E76A1EC3467EB65D2D839F0F33C4"/>
  <p:tag name="VALUES" val="No Value|smicln|No Value|smicln|No Value|smicln|No Value"/>
</p:tagLst>
</file>

<file path=ppt/tags/tag121.xml><?xml version="1.0" encoding="utf-8"?>
<p:tagLst xmlns:a="http://schemas.openxmlformats.org/drawingml/2006/main" xmlns:r="http://schemas.openxmlformats.org/officeDocument/2006/relationships" xmlns:p="http://schemas.openxmlformats.org/presentationml/2006/main">
  <p:tag name="ANSWERBULLETS" val="3"/>
  <p:tag name="TEXTLENGTH" val="117"/>
  <p:tag name="FONTSIZE" val="28"/>
  <p:tag name="BULLETTYPE" val="ppBulletArabicPeriod"/>
  <p:tag name="ANSWERTEXT" val="Hired 20; Wage: $12; Eff: 60&#10;Hired 100; Wage: $10; Eff: 60&#10;Hired 60; Wage: $12; Eff: 100&#10;Hired 60; Wage: $7; Eff: 100"/>
  <p:tag name="OLDNUMANSWERS" val="4"/>
</p:tagLst>
</file>

<file path=ppt/tags/tag122.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Hired 20; Wage: $12; Eff: 60|smicln|Hired 100; Wage: $10; Eff: 60|smicln|Hired 60; Wage: $12; Eff: 100|smicln|Hired 60; Wage: $7; Eff: 100"/>
  <p:tag name="QUESTIONALIAS" val="15. With no minimum wage: - What quantity of labor will be hired? - what wage would be paid? - what is the alloc. Eff. quantity?"/>
  <p:tag name="CORRECTPOINTVALUE" val="1"/>
  <p:tag name="SLIDEORDER" val="7"/>
  <p:tag name="SLIDEGUID" val="11DC13A77C68412DB28E874A061C2EBA"/>
  <p:tag name="VALUES" val="Incorrect|smicln|Incorrect|smicln|Incorrect|smicln|Correct"/>
</p:tagLst>
</file>

<file path=ppt/tags/tag1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4.xml><?xml version="1.0" encoding="utf-8"?>
<p:tagLst xmlns:a="http://schemas.openxmlformats.org/drawingml/2006/main" xmlns:r="http://schemas.openxmlformats.org/officeDocument/2006/relationships" xmlns:p="http://schemas.openxmlformats.org/presentationml/2006/main">
  <p:tag name="ANSWERBULLETS" val="3"/>
  <p:tag name="TEXTLENGTH" val="117"/>
  <p:tag name="FONTSIZE" val="28"/>
  <p:tag name="BULLETTYPE" val="ppBulletArabicPeriod"/>
  <p:tag name="ANSWERTEXT" val="Hired 20; Wage: $12; Eff: 60&#10;Hired 100; Wage: $10; Eff: 60&#10;Hired 60; Wage: $12; Eff: 100&#10;Hired 60; Wage: $7; Eff: 100"/>
  <p:tag name="OLDNUMANSWERS" val="4"/>
</p:tagLst>
</file>

<file path=ppt/tags/tag125.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Hired 60; Wage: $10; Eff: 60|smicln|Hired 100; Wage: $10; Eff: 100|smicln|Hired 60; Wage: $7; Eff: 100|smicln|Hired 100; Wage: $12; Eff: 100"/>
  <p:tag name="QUESTIONALIAS" val="17. With a new  minimum wage or $10: - What quantity of labor will be hired? - what wage would be paid? - what is the alloc. Eff. quantity?"/>
  <p:tag name="CORRECTPOINTVALUE" val="1"/>
  <p:tag name="SLIDEORDER" val="8"/>
  <p:tag name="SLIDEGUID" val="AF4355772E3E4E5FBB20F5143801EB8C"/>
  <p:tag name="VALUES" val="No Value|smicln|No Value|smicln|No Value|smicln|No Value"/>
</p:tagLst>
</file>

<file path=ppt/tags/tag126.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28"/>
  <p:tag name="BULLETTYPE" val="ppBulletArabicPeriod"/>
  <p:tag name="ANSWERTEXT" val="Hired 60; Wage: $10; Eff: 60&#10;Hired 100; Wage: $10; Eff: 100&#10;Hired 60; Wage: $7; Eff: 100&#10;Hired 100; Wage: $12; Eff: 100"/>
  <p:tag name="OLDNUMANSWERS" val="4"/>
</p:tagLst>
</file>

<file path=ppt/tags/tag12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Hired 60; Wage: $10; Eff: 60|smicln|Hired 100; Wage: $10; Eff: 100|smicln|Hired 60; Wage: $7; Eff: 100|smicln|Hired 100; Wage: $12; Eff: 100"/>
  <p:tag name="CORRECTPOINTVALUE" val="1"/>
  <p:tag name="SLIDEORDER" val="9"/>
  <p:tag name="SLIDEGUID" val="A1B0807E8E744E42A66D9AB14A68E4F4"/>
  <p:tag name="VALUES" val="Incorrect|smicln|Correct|smicln|Incorrect|smicln|Incorrect"/>
  <p:tag name="QUESTIONALIAS" val="20. With a new  minimum wage or $10: - What quantity of labor will be hired? - what wage would be paid? - what is the alloc. Eff. quantity?"/>
</p:tagLst>
</file>

<file path=ppt/tags/tag12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9.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28"/>
  <p:tag name="BULLETTYPE" val="ppBulletArabicPeriod"/>
  <p:tag name="ANSWERTEXT" val="Hired 60; Wage: $10; Eff: 60&#10;Hired 100; Wage: $10; Eff: 100&#10;Hired 60; Wage: $7; Eff: 100&#10;Hired 100; Wage: $12; Eff: 100"/>
  <p:tag name="OLDNUMANSWERS" val="4"/>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TEXTLENGTH" val="220"/>
  <p:tag name="FONTSIZE" val="28"/>
  <p:tag name="BULLETTYPE" val="ppBulletArabicPeriod"/>
  <p:tag name="ANSWERTEXT" val="Pure comp. labor and pure comp. product markets&#10;Pure comp. labor and imperfect comp. product&#10;Monopsony&#10;Union: enhancing demand&#10;Union: craft (exclusive)&#10;Union: Industrial (inclusive)&#10;Union: Bilateral Monopoly&#10;Minimum Wage"/>
  <p:tag name="OLDNUMANSWERS" val="8"/>
</p:tagLst>
</file>

<file path=ppt/tags/tag130.xml><?xml version="1.0" encoding="utf-8"?>
<p:tagLst xmlns:a="http://schemas.openxmlformats.org/drawingml/2006/main" xmlns:r="http://schemas.openxmlformats.org/officeDocument/2006/relationships" xmlns:p="http://schemas.openxmlformats.org/presentationml/2006/main">
  <p:tag name="DELIMITERS" val="3.1"/>
</p:tagLst>
</file>

<file path=ppt/tags/tag131.xml><?xml version="1.0" encoding="utf-8"?>
<p:tagLst xmlns:a="http://schemas.openxmlformats.org/drawingml/2006/main" xmlns:r="http://schemas.openxmlformats.org/officeDocument/2006/relationships" xmlns:p="http://schemas.openxmlformats.org/presentationml/2006/main">
  <p:tag name="DELIMITERS" val="3.1"/>
</p:tagLst>
</file>

<file path=ppt/tags/tag132.xml><?xml version="1.0" encoding="utf-8"?>
<p:tagLst xmlns:a="http://schemas.openxmlformats.org/drawingml/2006/main" xmlns:r="http://schemas.openxmlformats.org/officeDocument/2006/relationships" xmlns:p="http://schemas.openxmlformats.org/presentationml/2006/main">
  <p:tag name="DELIMITERS" val="3.1"/>
</p:tagLst>
</file>

<file path=ppt/tags/tag133.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increase in labor market 1 and decrease in labor market 2|smicln|decrease in labor market 1 and increase in labor market 2|smicln|increase in both labor markets|smicln|decrease in both labor markets"/>
  <p:tag name="CORRECTPOINTVALUE" val="1"/>
  <p:tag name="SLIDEORDER" val="5"/>
  <p:tag name="SLIDEGUID" val="CA40C4FA48814FA3AC3273B348372D20"/>
  <p:tag name="QUESTIONALIAS" val="19. Use the figure above to answer this question.  If the minimum wage is increased from Wmin1 to Wmin2 what will happen to the total income received by minimum wage workers?                    YP 56 # 15"/>
  <p:tag name="VALUES" val="No Value|smicln|No Value|smicln|No Value|smicln|No Value"/>
</p:tagLst>
</file>

<file path=ppt/tags/tag134.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24"/>
  <p:tag name="BULLETTYPE" val="ppBulletArabicPeriod"/>
  <p:tag name="ANSWERTEXT" val="increase in labor market 1 and decrease in labor market 2&#10;decrease in labor market 1 and increase in labor market 2&#10;increase in both labor markets&#10;decrease in both labor markets"/>
  <p:tag name="OLDNUMANSWERS" val="4"/>
</p:tagLst>
</file>

<file path=ppt/tags/tag135.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CORRECTPOINTVALUE" val="100"/>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increase in labor market 1 and decrease in labor market 2|smicln|decrease in labor market 1 and increase in labor market 2|smicln|increase in both labor markets|smicln|decrease in both labor markets"/>
  <p:tag name="QUESTIONALIAS" val="19. Use the figure above to answer this question.  If the minimum wage is increased from Wmin1 to Wmin2 what will happen to the total income received by minimum wage workers?"/>
  <p:tag name="SLIDEORDER" val="6"/>
  <p:tag name="SLIDEGUID" val="BCD17C2B219C45B29F3FB823BF72B7F5"/>
  <p:tag name="VALUES" val="Correct|smicln|Incorrect|smicln|Incorrect|smicln|Incorrect"/>
</p:tagLst>
</file>

<file path=ppt/tags/tag136.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24"/>
  <p:tag name="BULLETTYPE" val="ppBulletArabicPeriod"/>
  <p:tag name="ANSWERTEXT" val="increase in labor market 1 and decrease in labor market 2&#10;decrease in labor market 1 and increase in labor market 2&#10;increase in both labor markets&#10;decrease in both labor markets"/>
  <p:tag name="OLDNUMANSWERS" val="4"/>
</p:tagLst>
</file>

<file path=ppt/tags/tag13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8.xml><?xml version="1.0" encoding="utf-8"?>
<p:tagLst xmlns:a="http://schemas.openxmlformats.org/drawingml/2006/main" xmlns:r="http://schemas.openxmlformats.org/officeDocument/2006/relationships" xmlns:p="http://schemas.openxmlformats.org/presentationml/2006/main">
  <p:tag name="DELIMITERS" val="3.1"/>
</p:tagLst>
</file>

<file path=ppt/tags/tag139.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Which labor market model?"/>
  <p:tag name="ANSWERSALIAS" val="Pure comp. labor and pure comp. product|smicln|Pure comp. labor and imperfect comp. product|smicln|Monopsony|smicln|Union: enhancing demand|smicln|Union: craft (exclusive)|smicln|Union: Industrial (inclusive)|smicln|Bilateral Monopoly|smicln|Minimum Wage"/>
  <p:tag name="TOTALRESPONSES" val="15"/>
  <p:tag name="RESPONSECOUNT" val="15"/>
  <p:tag name="SLICED" val="False"/>
  <p:tag name="RESPONSES" val="2;2;8;8;2;2;8;8;2;2;2;8;2;2;2;"/>
  <p:tag name="CHARTSTRINGSTD" val="0 10 0 0 0 0 0 5"/>
  <p:tag name="CHARTSTRINGREV" val="5 0 0 0 0 0 10 0"/>
  <p:tag name="CHARTSTRINGSTDPER" val="0 0.666666666666667 0 0 0 0 0 0.333333333333333"/>
  <p:tag name="CHARTSTRINGREVPER" val="0.333333333333333 0 0 0 0 0 0.666666666666667 0"/>
  <p:tag name="RESPONSESGATHERED" val="False"/>
  <p:tag name="ANONYMOUSTEMP" val="False"/>
  <p:tag name="CORRECTPOINTVALUE" val="0"/>
  <p:tag name="SLIDEORDER" val="3"/>
  <p:tag name="SLIDEGUID" val="DABBA040C6594057A071BBAC921EB6AA"/>
  <p:tag name="VALUES" val="No Value|smicln|No Value|smicln|No Value|smicln|No Value|smicln|No Value|smicln|No Value|smicln|No Value|smicln|No Value"/>
</p:tagLst>
</file>

<file path=ppt/tags/tag140.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1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Which labor market model?"/>
  <p:tag name="ANSWERSALIAS" val="Pure comp. labor and pure comp. product|smicln|Pure comp. labor and imperfect comp. product|smicln|Monopsony|smicln|Union: enhancing demand|smicln|Union: craft (exclusive)|smicln|Union: Industrial (inclusive)|smicln|Bilateral Monopoly|smicln|Minimum Wage"/>
  <p:tag name="TOTALRESPONSES" val="15"/>
  <p:tag name="RESPONSECOUNT" val="15"/>
  <p:tag name="SLICED" val="False"/>
  <p:tag name="RESPONSES" val="2;2;8;8;2;2;8;8;2;2;2;8;2;2;2;"/>
  <p:tag name="CHARTSTRINGSTD" val="0 10 0 0 0 0 0 5"/>
  <p:tag name="CHARTSTRINGREV" val="5 0 0 0 0 0 10 0"/>
  <p:tag name="CHARTSTRINGSTDPER" val="0 0.666666666666667 0 0 0 0 0 0.333333333333333"/>
  <p:tag name="CHARTSTRINGREVPER" val="0.333333333333333 0 0 0 0 0 0.666666666666667 0"/>
  <p:tag name="RESPONSESGATHERED" val="False"/>
  <p:tag name="ANONYMOUSTEMP" val="False"/>
  <p:tag name="CORRECTPOINTVALUE" val="1"/>
  <p:tag name="SLIDEORDER" val="4"/>
  <p:tag name="SLIDEGUID" val="2A131C88F5C64C2AA1A92EDDB45DBBC1"/>
  <p:tag name="VALUES" val="Incorrect|smicln|Correct|smicln|Incorrect|smicln|Incorrect|smicln|Incorrect|smicln|Incorrect|smicln|Incorrect|smicln|Incorrect"/>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4"/>
  <p:tag name="RESPONSECOUNT" val="14"/>
  <p:tag name="SLICED" val="False"/>
  <p:tag name="RESPONSES" val="7;3;3;1;3;3;6;5;7;3;1;6;-;3;3;"/>
  <p:tag name="CHARTSTRINGSTD" val="2 0 7 0 1 2 2 0"/>
  <p:tag name="CHARTSTRINGREV" val="0 2 2 1 0 7 0 2"/>
  <p:tag name="CHARTSTRINGSTDPER" val="0.142857142857143 0 0.5 0 0.0714285714285714 0.142857142857143 0.142857142857143 0"/>
  <p:tag name="CHARTSTRINGREVPER" val="0 0.142857142857143 0.142857142857143 0.0714285714285714 0 0.5 0 0.142857142857143"/>
  <p:tag name="RESPONSESGATHERED" val="False"/>
  <p:tag name="ANONYMOUSTEMP" val="False"/>
  <p:tag name="QUESTIONALIAS" val="3. Which labor market model?"/>
  <p:tag name="ANSWERSALIAS" val="Pure comp. labor and pure comp. product|smicln|Pure comp. labor and imperfect comp. product|smicln|Monopsony|smicln|Union: enhancing demand|smicln|Union: craft (exclusive)|smicln|Union: Industrial (inclusive)|smicln|Bilateral Monopoly|smicln|Minimum Wage"/>
  <p:tag name="CORRECTPOINTVALUE" val="0"/>
  <p:tag name="SLIDEORDER" val="4"/>
  <p:tag name="SLIDEGUID" val="9565837A21714F80BE1C3FDB8D8E4167"/>
  <p:tag name="VALUES" val="No Value|smicln|No Value|smicln|No Value|smicln|No Value|smicln|No Value|smicln|No Value|smicln|No Value|smicln|No Value"/>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2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4"/>
  <p:tag name="RESPONSECOUNT" val="14"/>
  <p:tag name="SLICED" val="False"/>
  <p:tag name="RESPONSES" val="7;3;3;1;3;3;6;5;7;3;1;6;-;3;3;"/>
  <p:tag name="CHARTSTRINGSTD" val="2 0 7 0 1 2 2 0"/>
  <p:tag name="CHARTSTRINGREV" val="0 2 2 1 0 7 0 2"/>
  <p:tag name="CHARTSTRINGSTDPER" val="0.142857142857143 0 0.5 0 0.0714285714285714 0.142857142857143 0.142857142857143 0"/>
  <p:tag name="CHARTSTRINGREVPER" val="0 0.142857142857143 0.142857142857143 0.0714285714285714 0 0.5 0 0.142857142857143"/>
  <p:tag name="RESPONSESGATHERED" val="False"/>
  <p:tag name="ANONYMOUSTEMP" val="False"/>
  <p:tag name="QUESTIONALIAS" val="3. Which labor market model?"/>
  <p:tag name="ANSWERSALIAS" val="Pure comp. labor and pure comp. product|smicln|Pure comp. labor and imperfect comp. product|smicln|Monopsony|smicln|Union: enhancing demand|smicln|Union: craft (exclusive)|smicln|Union: Industrial (inclusive)|smicln|Bilateral Monopoly|smicln|Minimum Wage"/>
  <p:tag name="CORRECTPOINTVALUE" val="1"/>
  <p:tag name="SLIDEORDER" val="5"/>
  <p:tag name="SLIDEGUID" val="F158609E1A0D48799ADFFE21F2B1A044"/>
  <p:tag name="VALUES" val="Incorrect|smicln|Incorrect|smicln|Correct|smicln|Incorrect|smicln|Incorrect|smicln|Incorrect|smicln|Incorrect|smicln|Incorrect"/>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2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QUESTIONALIAS" val="9. Monopsony: what Q would be hired at what wage?"/>
  <p:tag name="ANSWERSALIAS" val="Q1 and W1|smicln|Q2 and W2|smicln|Q1 and W2 |smicln|Q1 and W3"/>
  <p:tag name="CORRECTPOINTVALUE" val="0"/>
  <p:tag name="SLIDEORDER" val="4"/>
  <p:tag name="SLIDEGUID" val="2AB8FD85D09E45CA863359727FB19C86"/>
  <p:tag name="VALUES" val="No Value|smicln|No Value|smicln|No Value|smicln|No Value"/>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Q1 and W1&#10;Q2 and W2&#10;Q1 and W2 &#10;Q1 and W3"/>
  <p:tag name="OLDNUMANSWERS" val="4"/>
</p:tagLst>
</file>

<file path=ppt/tags/tag2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QUESTIONALIAS" val="9. Monopsony: what Q would be hired at what wage?"/>
  <p:tag name="ANSWERSALIAS" val="Q1 and W1|smicln|Q2 and W2|smicln|Q1 and W2 |smicln|Q1 and W3"/>
  <p:tag name="CORRECTPOINTVALUE" val="1"/>
  <p:tag name="SLIDEORDER" val="5"/>
  <p:tag name="SLIDEGUID" val="C0ED90F3AB6C43E3B80FEDE87F623EC0"/>
  <p:tag name="VALUES" val="Incorrect|smicln|Incorrect|smicln|Incorrect|smicln|Correct"/>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Q1 and W1&#10;Q2 and W2&#10;Q1 and W2 &#10;Q1 and W3"/>
  <p:tag name="OLDNUMANSWERS" val="4"/>
</p:tagLst>
</file>

<file path=ppt/tags/tag3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2.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ANSWERSALIAS" val="W1 and Q1 |smicln|W2 and Q2|smicln|W2 and Q1 |smicln|W3 and Q1"/>
  <p:tag name="TOTALRESPONSES" val="15"/>
  <p:tag name="RESPONSECOUNT" val="15"/>
  <p:tag name="SLICED" val="False"/>
  <p:tag name="RESPONSES" val="2;1;1;2;3;1;2;1;1;2;2;1;2;1;1;"/>
  <p:tag name="CHARTSTRINGSTD" val="8 6 1 0"/>
  <p:tag name="CHARTSTRINGREV" val="0 1 6 8"/>
  <p:tag name="CHARTSTRINGSTDPER" val="0.533333333333333 0.4 0.0666666666666667 0"/>
  <p:tag name="CHARTSTRINGREVPER" val="0 0.0666666666666667 0.4 0.533333333333333"/>
  <p:tag name="RESPONSESGATHERED" val="False"/>
  <p:tag name="ANONYMOUSTEMP" val="False"/>
  <p:tag name="QUESTIONALIAS" val="5. If this was pure competition in the labor market, what Q would be hired at what W?"/>
  <p:tag name="CORRECTPOINTVALUE" val="1"/>
  <p:tag name="SLIDEORDER" val="3"/>
  <p:tag name="SLIDEGUID" val="0909B9E9E85743F088F8638A533D5920"/>
  <p:tag name="VALUES" val="No Value|smicln|No Value|smicln|No Value|smicln|No Valu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41"/>
  <p:tag name="FONTSIZE" val="32"/>
  <p:tag name="BULLETTYPE" val="ppBulletArabicPeriod"/>
  <p:tag name="ANSWERTEXT" val="W1 and Q1 &#10;W2 and Q2&#10;W2 and Q1 &#10;W3 and Q1"/>
  <p:tag name="OLDNUMANSWERS" val="4"/>
</p:tagLst>
</file>

<file path=ppt/tags/tag34.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ANSWERSALIAS" val="W1 and Q1 |smicln|W2 and Q2|smicln|W2 and Q1 |smicln|W3 and Q1"/>
  <p:tag name="TOTALRESPONSES" val="15"/>
  <p:tag name="RESPONSECOUNT" val="15"/>
  <p:tag name="SLICED" val="False"/>
  <p:tag name="RESPONSES" val="2;1;1;2;3;1;2;1;1;2;2;1;2;1;1;"/>
  <p:tag name="CHARTSTRINGSTD" val="8 6 1 0"/>
  <p:tag name="CHARTSTRINGREV" val="0 1 6 8"/>
  <p:tag name="CHARTSTRINGSTDPER" val="0.533333333333333 0.4 0.0666666666666667 0"/>
  <p:tag name="CHARTSTRINGREVPER" val="0 0.0666666666666667 0.4 0.533333333333333"/>
  <p:tag name="RESPONSESGATHERED" val="False"/>
  <p:tag name="ANONYMOUSTEMP" val="False"/>
  <p:tag name="QUESTIONALIAS" val="5. If this was pure competition in the labor market, what Q would be hired at what W?"/>
  <p:tag name="CORRECTPOINTVALUE" val="1"/>
  <p:tag name="SLIDEORDER" val="4"/>
  <p:tag name="SLIDEGUID" val="C6919E23FA00406DAA5267821DAB0E2B"/>
  <p:tag name="VALUES" val="Incorrect|smicln|Correct|smicln|Incorrect|smicln|Incorrect"/>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41"/>
  <p:tag name="FONTSIZE" val="32"/>
  <p:tag name="BULLETTYPE" val="ppBulletArabicPeriod"/>
  <p:tag name="ANSWERTEXT" val="W1 and Q1 &#10;W2 and Q2&#10;W2 and Q1 &#10;W3 and Q1"/>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1;1;2;3;1;2;1;1;2;2;1;2;1;1;"/>
  <p:tag name="CHARTSTRINGSTD" val="8 6 1 0"/>
  <p:tag name="CHARTSTRINGREV" val="0 1 6 8"/>
  <p:tag name="CHARTSTRINGSTDPER" val="0.533333333333333 0.4 0.0666666666666667 0"/>
  <p:tag name="CHARTSTRINGREVPER" val="0 0.0666666666666667 0.4 0.533333333333333"/>
  <p:tag name="RESPONSESGATHERED" val="False"/>
  <p:tag name="ANONYMOUSTEMP" val="False"/>
  <p:tag name="QUESTIONALIAS" val="6. In this Monopsony, why is the MRC above the Supply (wage) curve? Why is the extra cost of hiring one more worker more than the wage that you pay that worker?"/>
  <p:tag name="ANSWERSALIAS" val="because to hire one more worker you must raise the wage, i.e. the supply of labor curve is upward sloping |smicln|because we assume a competitive product market so Dlabor = MRP = VMP|smicln|because the profit maximizing quantity to hire is less than the allocatively efficient quantity of labor.|smicln|because when they raise wages to hire more workers they must also raise the wages of all current employees"/>
  <p:tag name="CORRECTPOINTVALUE" val="0"/>
  <p:tag name="SLIDEORDER" val="4"/>
  <p:tag name="SLIDEGUID" val="5EAD802DBD944B7FA5E0D12B182C7DB1"/>
  <p:tag name="VALUES" val="No Value|smicln|No Value|smicln|No Value|smicln|No Value"/>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388"/>
  <p:tag name="FONTSIZE" val="20"/>
  <p:tag name="BULLETTYPE" val="ppBulletArabicPeriod"/>
  <p:tag name="ANSWERTEXT" val="because to hire one more worker you must raise the wage, i.e. the supply of labor curve is upward sloping &#10;because we assume a competitive product market so Dlabor = MRP = VMP&#10;because the profit maximizing quantity to hire is less than the allocatively efficient quantity of labor.&#10;because when they raise wages to hire more workers they must also raise the wages of all current employees"/>
  <p:tag name="OLDNUMANSWERS" val="4"/>
</p:tagLst>
</file>

<file path=ppt/tags/tag3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1;1;2;3;1;2;1;1;2;2;1;2;1;1;"/>
  <p:tag name="CHARTSTRINGSTD" val="8 6 1 0"/>
  <p:tag name="CHARTSTRINGREV" val="0 1 6 8"/>
  <p:tag name="CHARTSTRINGSTDPER" val="0.533333333333333 0.4 0.0666666666666667 0"/>
  <p:tag name="CHARTSTRINGREVPER" val="0 0.0666666666666667 0.4 0.533333333333333"/>
  <p:tag name="RESPONSESGATHERED" val="False"/>
  <p:tag name="ANONYMOUSTEMP" val="False"/>
  <p:tag name="QUESTIONALIAS" val="6. In this Monopsony, why is the MRC above the Supply (wage) curve? Why is the extra cost of hiring one more worker more than the wage that you pay that worker?"/>
  <p:tag name="ANSWERSALIAS" val="because to hire one more worker you must raise the wage, i.e. the supply of labor curve is upward sloping |smicln|because we assume a competitive product market so Dlabor = MRP = VMP|smicln|because the profit maximizing quantity to hire is less than the allocatively efficient quantity of labor.|smicln|because when they raise wages to hire more workers they must also raise the wages of all current employees"/>
  <p:tag name="CORRECTPOINTVALUE" val="1"/>
  <p:tag name="SLIDEORDER" val="5"/>
  <p:tag name="SLIDEGUID" val="537BB0958CE84A8DAF6461C22ECA9EBC"/>
  <p:tag name="VALUES" val="Incorrect|smicln|Incorrect|smicln|Incorrect|smicln|Correct"/>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TEXTLENGTH" val="388"/>
  <p:tag name="FONTSIZE" val="20"/>
  <p:tag name="BULLETTYPE" val="ppBulletArabicPeriod"/>
  <p:tag name="ANSWERTEXT" val="because to hire one more worker you must raise the wage, i.e. the supply of labor curve is upward sloping &#10;because we assume a competitive product market so Dlabor = MRP = VMP&#10;because the profit maximizing quantity to hire is less than the allocatively efficient quantity of labor.&#10;because when they raise wages to hire more workers they must also raise the wages of all current employees"/>
  <p:tag name="OLDNUMANSWERS" val="4"/>
</p:tagLst>
</file>

<file path=ppt/tags/tag4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4"/>
  <p:tag name="RESPONSECOUNT" val="14"/>
  <p:tag name="SLICED" val="False"/>
  <p:tag name="RESPONSES" val="3;4;8;1;4;4;1;1;4;4;4;1;3;4;"/>
  <p:tag name="CHARTSTRINGSTD" val="4 0 2 7 0 0 0 1"/>
  <p:tag name="CHARTSTRINGREV" val="1 0 0 0 7 2 0 4"/>
  <p:tag name="CHARTSTRINGSTDPER" val="0.285714285714286 0 0.142857142857143 0.5 0 0 0 0.0714285714285714"/>
  <p:tag name="CHARTSTRINGREVPER" val="0.0714285714285714 0 0 0 0.5 0.142857142857143 0 0.285714285714286"/>
  <p:tag name="RESPONSESGATHERED" val="False"/>
  <p:tag name="ANONYMOUSTEMP" val="False"/>
  <p:tag name="ANSWERSALIAS" val="Pure comp. labor and pure comp. product|smicln|Pure comp. labor and imperfect comp. product|smicln|Monopsony|smicln|Union: enhancing demand|smicln|Union: craft (exclusive)|smicln|Union: Industrial (inclusive)|smicln|Bilateral Monopoly|smicln|Minimum Wage"/>
  <p:tag name="QUESTIONALIAS" val="6. Which labor market model?"/>
  <p:tag name="CORRECTPOINTVALUE" val="1"/>
  <p:tag name="SLIDEORDER" val="4"/>
  <p:tag name="SLIDEGUID" val="952D479B8D244F7AA82FC1D2FF3D2FEC"/>
  <p:tag name="VALUES" val="No Value|smicln|No Value|smicln|No Value|smicln|No Value|smicln|No Value|smicln|No Value|smicln|No Value|smicln|No Value"/>
</p:tagLst>
</file>

<file path=ppt/tags/tag46.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4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4"/>
  <p:tag name="RESPONSECOUNT" val="14"/>
  <p:tag name="SLICED" val="False"/>
  <p:tag name="RESPONSES" val="3;4;8;1;4;4;1;1;4;4;4;1;3;4;"/>
  <p:tag name="CHARTSTRINGSTD" val="4 0 2 7 0 0 0 1"/>
  <p:tag name="CHARTSTRINGREV" val="1 0 0 0 7 2 0 4"/>
  <p:tag name="CHARTSTRINGSTDPER" val="0.285714285714286 0 0.142857142857143 0.5 0 0 0 0.0714285714285714"/>
  <p:tag name="CHARTSTRINGREVPER" val="0.0714285714285714 0 0 0 0.5 0.142857142857143 0 0.285714285714286"/>
  <p:tag name="RESPONSESGATHERED" val="False"/>
  <p:tag name="ANONYMOUSTEMP" val="False"/>
  <p:tag name="ANSWERSALIAS" val="Pure comp. labor and pure comp. product|smicln|Pure comp. labor and imperfect comp. product|smicln|Monopsony|smicln|Union: enhancing demand|smicln|Union: craft (exclusive)|smicln|Union: Industrial (inclusive)|smicln|Bilateral Monopoly|smicln|Minimum Wage"/>
  <p:tag name="QUESTIONALIAS" val="6. Which labor market model?"/>
  <p:tag name="CORRECTPOINTVALUE" val="1"/>
  <p:tag name="SLIDEORDER" val="5"/>
  <p:tag name="SLIDEGUID" val="0DA80A6194484032A5253FC84615AF29"/>
  <p:tag name="VALUES" val="Incorrect|smicln|Incorrect|smicln|Incorrect|smicln|Correct|smicln|Incorrect|smicln|Incorrect|smicln|Incorrect|smicln|Incorrect"/>
</p:tagLst>
</file>

<file path=ppt/tags/tag48.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4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Which labor market model?"/>
  <p:tag name="ANSWERSALIAS" val="Pure comp. labor and pure comp. product|smicln|Pure comp. labor and imperfect comp. product|smicln|Monopsony|smicln|Union: enhancing demand|smicln|Union: craft (exclusive)|smicln|Union: Industrial (inclusive)|smicln|Bilateral Monopoly|smicln|Minimum Wage"/>
  <p:tag name="TOTALRESPONSES" val="15"/>
  <p:tag name="RESPONSECOUNT" val="15"/>
  <p:tag name="SLICED" val="False"/>
  <p:tag name="RESPONSES" val="4;5;5;7;5;5;5;7;5;5;5;7;5;5;4;"/>
  <p:tag name="CHARTSTRINGSTD" val="0 0 0 2 10 0 3 0"/>
  <p:tag name="CHARTSTRINGREV" val="0 3 0 10 2 0 0 0"/>
  <p:tag name="CHARTSTRINGSTDPER" val="0 0 0 0.133333333333333 0.666666666666667 0 0.2 0"/>
  <p:tag name="CHARTSTRINGREVPER" val="0 0.2 0 0.666666666666667 0.133333333333333 0 0 0"/>
  <p:tag name="RESPONSESGATHERED" val="False"/>
  <p:tag name="ANONYMOUSTEMP" val="False"/>
  <p:tag name="CORRECTPOINTVALUE" val="1"/>
  <p:tag name="SLIDEORDER" val="5"/>
  <p:tag name="SLIDEGUID" val="D3018064C6BA44DD9074B55DDFB14957"/>
  <p:tag name="VALUES" val="No Value|smicln|No Value|smicln|No Value|smicln|No Value|smicln|No Value|smicln|No Value|smicln|No Value|smicln|No Value"/>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5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Which labor market model?"/>
  <p:tag name="ANSWERSALIAS" val="Pure comp. labor and pure comp. product|smicln|Pure comp. labor and imperfect comp. product|smicln|Monopsony|smicln|Union: enhancing demand|smicln|Union: craft (exclusive)|smicln|Union: Industrial (inclusive)|smicln|Bilateral Monopoly|smicln|Minimum Wage"/>
  <p:tag name="TOTALRESPONSES" val="15"/>
  <p:tag name="RESPONSECOUNT" val="15"/>
  <p:tag name="SLICED" val="False"/>
  <p:tag name="RESPONSES" val="4;5;5;7;5;5;5;7;5;5;5;7;5;5;4;"/>
  <p:tag name="CHARTSTRINGSTD" val="0 0 0 2 10 0 3 0"/>
  <p:tag name="CHARTSTRINGREV" val="0 3 0 10 2 0 0 0"/>
  <p:tag name="CHARTSTRINGSTDPER" val="0 0 0 0.133333333333333 0.666666666666667 0 0.2 0"/>
  <p:tag name="CHARTSTRINGREVPER" val="0 0.2 0 0.666666666666667 0.133333333333333 0 0 0"/>
  <p:tag name="RESPONSESGATHERED" val="False"/>
  <p:tag name="ANONYMOUSTEMP" val="False"/>
  <p:tag name="CORRECTPOINTVALUE" val="1"/>
  <p:tag name="SLIDEORDER" val="6"/>
  <p:tag name="SLIDEGUID" val="E1CAF1029DB549468943685BA49FD4D9"/>
  <p:tag name="VALUES" val="Incorrect|smicln|Incorrect|smicln|Incorrect|smicln|Incorrect|smicln|Correct|smicln|Incorrect|smicln|Incorrect|smicln|Incorrect"/>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5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Pure comp. labor and pure comp. product|smicln|Pure comp. labor and imperfect comp. product|smicln|Monopsony|smicln|Union: enhancing demand|smicln|Union: craft (exclusive)|smicln|Union: Industrial (inclusive)|smicln|Bilateral Monopoly"/>
  <p:tag name="TOTALRESPONSES" val="15"/>
  <p:tag name="RESPONSECOUNT" val="15"/>
  <p:tag name="SLICED" val="False"/>
  <p:tag name="RESPONSES" val="6;6;6;7;7;6;2;6;6;6;6;6;6;5;5;"/>
  <p:tag name="CHARTSTRINGSTD" val="0 1 0 0 2 10 2"/>
  <p:tag name="CHARTSTRINGREV" val="2 10 2 0 0 1 0"/>
  <p:tag name="CHARTSTRINGSTDPER" val="0 0.0666666666666667 0 0 0.133333333333333 0.666666666666667 0.133333333333333"/>
  <p:tag name="CHARTSTRINGREVPER" val="0.133333333333333 0.666666666666667 0.133333333333333 0 0 0.0666666666666667 0"/>
  <p:tag name="RESPONSESGATHERED" val="False"/>
  <p:tag name="ANONYMOUSTEMP" val="False"/>
  <p:tag name="QUESTIONALIAS" val="8. Which labor market model other than minimum wage?"/>
  <p:tag name="CORRECTPOINTVALUE" val="1"/>
  <p:tag name="SLIDEORDER" val="6"/>
  <p:tag name="SLIDEGUID" val="F48422145D6C4B29AE2349A7B67F7F91"/>
  <p:tag name="VALUES" val="No Value|smicln|No Value|smicln|No Value|smicln|No Value|smicln|No Value|smicln|No Value|smicln|No Value"/>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192"/>
  <p:tag name="FONTSIZE" val="24"/>
  <p:tag name="BULLETTYPE" val="ppBulletArabicPeriod"/>
  <p:tag name="ANSWERTEXT" val="Pure comp. labor and pure comp. product&#10;Pure comp. labor and imperfect comp. product&#10;Monopsony&#10;Union: enhancing demand&#10;Union: craft (exclusive)&#10;Union: Industrial (inclusive)&#10;Bilateral Monopoly"/>
  <p:tag name="OLDNUMANSWERS" val="7"/>
</p:tagLst>
</file>

<file path=ppt/tags/tag6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Pure comp. labor and pure comp. product|smicln|Pure comp. labor and imperfect comp. product|smicln|Monopsony|smicln|Union: enhancing demand|smicln|Union: craft (exclusive)|smicln|Union: Industrial (inclusive)|smicln|Bilateral Monopoly"/>
  <p:tag name="TOTALRESPONSES" val="15"/>
  <p:tag name="RESPONSECOUNT" val="15"/>
  <p:tag name="SLICED" val="False"/>
  <p:tag name="RESPONSES" val="6;6;6;7;7;6;2;6;6;6;6;6;6;5;5;"/>
  <p:tag name="CHARTSTRINGSTD" val="0 1 0 0 2 10 2"/>
  <p:tag name="CHARTSTRINGREV" val="2 10 2 0 0 1 0"/>
  <p:tag name="CHARTSTRINGSTDPER" val="0 0.0666666666666667 0 0 0.133333333333333 0.666666666666667 0.133333333333333"/>
  <p:tag name="CHARTSTRINGREVPER" val="0.133333333333333 0.666666666666667 0.133333333333333 0 0 0.0666666666666667 0"/>
  <p:tag name="RESPONSESGATHERED" val="False"/>
  <p:tag name="ANONYMOUSTEMP" val="False"/>
  <p:tag name="QUESTIONALIAS" val="8. Which labor market model other than minimum wage?"/>
  <p:tag name="CORRECTPOINTVALUE" val="1"/>
  <p:tag name="SLIDEORDER" val="7"/>
  <p:tag name="SLIDEGUID" val="68690D544C2A47A2AC5CF3CFEE183C0E"/>
  <p:tag name="VALUES" val="Incorrect|smicln|Incorrect|smicln|Incorrect|smicln|Incorrect|smicln|Incorrect|smicln|Correct|smicln|Incorrect"/>
</p:tagLst>
</file>

<file path=ppt/tags/tag64.xml><?xml version="1.0" encoding="utf-8"?>
<p:tagLst xmlns:a="http://schemas.openxmlformats.org/drawingml/2006/main" xmlns:r="http://schemas.openxmlformats.org/officeDocument/2006/relationships" xmlns:p="http://schemas.openxmlformats.org/presentationml/2006/main">
  <p:tag name="ANSWERBULLETS" val="3"/>
  <p:tag name="TEXTLENGTH" val="192"/>
  <p:tag name="FONTSIZE" val="24"/>
  <p:tag name="BULLETTYPE" val="ppBulletArabicPeriod"/>
  <p:tag name="ANSWERTEXT" val="Pure comp. labor and pure comp. product&#10;Pure comp. labor and imperfect comp. product&#10;Monopsony&#10;Union: enhancing demand&#10;Union: craft (exclusive)&#10;Union: Industrial (inclusive)&#10;Bilateral Monopoly"/>
  <p:tag name="OLDNUMANSWERS" val="7"/>
</p:tagLst>
</file>

<file path=ppt/tags/tag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6.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Hired: 10; Eff: 44|smicln|Hired: 20; Eff: 44|smicln|Hired: 20; Eff: 30|smicln|Hired: 30; Eff: 30|smicln|Hired: 30; Eff: 20"/>
  <p:tag name="QUESTIONALIAS" val="9. Assume an industrial union forms in this firm and bargains for, and wins, a wage of $20.  - What quantity of labor will be hired? - What is the alloc. eff. quantity of labor?"/>
  <p:tag name="CORRECTPOINTVALUE" val="1"/>
  <p:tag name="SLIDEORDER" val="5"/>
  <p:tag name="SLIDEGUID" val="9D74A700E76C4CBBB064BB74D3AB20B0"/>
  <p:tag name="VALUES" val="No Value|smicln|No Value|smicln|No Value|smicln|No Value|smicln|No Value"/>
</p:tagLst>
</file>

<file path=ppt/tags/tag67.xml><?xml version="1.0" encoding="utf-8"?>
<p:tagLst xmlns:a="http://schemas.openxmlformats.org/drawingml/2006/main" xmlns:r="http://schemas.openxmlformats.org/officeDocument/2006/relationships" xmlns:p="http://schemas.openxmlformats.org/presentationml/2006/main">
  <p:tag name="ANSWERBULLETS" val="3"/>
  <p:tag name="TEXTLENGTH" val="94"/>
  <p:tag name="FONTSIZE" val="24"/>
  <p:tag name="BULLETTYPE" val="ppBulletArabicPeriod"/>
  <p:tag name="ANSWERTEXT" val="Hired: 10; Eff: 44&#10;Hired: 20; Eff: 44&#10;Hired: 20; Eff: 30&#10;Hired: 30; Eff: 30&#10;Hired: 30; Eff: 20"/>
  <p:tag name="OLDNUMANSWERS" val="5"/>
</p:tagLst>
</file>

<file path=ppt/tags/tag68.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Hired: 10; Eff: 44|smicln|Hired: 20; Eff: 44|smicln|Hired: 20; Eff: 30|smicln|Hired: 30; Eff: 30|smicln|Hired: 30; Eff: 20"/>
  <p:tag name="QUESTIONALIAS" val="9. Assume an industrial union forms in this firm and bargains for, and wins, a wage of $20.  - What quantity of labor will be hired? - What is the alloc. eff. quantity of labor?"/>
  <p:tag name="CORRECTPOINTVALUE" val="1"/>
  <p:tag name="SLIDEORDER" val="6"/>
  <p:tag name="SLIDEGUID" val="8362C9931A504705A030336EA4F3B7D4"/>
  <p:tag name="VALUES" val="Incorrect|smicln|Incorrect|smicln|Correct|smicln|Incorrect|smicln|Incorrect"/>
</p:tagLst>
</file>

<file path=ppt/tags/tag6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94"/>
  <p:tag name="FONTSIZE" val="24"/>
  <p:tag name="BULLETTYPE" val="ppBulletArabicPeriod"/>
  <p:tag name="ANSWERTEXT" val="Hired: 10; Eff: 44&#10;Hired: 20; Eff: 44&#10;Hired: 20; Eff: 30&#10;Hired: 30; Eff: 30&#10;Hired: 30; Eff: 20"/>
  <p:tag name="OLDNUMANSWERS" val="5"/>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7;7;7;8;7;7;7;8;7;7;7;8;7;8;4;"/>
  <p:tag name="CHARTSTRINGSTD" val="0 0 0 1 0 0 10 4"/>
  <p:tag name="CHARTSTRINGREV" val="4 10 0 0 1 0 0 0"/>
  <p:tag name="CHARTSTRINGSTDPER" val="0 0 0 0.0666666666666667 0 0 0.666666666666667 0.266666666666667"/>
  <p:tag name="CHARTSTRINGREVPER" val="0.266666666666667 0.666666666666667 0 0 0.0666666666666667 0 0 0"/>
  <p:tag name="RESPONSESGATHERED" val="False"/>
  <p:tag name="ANONYMOUSTEMP" val="False"/>
  <p:tag name="QUESTIONALIAS" val="9. Which labor market model?"/>
  <p:tag name="ANSWERSALIAS" val="Pure comp. labor and pure comp. product|smicln|Pure comp. labor and imperfect comp. product|smicln|Monopsony|smicln|Union: enhancing demand|smicln|Union: craft (exclusive)|smicln|Union: Industrial (inclusive)|smicln|Bilateral Monopoly|smicln|Minimum Wage"/>
  <p:tag name="CORRECTPOINTVALUE" val="0"/>
  <p:tag name="SLIDEORDER" val="7"/>
  <p:tag name="SLIDEGUID" val="57DDEBA0CF47413DB184F64DF88EB5BC"/>
  <p:tag name="VALUES" val="No Value|smicln|No Value|smicln|No Value|smicln|No Value|smicln|No Value|smicln|No Value|smicln|No Value|smicln|No Value"/>
</p:tagLst>
</file>

<file path=ppt/tags/tag75.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7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7;7;7;8;7;7;7;8;7;7;7;8;7;8;4;"/>
  <p:tag name="CHARTSTRINGSTD" val="0 0 0 1 0 0 10 4"/>
  <p:tag name="CHARTSTRINGREV" val="4 10 0 0 1 0 0 0"/>
  <p:tag name="CHARTSTRINGSTDPER" val="0 0 0 0.0666666666666667 0 0 0.666666666666667 0.266666666666667"/>
  <p:tag name="CHARTSTRINGREVPER" val="0.266666666666667 0.666666666666667 0 0 0.0666666666666667 0 0 0"/>
  <p:tag name="RESPONSESGATHERED" val="False"/>
  <p:tag name="ANONYMOUSTEMP" val="False"/>
  <p:tag name="QUESTIONALIAS" val="9. Which labor market model?"/>
  <p:tag name="ANSWERSALIAS" val="Pure comp. labor and pure comp. product|smicln|Pure comp. labor and imperfect comp. product|smicln|Monopsony|smicln|Union: enhancing demand|smicln|Union: craft (exclusive)|smicln|Union: Industrial (inclusive)|smicln|Bilateral Monopoly|smicln|Minimum Wage"/>
  <p:tag name="CORRECTPOINTVALUE" val="1"/>
  <p:tag name="SLIDEORDER" val="8"/>
  <p:tag name="SLIDEGUID" val="998D3CB0C6D440F782AE51544D1B569F"/>
  <p:tag name="VALUES" val="Incorrect|smicln|Incorrect|smicln|Incorrect|smicln|Incorrect|smicln|Incorrect|smicln|Incorrect|smicln|Correct|smicln|Incorrect"/>
</p:tagLst>
</file>

<file path=ppt/tags/tag77.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0"/>
  <p:tag name="BULLETTYPE" val="ppBulletArabicPeriod"/>
  <p:tag name="ANSWERTEXT" val="Pure comp. labor and pure comp. product&#10;Pure comp. labor and imperfect comp. product&#10;Monopsony&#10;Union: enhancing demand&#10;Union: craft (exclusive)&#10;Union: Industrial (inclusive)&#10;Bilateral Monopoly&#10;Minimum Wage"/>
  <p:tag name="OLDNUMANSWERS" val="8"/>
</p:tagLst>
</file>

<file path=ppt/tags/tag7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QUESTIONALIAS" val="11. Assume no union. - What quantity of labor will be hired? -What wage would be paid?"/>
  <p:tag name="ANSWERSALIAS" val="Hired: 30; Wage: $14|smicln|Hired: 30; Wage: $20|smicln|Hired: 30; Wage: $24|smicln|Hired: 50; Wage: $20|smicln|Hired: 50; Wage: $14"/>
  <p:tag name="CORRECTPOINTVALUE" val="0"/>
  <p:tag name="SLIDEORDER" val="5"/>
  <p:tag name="SLIDEGUID" val="C982537EA17D4F4CA6913260367D0034"/>
  <p:tag name="VALUES" val="No Value|smicln|No Value|smicln|No Value|smicln|No Value|smicln|No Value"/>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ANSWERBULLETS" val="3"/>
  <p:tag name="TEXTLENGTH" val="104"/>
  <p:tag name="FONTSIZE" val="24"/>
  <p:tag name="BULLETTYPE" val="ppBulletArabicPeriod"/>
  <p:tag name="ANSWERTEXT" val="Hired: 30; Wage: $14&#10;Hired: 30; Wage: $20&#10;Hired: 30; Wage: $24&#10;Hired: 50; Wage: $20&#10;Hired: 50; Wage: $14"/>
  <p:tag name="OLDNUMANSWERS" val="5"/>
</p:tagLst>
</file>

<file path=ppt/tags/tag81.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QUESTIONALIAS" val="11. Assume no union. - What quantity of labor will be hired? -What wage would be paid?"/>
  <p:tag name="ANSWERSALIAS" val="Hired: 30; Wage: $14|smicln|Hired: 30; Wage: $20|smicln|Hired: 30; Wage: $24|smicln|Hired: 50; Wage: $20|smicln|Hired: 50; Wage: $14"/>
  <p:tag name="CORRECTPOINTVALUE" val="1"/>
  <p:tag name="SLIDEORDER" val="6"/>
  <p:tag name="SLIDEGUID" val="19BB1AE3DF324A1EB6C7D6C252F448AE"/>
  <p:tag name="VALUES" val="Correct|smicln|Incorrect|smicln|Incorrect|smicln|Incorrect|smicln|Incorrect"/>
</p:tagLst>
</file>

<file path=ppt/tags/tag8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3.xml><?xml version="1.0" encoding="utf-8"?>
<p:tagLst xmlns:a="http://schemas.openxmlformats.org/drawingml/2006/main" xmlns:r="http://schemas.openxmlformats.org/officeDocument/2006/relationships" xmlns:p="http://schemas.openxmlformats.org/presentationml/2006/main">
  <p:tag name="ANSWERBULLETS" val="3"/>
  <p:tag name="TEXTLENGTH" val="104"/>
  <p:tag name="FONTSIZE" val="24"/>
  <p:tag name="BULLETTYPE" val="ppBulletArabicPeriod"/>
  <p:tag name="ANSWERTEXT" val="Hired: 30; Wage: $14&#10;Hired: 30; Wage: $20&#10;Hired: 30; Wage: $24&#10;Hired: 50; Wage: $20&#10;Hired: 50; Wage: $14"/>
  <p:tag name="OLDNUMANSWERS" val="5"/>
</p:tagLst>
</file>

<file path=ppt/tags/tag84.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Hired: 30; Eff: 30|smicln|Hired: 50; Eff: 50|smicln|Hired: 30; Eff: 50|smicln|Hired: 50; Eff: 30|smicln|Hired: 40; Eff: 40  "/>
  <p:tag name="QUESTIONALIAS" val="11. Assume an industrial union forms in this firm and bargains for a wage of $24. If the union wins: - What quantity of labor will be hired? -What is the alloc. Eff. Quantity of labor?"/>
  <p:tag name="CORRECTPOINTVALUE" val="0"/>
  <p:tag name="SLIDEORDER" val="6"/>
  <p:tag name="SLIDEGUID" val="3A66F6C1DA6A4F4EBBE89B29E5B32734"/>
  <p:tag name="VALUES" val="No Value|smicln|No Value|smicln|No Value|smicln|No Value|smicln|No Value"/>
</p:tagLst>
</file>

<file path=ppt/tags/tag85.xml><?xml version="1.0" encoding="utf-8"?>
<p:tagLst xmlns:a="http://schemas.openxmlformats.org/drawingml/2006/main" xmlns:r="http://schemas.openxmlformats.org/officeDocument/2006/relationships" xmlns:p="http://schemas.openxmlformats.org/presentationml/2006/main">
  <p:tag name="ANSWERBULLETS" val="3"/>
  <p:tag name="TEXTLENGTH" val="96"/>
  <p:tag name="FONTSIZE" val="24"/>
  <p:tag name="BULLETTYPE" val="ppBulletArabicPeriod"/>
  <p:tag name="ANSWERTEXT" val="Hired: 30; Eff: 30&#10;Hired: 50; Eff: 50&#10;Hired: 30; Eff: 50&#10;Hired: 50; Eff: 30&#10;Hired: 40; Eff: 40  "/>
  <p:tag name="OLDNUMANSWERS" val="5"/>
</p:tagLst>
</file>

<file path=ppt/tags/tag86.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ANSWERSALIAS" val="Hired: 30; Eff: 30|smicln|Hired: 50; Eff: 50|smicln|Hired: 30; Eff: 50|smicln|Hired: 50; Eff: 30|smicln|Hired: 40; Eff: 40  "/>
  <p:tag name="QUESTIONALIAS" val="11. Assume an industrial union forms in this firm and bargains for a wage of $24. If the union wins: - What quantity of labor will be hired? -What is the alloc. Eff. Quantity of labor?"/>
  <p:tag name="CORRECTPOINTVALUE" val="1"/>
  <p:tag name="SLIDEORDER" val="7"/>
  <p:tag name="SLIDEGUID" val="AC11C1E7BF094F298755B171053D0BB1"/>
  <p:tag name="VALUES" val="Incorrect|smicln|Incorrect|smicln|Correct|smicln|Incorrect|smicln|Incorrect"/>
</p:tagLst>
</file>

<file path=ppt/tags/tag87.xml><?xml version="1.0" encoding="utf-8"?>
<p:tagLst xmlns:a="http://schemas.openxmlformats.org/drawingml/2006/main" xmlns:r="http://schemas.openxmlformats.org/officeDocument/2006/relationships" xmlns:p="http://schemas.openxmlformats.org/presentationml/2006/main">
  <p:tag name="ANSWERBULLETS" val="3"/>
  <p:tag name="TEXTLENGTH" val="96"/>
  <p:tag name="FONTSIZE" val="24"/>
  <p:tag name="BULLETTYPE" val="ppBulletArabicPeriod"/>
  <p:tag name="ANSWERTEXT" val="Hired: 30; Eff: 30&#10;Hired: 50; Eff: 50&#10;Hired: 30; Eff: 50&#10;Hired: 50; Eff: 30&#10;Hired: 40; Eff: 40  "/>
  <p:tag name="OLDNUMANSWERS" val="5"/>
</p:tagLst>
</file>

<file path=ppt/tags/tag8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QUESTIONALIAS" val="13. Assume an industrial union forms in this firm.  After bargaining the firm and the union finally agree on a wage of $20. - What quantity of labor will be hired? - What happens to allocative Efficiency?"/>
  <p:tag name="ANSWERSALIAS" val="Hired: 30; more eff.|smicln|Hired: 30; less eff.|smicln|Hired: 30; no change in eff.|smicln|Hired: 50; more eff.|smicln|Hired: 50; less eff.|smicln|Hired: 50; no change in eff."/>
  <p:tag name="CORRECTPOINTVALUE" val="0"/>
  <p:tag name="SLIDEORDER" val="7"/>
  <p:tag name="SLIDEGUID" val="C3C9AC19048C47DBA7B1AB26CC9CBB0E"/>
  <p:tag name="VALUES" val="No Value|smicln|No Value|smicln|No Value|smicln|No Value|smicln|No Value|smicln|No Value"/>
</p:tagLst>
</file>

<file path=ppt/tags/tag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8;8;4;1;8;8;1;1;8;8;1;4;5;"/>
  <p:tag name="CHARTSTRINGSTD" val="6 0 0 2 1 0 0 6"/>
  <p:tag name="CHARTSTRINGREV" val="6 0 0 1 2 0 0 6"/>
  <p:tag name="CHARTSTRINGSTDPER" val="0.4 0 0 0.133333333333333 0.0666666666666667 0 0 0.4"/>
  <p:tag name="CHARTSTRINGREVPER" val="0.4 0 0 0.0666666666666667 0.133333333333333 0 0 0.4"/>
  <p:tag name="RESPONSESGATHERED" val="False"/>
  <p:tag name="ANONYMOUSTEMP" val="False"/>
  <p:tag name="QUESTIONALIAS" val="4. Which labor market model?"/>
  <p:tag name="ANSWERSALIAS" val="Pure comp. labor and pure comp. product markets|smicln|Pure comp. labor and imperfect comp. product|smicln|Monopsony|smicln|Union: enhancing demand|smicln|Union: craft (exclusive)|smicln|Union: Industrial (inclusive)|smicln|Union: Bilateral Monopoly|smicln|Minimum Wage"/>
  <p:tag name="CORRECTPOINTVALUE" val="0"/>
  <p:tag name="SLIDEORDER" val="2"/>
  <p:tag name="SLIDEGUID" val="C8F5973495C245F297A6B3C23BB71103"/>
  <p:tag name="VALUES" val="No Value|smicln|No Value|smicln|No Value|smicln|No Value|smicln|No Value|smicln|No Value|smicln|No Value|smicln|No Value"/>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TEXTLENGTH" val="141"/>
  <p:tag name="FONTSIZE" val="24"/>
  <p:tag name="BULLETTYPE" val="ppBulletArabicPeriod"/>
  <p:tag name="ANSWERTEXT" val="Hired: 30; more eff.&#10;Hired: 30; less eff.&#10;Hired: 30; no change in eff.&#10;Hired: 50; more eff.&#10;Hired: 50; less eff.&#10;Hired: 50; no change in eff."/>
  <p:tag name="OLDNUMANSWERS" val="6"/>
</p:tagLst>
</file>

<file path=ppt/tags/tag91.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QUESTIONALIAS" val="13. Assume an industrial union forms in this firm.  After bargaining the firm and the union finally agree on a wage of $20. - What quantity of labor will be hired? - What happens to allocative Efficiency?"/>
  <p:tag name="ANSWERSALIAS" val="Hired: 30; more eff.|smicln|Hired: 30; less eff.|smicln|Hired: 30; no change in eff.|smicln|Hired: 50; more eff.|smicln|Hired: 50; less eff.|smicln|Hired: 50; no change in eff."/>
  <p:tag name="CORRECTPOINTVALUE" val="1"/>
  <p:tag name="SLIDEORDER" val="8"/>
  <p:tag name="SLIDEGUID" val="EE19FBC44D0A4995AC206097C58A898F"/>
  <p:tag name="VALUES" val="Incorrect|smicln|Incorrect|smicln|Incorrect|smicln|Correct|smicln|Incorrect|smicln|Incorrect"/>
</p:tagLst>
</file>

<file path=ppt/tags/tag9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3.xml><?xml version="1.0" encoding="utf-8"?>
<p:tagLst xmlns:a="http://schemas.openxmlformats.org/drawingml/2006/main" xmlns:r="http://schemas.openxmlformats.org/officeDocument/2006/relationships" xmlns:p="http://schemas.openxmlformats.org/presentationml/2006/main">
  <p:tag name="ANSWERBULLETS" val="3"/>
  <p:tag name="TEXTLENGTH" val="141"/>
  <p:tag name="FONTSIZE" val="24"/>
  <p:tag name="BULLETTYPE" val="ppBulletArabicPeriod"/>
  <p:tag name="ANSWERTEXT" val="Hired: 30; more eff.&#10;Hired: 30; less eff.&#10;Hired: 30; no change in eff.&#10;Hired: 50; more eff.&#10;Hired: 50; less eff.&#10;Hired: 50; no change in eff."/>
  <p:tag name="OLDNUMANSWERS" val="6"/>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8;8;8;8;8;8;8;8;8;8;7;8;8;8;"/>
  <p:tag name="CHARTSTRINGSTD" val="0 0 1 0 0 0 1 13"/>
  <p:tag name="CHARTSTRINGREV" val="13 1 0 0 0 1 0 0"/>
  <p:tag name="CHARTSTRINGSTDPER" val="0 0 0.0666666666666667 0 0 0 0.0666666666666667 0.866666666666667"/>
  <p:tag name="CHARTSTRINGREVPER" val="0.866666666666667 0.0666666666666667 0 0 0 0.0666666666666667 0 0"/>
  <p:tag name="RESPONSESGATHERED" val="False"/>
  <p:tag name="ANONYMOUSTEMP" val="False"/>
  <p:tag name="QUESTIONALIAS" val="14. Which labor market model?"/>
  <p:tag name="ANSWERSALIAS" val="Pure comp. labor and pure comp. product|smicln|Pure comp. labor and imperfect comp. product|smicln|Monopsony|smicln|Union: enhancing demand|smicln|Union: craft (exclusive)|smicln|Union: Industrial (inclusive)|smicln|Minimum Wage"/>
  <p:tag name="CORRECTPOINTVALUE" val="0"/>
  <p:tag name="SLIDEORDER" val="9"/>
  <p:tag name="SLIDEGUID" val="5A3D92A686024F9CBB2E20790BB5E873"/>
  <p:tag name="VALUES" val="No Value|smicln|No Value|smicln|No Value|smicln|No Value|smicln|No Value|smicln|No Value|smicln|No Value"/>
</p:tagLst>
</file>

<file path=ppt/tags/tag98.xml><?xml version="1.0" encoding="utf-8"?>
<p:tagLst xmlns:a="http://schemas.openxmlformats.org/drawingml/2006/main" xmlns:r="http://schemas.openxmlformats.org/officeDocument/2006/relationships" xmlns:p="http://schemas.openxmlformats.org/presentationml/2006/main">
  <p:tag name="ANSWERBULLETS" val="3"/>
  <p:tag name="TEXTLENGTH" val="186"/>
  <p:tag name="FONTSIZE" val="28"/>
  <p:tag name="BULLETTYPE" val="ppBulletArabicPeriod"/>
  <p:tag name="ANSWERTEXT" val="Pure comp. labor and pure comp. product&#10;Pure comp. labor and imperfect comp. product&#10;Monopsony&#10;Union: enhancing demand&#10;Union: craft (exclusive)&#10;Union: Industrial (inclusive)&#10;Minimum Wage"/>
  <p:tag name="OLDNUMANSWERS" val="7"/>
</p:tagLst>
</file>

<file path=ppt/tags/tag9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8;8;8;8;8;8;8;8;8;8;7;8;8;8;"/>
  <p:tag name="CHARTSTRINGSTD" val="0 0 1 0 0 0 1 13"/>
  <p:tag name="CHARTSTRINGREV" val="13 1 0 0 0 1 0 0"/>
  <p:tag name="CHARTSTRINGSTDPER" val="0 0 0.0666666666666667 0 0 0 0.0666666666666667 0.866666666666667"/>
  <p:tag name="CHARTSTRINGREVPER" val="0.866666666666667 0.0666666666666667 0 0 0 0.0666666666666667 0 0"/>
  <p:tag name="RESPONSESGATHERED" val="False"/>
  <p:tag name="ANONYMOUSTEMP" val="False"/>
  <p:tag name="QUESTIONALIAS" val="14. Which labor market model?"/>
  <p:tag name="ANSWERSALIAS" val="Pure comp. labor and pure comp. product|smicln|Pure comp. labor and imperfect comp. product|smicln|Monopsony|smicln|Union: enhancing demand|smicln|Union: craft (exclusive)|smicln|Union: Industrial (inclusive)|smicln|Minimum Wage"/>
  <p:tag name="CORRECTPOINTVALUE" val="1"/>
  <p:tag name="SLIDEORDER" val="10"/>
  <p:tag name="SLIDEGUID" val="269F9C0BA7F942D6AE9CE843D36042B8"/>
  <p:tag name="VALUES" val="Incorrect|smicln|Incorrect|smicln|Incorrect|smicln|Incorrect|smicln|Incorrect|smicln|Incorrect|smicln|Correc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3752</Words>
  <Application>Microsoft Office PowerPoint</Application>
  <PresentationFormat>On-screen Show (4:3)</PresentationFormat>
  <Paragraphs>776</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13a – Labor Market Models</vt:lpstr>
      <vt:lpstr>13a – Labor Market Models</vt:lpstr>
      <vt:lpstr>Review Lesson 12a - Demand for Resources</vt:lpstr>
      <vt:lpstr>PowerPoint Presentation</vt:lpstr>
      <vt:lpstr>PowerPoint Presentation</vt:lpstr>
      <vt:lpstr>YP 18 - SOME IMPORTANT THINGS TO REMEMBER ABOUT LABOR MARKET MODELS </vt:lpstr>
      <vt:lpstr>PowerPoint Presentation</vt:lpstr>
      <vt:lpstr>1. Which labor market model?</vt:lpstr>
      <vt:lpstr>1. Which labor market model?</vt:lpstr>
      <vt:lpstr>2. Which labor market model?</vt:lpstr>
      <vt:lpstr>2. Which labor market model?</vt:lpstr>
      <vt:lpstr>PowerPoint Presentation</vt:lpstr>
      <vt:lpstr>PowerPoint Presentation</vt:lpstr>
      <vt:lpstr>PowerPoint Presentation</vt:lpstr>
      <vt:lpstr>3. Which labor market model?</vt:lpstr>
      <vt:lpstr>3. Which labor market model?</vt:lpstr>
      <vt:lpstr>4. Monopsony: what Q would be hired at what wage?</vt:lpstr>
      <vt:lpstr>4. Monopsony: what Q would be hired at what wage?</vt:lpstr>
      <vt:lpstr>5. If this was pure competition in the labor market, what Q would be hired at what W?</vt:lpstr>
      <vt:lpstr>5. If this was pure competition in the labor market, what Q would be hired at what W?</vt:lpstr>
      <vt:lpstr>6. In this Monopsony, why is the MRC above the Supply (wage) curve? (Why is the extra cost of hiring one more worker more than the wage that you pay that worker?)</vt:lpstr>
      <vt:lpstr>6. In this Monopsony, why is the MRC above the Supply (wage) curve? (Why is the extra cost of hiring one more worker more than the wage that you pay that worker?)</vt:lpstr>
      <vt:lpstr>PowerPoint Presentation</vt:lpstr>
      <vt:lpstr>PowerPoint Presentation</vt:lpstr>
      <vt:lpstr>PowerPoint Presentation</vt:lpstr>
      <vt:lpstr>7. Which labor market model?</vt:lpstr>
      <vt:lpstr>7. Which labor market model?</vt:lpstr>
      <vt:lpstr>PowerPoint Presentation</vt:lpstr>
      <vt:lpstr>PowerPoint Presentation</vt:lpstr>
      <vt:lpstr>PowerPoint Presentation</vt:lpstr>
      <vt:lpstr>8. Which labor market model?</vt:lpstr>
      <vt:lpstr>8. Which labor market model?</vt:lpstr>
      <vt:lpstr>PowerPoint Presentation</vt:lpstr>
      <vt:lpstr>PowerPoint Presentation</vt:lpstr>
      <vt:lpstr>PowerPoint Presentation</vt:lpstr>
      <vt:lpstr>9. Which labor market model other than minimum wage?</vt:lpstr>
      <vt:lpstr>9. Which labor market model other than minimum wage?</vt:lpstr>
      <vt:lpstr>10. Assume an industrial union forms in this firm and bargains for, and wins, a wage of $20.  - What quantity of labor will be hired? - What is the alloc. eff. quantity of labor?</vt:lpstr>
      <vt:lpstr>10. Assume an industrial union forms in this firm and bargains for, and wins, a wage of $20.  - What quantity of labor will be hired? - What is the alloc. eff. quantity of labor?</vt:lpstr>
      <vt:lpstr>PowerPoint Presentation</vt:lpstr>
      <vt:lpstr>PowerPoint Presentation</vt:lpstr>
      <vt:lpstr>PowerPoint Presentation</vt:lpstr>
      <vt:lpstr>11. Which labor market model?</vt:lpstr>
      <vt:lpstr>11. Which labor market model?</vt:lpstr>
      <vt:lpstr>12. Assume no union. - What quantity of labor will be hired? -What wage would be paid?</vt:lpstr>
      <vt:lpstr>12. Assume no union. - What quantity of labor will be hired? -What wage would be paid?</vt:lpstr>
      <vt:lpstr>13. Assume an industrial union forms in this firm and bargains for a wage of $24. If the union wins: - What quantity of labor will be hired? -What is the alloc. Eff. Quantity of labor?</vt:lpstr>
      <vt:lpstr>13. Assume an industrial union forms in this firm and bargains for a wage of $24. If the union wins: - What quantity of labor will be hired? -What is the alloc. Eff. Quantity of labor?</vt:lpstr>
      <vt:lpstr>14. Assume an industrial union forms in this firm.  After bargaining the firm and the union finally agree on a wage of $20. - What quantity of labor will be hired? - What happens to allocative Efficiency?</vt:lpstr>
      <vt:lpstr>14. Assume an industrial union forms in this firm.  After bargaining the firm and the union finally agree on a wage of $20. - What quantity of labor will be hired? - What happens to allocative Efficiency?</vt:lpstr>
      <vt:lpstr>PowerPoint Presentation</vt:lpstr>
      <vt:lpstr>PowerPoint Presentation</vt:lpstr>
      <vt:lpstr>PowerPoint Presentation</vt:lpstr>
      <vt:lpstr>15. Which labor market model?</vt:lpstr>
      <vt:lpstr>15. Which labor market model?</vt:lpstr>
      <vt:lpstr>16. Assume a minimum wage of $20. - What quantity will be hired? - What quantity will be hire WITHOUT the min. wage? - What is the alloc. Eff. quantity?</vt:lpstr>
      <vt:lpstr>16. Assume a minimum wage of $20. - What quantity will be hired? - What quantity will be hire WITHOUT the min. wage? - What is the alloc. Eff. quantity?</vt:lpstr>
      <vt:lpstr>17. Assume a minimum wage of $20.  As a result of the minimum wage, how many workers lost their jobs?</vt:lpstr>
      <vt:lpstr>17. Assume a minimum wage of $20.  As a result of the minimum wage, how many workers lost their jobs?</vt:lpstr>
      <vt:lpstr>18. Assume a minimum wage of $20.  As a result of the minimum wage, how much unemployment was created?</vt:lpstr>
      <vt:lpstr>18. Assume a minimum wage of $20.  As a result of the minimum wage, how much unemployment was created?</vt:lpstr>
      <vt:lpstr>PowerPoint Presentation</vt:lpstr>
      <vt:lpstr>PowerPoint Presentation</vt:lpstr>
      <vt:lpstr>PowerPoint Presentation</vt:lpstr>
      <vt:lpstr>19. With no minimum wage: - What quantity of labor will be hired? - what wage would be paid? - what is the alloc. Eff. quantity?</vt:lpstr>
      <vt:lpstr>19. With no minimum wage: - What quantity of labor will be hired? - what wage would be paid? - what is the alloc. Eff. quantity?</vt:lpstr>
      <vt:lpstr>20. With a new  minimum wage or $10: - What quantity of labor will be hired? - what wage would be paid? - what is the alloc. Eff. quantity?</vt:lpstr>
      <vt:lpstr>20. With a new  minimum wage or $10: - What quantity of labor will be hired? - what wage would be paid? - what is the alloc. Eff. quantity?</vt:lpstr>
      <vt:lpstr>PowerPoint Presentation</vt:lpstr>
      <vt:lpstr>PowerPoint Presentation</vt:lpstr>
      <vt:lpstr>PowerPoint Presentation</vt:lpstr>
      <vt:lpstr>21. Use the figure above to answer this question.  If the minimum wage is increased from Wmin1 to Wmin2 what will happen to the total income received by minimum wage workers?                    YP 56 # 15</vt:lpstr>
      <vt:lpstr>21. Use the figure above to answer this question.  If the minimum wage is increased from Wmin1 to Wmin2 what will happen to the total income received by minimum wage workers?                   YP 56 # 15</vt:lpstr>
      <vt:lpstr>PowerPoint Presentation</vt:lpstr>
      <vt:lpstr>PowerPoint Presentation</vt:lpstr>
      <vt:lpstr>PowerPoint Presentation</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94</cp:revision>
  <dcterms:created xsi:type="dcterms:W3CDTF">2013-02-04T18:55:14Z</dcterms:created>
  <dcterms:modified xsi:type="dcterms:W3CDTF">2020-04-27T15:15:04Z</dcterms:modified>
</cp:coreProperties>
</file>