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259" r:id="rId27"/>
    <p:sldId id="273" r:id="rId28"/>
    <p:sldId id="260" r:id="rId29"/>
    <p:sldId id="274" r:id="rId30"/>
    <p:sldId id="261" r:id="rId31"/>
    <p:sldId id="275" r:id="rId32"/>
    <p:sldId id="269" r:id="rId33"/>
    <p:sldId id="276" r:id="rId34"/>
    <p:sldId id="332" r:id="rId35"/>
    <p:sldId id="333" r:id="rId36"/>
    <p:sldId id="334" r:id="rId37"/>
    <p:sldId id="335" r:id="rId38"/>
    <p:sldId id="336" r:id="rId39"/>
    <p:sldId id="337" r:id="rId40"/>
    <p:sldId id="371" r:id="rId41"/>
    <p:sldId id="372" r:id="rId42"/>
    <p:sldId id="373" r:id="rId43"/>
    <p:sldId id="374" r:id="rId44"/>
    <p:sldId id="375" r:id="rId45"/>
    <p:sldId id="376" r:id="rId46"/>
    <p:sldId id="377" r:id="rId47"/>
    <p:sldId id="343" r:id="rId48"/>
    <p:sldId id="344" r:id="rId49"/>
    <p:sldId id="345" r:id="rId50"/>
    <p:sldId id="346" r:id="rId51"/>
    <p:sldId id="378" r:id="rId52"/>
    <p:sldId id="379" r:id="rId53"/>
    <p:sldId id="380" r:id="rId54"/>
    <p:sldId id="381" r:id="rId55"/>
    <p:sldId id="382" r:id="rId56"/>
    <p:sldId id="383" r:id="rId57"/>
    <p:sldId id="265" r:id="rId58"/>
    <p:sldId id="279" r:id="rId59"/>
    <p:sldId id="266" r:id="rId60"/>
    <p:sldId id="280" r:id="rId61"/>
    <p:sldId id="307" r:id="rId62"/>
    <p:sldId id="267" r:id="rId63"/>
    <p:sldId id="281" r:id="rId64"/>
    <p:sldId id="268" r:id="rId65"/>
    <p:sldId id="282" r:id="rId66"/>
  </p:sldIdLst>
  <p:sldSz cx="9144000" cy="6858000" type="screen4x3"/>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3" d="100"/>
          <a:sy n="83" d="100"/>
        </p:scale>
        <p:origin x="-75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4/4/2020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5.gif"/></Relationships>
</file>

<file path=ppt/slides/_rels/slide3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5.gif"/><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5.gif"/></Relationships>
</file>

<file path=ppt/slides/_rels/slide3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5.gif"/><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6.png"/><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6.png"/><Relationship Id="rId4"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64.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s>
</file>

<file path=ppt/slides/_rels/slide5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1.xml"/><Relationship Id="rId1" Type="http://schemas.openxmlformats.org/officeDocument/2006/relationships/tags" Target="../tags/tag9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s>
</file>

<file path=ppt/slides/_rels/slide6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2.xml"/><Relationship Id="rId1" Type="http://schemas.openxmlformats.org/officeDocument/2006/relationships/tags" Target="../tags/tag101.xml"/></Relationships>
</file>

<file path=ppt/slides/_rels/slide6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money.cnn.com/2015/05/08/pf/college/lowest-paying-college-majors/index.html" TargetMode="Externa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hyperlink" Target="http://money.cnn.com/2015/05/07/pf/college/highest-paying-college-majors/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772400" cy="1143000"/>
          </a:xfrm>
        </p:spPr>
        <p:txBody>
          <a:bodyPr>
            <a:normAutofit fontScale="90000"/>
          </a:bodyPr>
          <a:lstStyle/>
          <a:p>
            <a:r>
              <a:rPr lang="en-US" b="1" dirty="0" smtClean="0"/>
              <a:t>12a – The Demand for Resources (Labor)</a:t>
            </a:r>
            <a:endParaRPr lang="en-US" b="1" dirty="0"/>
          </a:p>
        </p:txBody>
      </p:sp>
      <p:sp>
        <p:nvSpPr>
          <p:cNvPr id="3" name="Subtitle 2"/>
          <p:cNvSpPr>
            <a:spLocks noGrp="1"/>
          </p:cNvSpPr>
          <p:nvPr>
            <p:ph type="subTitle" idx="1"/>
          </p:nvPr>
        </p:nvSpPr>
        <p:spPr>
          <a:xfrm>
            <a:off x="685800" y="3048000"/>
            <a:ext cx="7772400" cy="3276600"/>
          </a:xfrm>
        </p:spPr>
        <p:txBody>
          <a:bodyPr/>
          <a:lstStyle/>
          <a:p>
            <a:pPr algn="l"/>
            <a:r>
              <a:rPr lang="en-US" b="1" dirty="0" smtClean="0">
                <a:solidFill>
                  <a:schemeClr val="tx1"/>
                </a:solidFill>
              </a:rPr>
              <a:t>This web quiz may appear as two pages on tablets and laptops.</a:t>
            </a:r>
          </a:p>
          <a:p>
            <a:pPr algn="l"/>
            <a:endParaRPr lang="en-US" sz="10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8768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84427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Lesson </a:t>
            </a:r>
            <a:r>
              <a:rPr lang="en-US" b="1" dirty="0" smtClean="0"/>
              <a:t>12a </a:t>
            </a:r>
            <a:r>
              <a:rPr lang="en-US" b="1" dirty="0" smtClean="0"/>
              <a:t>– Something </a:t>
            </a:r>
            <a:r>
              <a:rPr lang="en-US" b="1" dirty="0" smtClean="0"/>
              <a:t>Interesting</a:t>
            </a:r>
            <a:endParaRPr lang="en-US" sz="3600" b="1" dirty="0"/>
          </a:p>
        </p:txBody>
      </p:sp>
      <p:sp>
        <p:nvSpPr>
          <p:cNvPr id="3" name="Subtitle 2"/>
          <p:cNvSpPr>
            <a:spLocks noGrp="1"/>
          </p:cNvSpPr>
          <p:nvPr>
            <p:ph type="subTitle" idx="1"/>
          </p:nvPr>
        </p:nvSpPr>
        <p:spPr>
          <a:xfrm>
            <a:off x="76200" y="990600"/>
            <a:ext cx="8839200" cy="4800600"/>
          </a:xfrm>
        </p:spPr>
        <p:txBody>
          <a:bodyPr>
            <a:noAutofit/>
          </a:bodyPr>
          <a:lstStyle/>
          <a:p>
            <a:r>
              <a:rPr lang="en-US" sz="3600" b="1" dirty="0">
                <a:solidFill>
                  <a:schemeClr val="tx1"/>
                </a:solidFill>
              </a:rPr>
              <a:t>Why are people paid differently?</a:t>
            </a:r>
            <a:r>
              <a:rPr lang="en-US" sz="3600" dirty="0">
                <a:solidFill>
                  <a:schemeClr val="tx1"/>
                </a:solidFill>
              </a:rPr>
              <a:t> </a:t>
            </a:r>
          </a:p>
          <a:p>
            <a:pPr algn="l"/>
            <a:r>
              <a:rPr lang="en-US" sz="3600" dirty="0" smtClean="0">
                <a:solidFill>
                  <a:schemeClr val="tx1"/>
                </a:solidFill>
              </a:rPr>
              <a:t>ANSWER</a:t>
            </a:r>
            <a:r>
              <a:rPr lang="en-US" sz="3600" dirty="0">
                <a:solidFill>
                  <a:schemeClr val="tx1"/>
                </a:solidFill>
              </a:rPr>
              <a:t>: The </a:t>
            </a:r>
            <a:r>
              <a:rPr lang="en-US" sz="3600" u="sng" dirty="0">
                <a:solidFill>
                  <a:schemeClr val="tx1"/>
                </a:solidFill>
              </a:rPr>
              <a:t>supply and demand </a:t>
            </a:r>
            <a:r>
              <a:rPr lang="en-US" sz="3600" dirty="0">
                <a:solidFill>
                  <a:schemeClr val="tx1"/>
                </a:solidFill>
              </a:rPr>
              <a:t>for labor helps explain why different people and different jobs receive different wages. </a:t>
            </a:r>
            <a:r>
              <a:rPr lang="en-US" sz="3600" u="sng" dirty="0" smtClean="0">
                <a:solidFill>
                  <a:schemeClr val="tx1"/>
                </a:solidFill>
              </a:rPr>
              <a:t>But</a:t>
            </a:r>
            <a:r>
              <a:rPr lang="en-US" sz="3600" dirty="0" smtClean="0">
                <a:solidFill>
                  <a:schemeClr val="tx1"/>
                </a:solidFill>
              </a:rPr>
              <a:t>, </a:t>
            </a:r>
            <a:r>
              <a:rPr lang="en-US" sz="3600" dirty="0">
                <a:solidFill>
                  <a:schemeClr val="tx1"/>
                </a:solidFill>
              </a:rPr>
              <a:t>there are also other factors that we will need to explore. We will end up with 8 </a:t>
            </a:r>
            <a:r>
              <a:rPr lang="en-US" sz="3600" dirty="0" smtClean="0">
                <a:solidFill>
                  <a:schemeClr val="tx1"/>
                </a:solidFill>
              </a:rPr>
              <a:t>(actually 10) </a:t>
            </a:r>
            <a:r>
              <a:rPr lang="en-US" sz="3600" dirty="0">
                <a:solidFill>
                  <a:schemeClr val="tx1"/>
                </a:solidFill>
              </a:rPr>
              <a:t>different labor market models that will help us answer this question.</a:t>
            </a:r>
            <a:endParaRPr lang="en-US" sz="3600" dirty="0">
              <a:solidFill>
                <a:schemeClr val="tx1"/>
              </a:solidFill>
            </a:endParaRPr>
          </a:p>
        </p:txBody>
      </p:sp>
      <p:cxnSp>
        <p:nvCxnSpPr>
          <p:cNvPr id="8" name="Straight Connector 7"/>
          <p:cNvCxnSpPr/>
          <p:nvPr/>
        </p:nvCxnSpPr>
        <p:spPr>
          <a:xfrm>
            <a:off x="542544" y="83820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07521"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12a – Demand for Resources</a:t>
            </a:r>
            <a:endParaRPr lang="en-US" b="1" dirty="0"/>
          </a:p>
        </p:txBody>
      </p:sp>
    </p:spTree>
    <p:custDataLst>
      <p:tags r:id="rId1"/>
    </p:custDataLst>
    <p:extLst>
      <p:ext uri="{BB962C8B-B14F-4D97-AF65-F5344CB8AC3E}">
        <p14:creationId xmlns:p14="http://schemas.microsoft.com/office/powerpoint/2010/main" val="304440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4377"/>
            <a:ext cx="9144000" cy="5776823"/>
          </a:xfrm>
        </p:spPr>
        <p:txBody>
          <a:bodyPr>
            <a:noAutofit/>
          </a:bodyPr>
          <a:lstStyle/>
          <a:p>
            <a:pPr algn="l"/>
            <a:r>
              <a:rPr lang="en-US" b="1" dirty="0" smtClean="0">
                <a:solidFill>
                  <a:schemeClr val="tx1"/>
                </a:solidFill>
              </a:rPr>
              <a:t>TOPICS – Lesson 12a:</a:t>
            </a:r>
            <a:endParaRPr lang="en-US" b="1" dirty="0">
              <a:solidFill>
                <a:schemeClr val="tx1"/>
              </a:solidFill>
            </a:endParaRPr>
          </a:p>
          <a:p>
            <a:pPr lvl="1" algn="l"/>
            <a:r>
              <a:rPr lang="en-US" sz="2400" dirty="0">
                <a:solidFill>
                  <a:schemeClr val="tx1"/>
                </a:solidFill>
              </a:rPr>
              <a:t>Finding the Resource Demand </a:t>
            </a:r>
            <a:r>
              <a:rPr lang="en-US" sz="2400" dirty="0" smtClean="0">
                <a:solidFill>
                  <a:schemeClr val="tx1"/>
                </a:solidFill>
              </a:rPr>
              <a:t>Curve (MRP)</a:t>
            </a:r>
            <a:endParaRPr lang="en-US" sz="2400" dirty="0">
              <a:solidFill>
                <a:schemeClr val="tx1"/>
              </a:solidFill>
            </a:endParaRPr>
          </a:p>
          <a:p>
            <a:pPr lvl="1" algn="l"/>
            <a:r>
              <a:rPr lang="en-US" sz="2400" dirty="0">
                <a:solidFill>
                  <a:schemeClr val="tx1"/>
                </a:solidFill>
              </a:rPr>
              <a:t>Determinants of Resource Demand</a:t>
            </a:r>
          </a:p>
          <a:p>
            <a:pPr lvl="1" algn="l"/>
            <a:r>
              <a:rPr lang="en-US" sz="2400" dirty="0">
                <a:solidFill>
                  <a:schemeClr val="tx1"/>
                </a:solidFill>
              </a:rPr>
              <a:t>Elasticity of Resource Demand</a:t>
            </a:r>
          </a:p>
          <a:p>
            <a:pPr lvl="1" algn="l"/>
            <a:r>
              <a:rPr lang="en-US" sz="2400" dirty="0">
                <a:solidFill>
                  <a:schemeClr val="tx1"/>
                </a:solidFill>
              </a:rPr>
              <a:t>The Profit Maximizing Quantity to Hire: </a:t>
            </a:r>
            <a:endParaRPr lang="en-US" sz="2400" dirty="0" smtClean="0">
              <a:solidFill>
                <a:schemeClr val="tx1"/>
              </a:solidFill>
            </a:endParaRPr>
          </a:p>
          <a:p>
            <a:pPr lvl="2" algn="l"/>
            <a:r>
              <a:rPr lang="en-US" sz="800" dirty="0">
                <a:solidFill>
                  <a:schemeClr val="tx1"/>
                </a:solidFill>
              </a:rPr>
              <a:t> </a:t>
            </a:r>
            <a:r>
              <a:rPr lang="en-US" dirty="0" smtClean="0">
                <a:solidFill>
                  <a:schemeClr val="tx1"/>
                </a:solidFill>
              </a:rPr>
              <a:t>MRP </a:t>
            </a:r>
            <a:r>
              <a:rPr lang="en-US" dirty="0">
                <a:solidFill>
                  <a:schemeClr val="tx1"/>
                </a:solidFill>
              </a:rPr>
              <a:t>= MRC</a:t>
            </a:r>
            <a:br>
              <a:rPr lang="en-US" dirty="0">
                <a:solidFill>
                  <a:schemeClr val="tx1"/>
                </a:solidFill>
              </a:rPr>
            </a:br>
            <a:r>
              <a:rPr lang="en-US" dirty="0">
                <a:solidFill>
                  <a:schemeClr val="tx1"/>
                </a:solidFill>
              </a:rPr>
              <a:t>(MB) = (MC)</a:t>
            </a:r>
          </a:p>
          <a:p>
            <a:pPr lvl="1" algn="l"/>
            <a:r>
              <a:rPr lang="en-US" sz="2400" dirty="0">
                <a:solidFill>
                  <a:schemeClr val="tx1"/>
                </a:solidFill>
              </a:rPr>
              <a:t>The </a:t>
            </a:r>
            <a:r>
              <a:rPr lang="en-US" sz="2400" dirty="0" err="1">
                <a:solidFill>
                  <a:schemeClr val="tx1"/>
                </a:solidFill>
              </a:rPr>
              <a:t>Allocatively</a:t>
            </a:r>
            <a:r>
              <a:rPr lang="en-US" sz="2400" dirty="0">
                <a:solidFill>
                  <a:schemeClr val="tx1"/>
                </a:solidFill>
              </a:rPr>
              <a:t> Efficient Quantity to Hire: </a:t>
            </a:r>
            <a:endParaRPr lang="en-US" sz="2400" dirty="0" smtClean="0">
              <a:solidFill>
                <a:schemeClr val="tx1"/>
              </a:solidFill>
            </a:endParaRPr>
          </a:p>
          <a:p>
            <a:pPr lvl="2" algn="l"/>
            <a:r>
              <a:rPr lang="en-US" dirty="0" smtClean="0">
                <a:solidFill>
                  <a:schemeClr val="tx1"/>
                </a:solidFill>
              </a:rPr>
              <a:t>  VMP </a:t>
            </a:r>
            <a:r>
              <a:rPr lang="en-US" dirty="0">
                <a:solidFill>
                  <a:schemeClr val="tx1"/>
                </a:solidFill>
              </a:rPr>
              <a:t>= W</a:t>
            </a:r>
            <a:br>
              <a:rPr lang="en-US" dirty="0">
                <a:solidFill>
                  <a:schemeClr val="tx1"/>
                </a:solidFill>
              </a:rPr>
            </a:br>
            <a:r>
              <a:rPr lang="en-US" dirty="0">
                <a:solidFill>
                  <a:schemeClr val="tx1"/>
                </a:solidFill>
              </a:rPr>
              <a:t>(MSB) = (MSC</a:t>
            </a:r>
            <a:r>
              <a:rPr lang="en-US" dirty="0" smtClean="0">
                <a:solidFill>
                  <a:schemeClr val="tx1"/>
                </a:solidFill>
              </a:rPr>
              <a:t>)</a:t>
            </a:r>
          </a:p>
          <a:p>
            <a:pPr lvl="1" algn="l"/>
            <a:r>
              <a:rPr lang="en-US" sz="2400" dirty="0">
                <a:solidFill>
                  <a:schemeClr val="tx1"/>
                </a:solidFill>
              </a:rPr>
              <a:t>The First Two Labor Market Models:</a:t>
            </a:r>
          </a:p>
          <a:p>
            <a:pPr lvl="2" algn="l"/>
            <a:r>
              <a:rPr lang="en-US" dirty="0">
                <a:solidFill>
                  <a:schemeClr val="tx1"/>
                </a:solidFill>
              </a:rPr>
              <a:t>Competitive labor market in a competitive product market</a:t>
            </a:r>
          </a:p>
          <a:p>
            <a:pPr lvl="2" algn="l"/>
            <a:r>
              <a:rPr lang="en-US" dirty="0">
                <a:solidFill>
                  <a:schemeClr val="tx1"/>
                </a:solidFill>
              </a:rPr>
              <a:t>Competitive labor market in an </a:t>
            </a:r>
            <a:r>
              <a:rPr lang="en-US" dirty="0" smtClean="0">
                <a:solidFill>
                  <a:schemeClr val="tx1"/>
                </a:solidFill>
              </a:rPr>
              <a:t>imperfectly </a:t>
            </a:r>
            <a:r>
              <a:rPr lang="en-US" dirty="0">
                <a:solidFill>
                  <a:schemeClr val="tx1"/>
                </a:solidFill>
              </a:rPr>
              <a:t>comp. prod. market</a:t>
            </a:r>
          </a:p>
          <a:p>
            <a:pPr lvl="1" algn="l"/>
            <a:endParaRPr lang="en-US" dirty="0">
              <a:solidFill>
                <a:schemeClr val="tx1"/>
              </a:solidFill>
            </a:endParaRPr>
          </a:p>
        </p:txBody>
      </p:sp>
      <p:sp>
        <p:nvSpPr>
          <p:cNvPr id="5" name="Title 1"/>
          <p:cNvSpPr>
            <a:spLocks noGrp="1"/>
          </p:cNvSpPr>
          <p:nvPr>
            <p:ph type="ctrTitle"/>
          </p:nvPr>
        </p:nvSpPr>
        <p:spPr>
          <a:xfrm>
            <a:off x="533400" y="6019800"/>
            <a:ext cx="8229600" cy="685799"/>
          </a:xfrm>
          <a:ln w="38100">
            <a:solidFill>
              <a:srgbClr val="00B0F0"/>
            </a:solidFill>
          </a:ln>
        </p:spPr>
        <p:txBody>
          <a:bodyPr>
            <a:normAutofit fontScale="90000"/>
          </a:bodyPr>
          <a:lstStyle/>
          <a:p>
            <a:r>
              <a:rPr lang="en-US" b="1" dirty="0" smtClean="0"/>
              <a:t>12a – Demand for Resources</a:t>
            </a:r>
            <a:endParaRPr lang="en-US" b="1" dirty="0"/>
          </a:p>
        </p:txBody>
      </p:sp>
    </p:spTree>
    <p:custDataLst>
      <p:tags r:id="rId1"/>
    </p:custDataLst>
    <p:extLst>
      <p:ext uri="{BB962C8B-B14F-4D97-AF65-F5344CB8AC3E}">
        <p14:creationId xmlns:p14="http://schemas.microsoft.com/office/powerpoint/2010/main" val="135280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76200"/>
            <a:ext cx="8763000" cy="6019800"/>
          </a:xfrm>
        </p:spPr>
        <p:txBody>
          <a:bodyPr>
            <a:noAutofit/>
          </a:bodyPr>
          <a:lstStyle/>
          <a:p>
            <a:pPr>
              <a:buNone/>
            </a:pPr>
            <a:r>
              <a:rPr lang="en-US" sz="1900" b="1" dirty="0" smtClean="0"/>
              <a:t>Must Know / Outcomes:</a:t>
            </a:r>
          </a:p>
          <a:p>
            <a:r>
              <a:rPr lang="en-US" sz="1900" dirty="0"/>
              <a:t>Why is resource demand a "derived demand?</a:t>
            </a:r>
          </a:p>
          <a:p>
            <a:r>
              <a:rPr lang="en-US" sz="1900" dirty="0"/>
              <a:t>Define and calculate the marginal-revenue-product (MRP). Explain why the MRP schedule of a resource is the firm's demand schedule for the resource in a purely competitive product market.. Explain why the resource demand curve is downward sloping. DEFINE, DRAW, DESCRIBE.</a:t>
            </a:r>
          </a:p>
          <a:p>
            <a:r>
              <a:rPr lang="en-US" sz="1900" dirty="0"/>
              <a:t>Describe a competitive labor market</a:t>
            </a:r>
          </a:p>
          <a:p>
            <a:r>
              <a:rPr lang="en-US" sz="1900" dirty="0"/>
              <a:t>For a competitive labor market use benefit-cost analysis (the MRP = MRC principle) to find the profit maximizing quantity of labor a firm will employ in a purely competitive product market and in an imperfectly competitive product market when given the data and graph.</a:t>
            </a:r>
          </a:p>
          <a:p>
            <a:r>
              <a:rPr lang="en-US" sz="1900" dirty="0"/>
              <a:t>For a competitive labor market use </a:t>
            </a:r>
            <a:r>
              <a:rPr lang="en-US" sz="1900" dirty="0" smtClean="0"/>
              <a:t>benefit-cost </a:t>
            </a:r>
            <a:r>
              <a:rPr lang="en-US" sz="1900" dirty="0"/>
              <a:t>analysis (VMP = W) to find the </a:t>
            </a:r>
            <a:r>
              <a:rPr lang="en-US" sz="1900" dirty="0" err="1"/>
              <a:t>allocatively</a:t>
            </a:r>
            <a:r>
              <a:rPr lang="en-US" sz="1900" dirty="0"/>
              <a:t> efficient quantity of labor for a firm to employ in a purely competitive product market and in an imperfectly competitive product market when given the data and graph.</a:t>
            </a:r>
          </a:p>
          <a:p>
            <a:r>
              <a:rPr lang="en-US" sz="1900" dirty="0"/>
              <a:t>List the three determinants of demand for a resource and explain how a change in each of the determinants would affect the demand for the resource.</a:t>
            </a:r>
          </a:p>
          <a:p>
            <a:r>
              <a:rPr lang="en-US" sz="1900" dirty="0"/>
              <a:t>List three determinants of the price elasticity of demand for a resource, and state how changes in each would affect the elasticity of demand for a resource.</a:t>
            </a:r>
            <a:endParaRPr lang="en-US" sz="1900" dirty="0" smtClean="0"/>
          </a:p>
        </p:txBody>
      </p:sp>
      <p:sp>
        <p:nvSpPr>
          <p:cNvPr id="5" name="Title 1"/>
          <p:cNvSpPr txBox="1">
            <a:spLocks/>
          </p:cNvSpPr>
          <p:nvPr/>
        </p:nvSpPr>
        <p:spPr>
          <a:xfrm>
            <a:off x="491706" y="6248400"/>
            <a:ext cx="8229600" cy="533399"/>
          </a:xfrm>
          <a:prstGeom prst="rect">
            <a:avLst/>
          </a:prstGeom>
          <a:ln w="38100">
            <a:solidFill>
              <a:srgbClr val="00B0F0"/>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12a – Demand for Resources</a:t>
            </a:r>
            <a:endParaRPr lang="en-US" sz="2800" b="1" dirty="0"/>
          </a:p>
        </p:txBody>
      </p:sp>
    </p:spTree>
    <p:custDataLst>
      <p:tags r:id="rId1"/>
    </p:custDataLst>
    <p:extLst>
      <p:ext uri="{BB962C8B-B14F-4D97-AF65-F5344CB8AC3E}">
        <p14:creationId xmlns:p14="http://schemas.microsoft.com/office/powerpoint/2010/main" val="3097649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4415" y="152400"/>
            <a:ext cx="8915400" cy="6248400"/>
          </a:xfrm>
        </p:spPr>
        <p:txBody>
          <a:bodyPr>
            <a:noAutofit/>
          </a:bodyPr>
          <a:lstStyle/>
          <a:p>
            <a:pPr marL="0" indent="0">
              <a:buNone/>
            </a:pPr>
            <a:r>
              <a:rPr lang="en-US" sz="3600" b="1" dirty="0"/>
              <a:t>Key Terms:</a:t>
            </a:r>
          </a:p>
          <a:p>
            <a:pPr marL="0" indent="0">
              <a:buNone/>
            </a:pPr>
            <a:r>
              <a:rPr lang="en-US" dirty="0"/>
              <a:t>derived demand, </a:t>
            </a:r>
            <a:r>
              <a:rPr lang="en-US" dirty="0" smtClean="0"/>
              <a:t/>
            </a:r>
            <a:br>
              <a:rPr lang="en-US" dirty="0" smtClean="0"/>
            </a:br>
            <a:r>
              <a:rPr lang="en-US" dirty="0" smtClean="0"/>
              <a:t>productivity</a:t>
            </a:r>
            <a:r>
              <a:rPr lang="en-US" dirty="0"/>
              <a:t>, </a:t>
            </a:r>
            <a:br>
              <a:rPr lang="en-US" dirty="0"/>
            </a:br>
            <a:r>
              <a:rPr lang="en-US" dirty="0" smtClean="0"/>
              <a:t>marginal </a:t>
            </a:r>
            <a:r>
              <a:rPr lang="en-US" dirty="0"/>
              <a:t>product (MP), </a:t>
            </a:r>
            <a:r>
              <a:rPr lang="en-US" dirty="0" smtClean="0"/>
              <a:t/>
            </a:r>
            <a:br>
              <a:rPr lang="en-US" dirty="0" smtClean="0"/>
            </a:br>
            <a:r>
              <a:rPr lang="en-US" dirty="0" smtClean="0"/>
              <a:t>marginal </a:t>
            </a:r>
            <a:r>
              <a:rPr lang="en-US" dirty="0"/>
              <a:t>revenue product (MRP), </a:t>
            </a:r>
            <a:r>
              <a:rPr lang="en-US" dirty="0" smtClean="0"/>
              <a:t/>
            </a:r>
            <a:br>
              <a:rPr lang="en-US" dirty="0" smtClean="0"/>
            </a:br>
            <a:r>
              <a:rPr lang="en-US" dirty="0" smtClean="0"/>
              <a:t>marginal </a:t>
            </a:r>
            <a:r>
              <a:rPr lang="en-US" dirty="0"/>
              <a:t>resource cost (MRC), </a:t>
            </a:r>
            <a:r>
              <a:rPr lang="en-US" dirty="0" smtClean="0"/>
              <a:t/>
            </a:r>
            <a:br>
              <a:rPr lang="en-US" dirty="0" smtClean="0"/>
            </a:br>
            <a:r>
              <a:rPr lang="en-US" dirty="0" smtClean="0"/>
              <a:t>profit </a:t>
            </a:r>
            <a:r>
              <a:rPr lang="en-US" dirty="0"/>
              <a:t>maximizing rule for hiring resources (MRP=MRC rule), value of the marginal product (VMP), </a:t>
            </a:r>
            <a:r>
              <a:rPr lang="en-US" dirty="0" smtClean="0"/>
              <a:t/>
            </a:r>
            <a:br>
              <a:rPr lang="en-US" dirty="0" smtClean="0"/>
            </a:br>
            <a:r>
              <a:rPr lang="en-US" dirty="0" smtClean="0"/>
              <a:t>substitution </a:t>
            </a:r>
            <a:r>
              <a:rPr lang="en-US" dirty="0"/>
              <a:t>effect, </a:t>
            </a:r>
            <a:r>
              <a:rPr lang="en-US" dirty="0" smtClean="0"/>
              <a:t/>
            </a:r>
            <a:br>
              <a:rPr lang="en-US" dirty="0" smtClean="0"/>
            </a:br>
            <a:r>
              <a:rPr lang="en-US" dirty="0" smtClean="0"/>
              <a:t>output </a:t>
            </a:r>
            <a:r>
              <a:rPr lang="en-US" dirty="0"/>
              <a:t>effect, </a:t>
            </a:r>
            <a:r>
              <a:rPr lang="en-US" dirty="0" smtClean="0"/>
              <a:t/>
            </a:r>
            <a:br>
              <a:rPr lang="en-US" dirty="0" smtClean="0"/>
            </a:br>
            <a:r>
              <a:rPr lang="en-US" dirty="0" smtClean="0"/>
              <a:t>elasticity </a:t>
            </a:r>
            <a:r>
              <a:rPr lang="en-US" dirty="0"/>
              <a:t>of resource demand, </a:t>
            </a:r>
            <a:r>
              <a:rPr lang="en-US" dirty="0" smtClean="0"/>
              <a:t/>
            </a:r>
            <a:br>
              <a:rPr lang="en-US" dirty="0" smtClean="0"/>
            </a:br>
            <a:r>
              <a:rPr lang="en-US" dirty="0" smtClean="0"/>
              <a:t>marginal </a:t>
            </a:r>
            <a:r>
              <a:rPr lang="en-US" dirty="0"/>
              <a:t>productivity theory of income distribution</a:t>
            </a:r>
            <a:endParaRPr lang="en-US" dirty="0" smtClean="0"/>
          </a:p>
        </p:txBody>
      </p:sp>
      <p:sp>
        <p:nvSpPr>
          <p:cNvPr id="5" name="Title 1"/>
          <p:cNvSpPr txBox="1">
            <a:spLocks/>
          </p:cNvSpPr>
          <p:nvPr/>
        </p:nvSpPr>
        <p:spPr>
          <a:xfrm>
            <a:off x="491706"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12a – Demand for Resources</a:t>
            </a:r>
            <a:endParaRPr lang="en-US" b="1" dirty="0"/>
          </a:p>
        </p:txBody>
      </p:sp>
    </p:spTree>
    <p:custDataLst>
      <p:tags r:id="rId1"/>
    </p:custDataLst>
    <p:extLst>
      <p:ext uri="{BB962C8B-B14F-4D97-AF65-F5344CB8AC3E}">
        <p14:creationId xmlns:p14="http://schemas.microsoft.com/office/powerpoint/2010/main" val="2898528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1706"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12a – Demand for Resources</a:t>
            </a:r>
            <a:endParaRPr lang="en-US" b="1"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93" y="28216"/>
            <a:ext cx="896302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91094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1706"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12a – Demand for Resources</a:t>
            </a:r>
            <a:endParaRPr lang="en-US" b="1" dirty="0"/>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879"/>
            <a:ext cx="4849813" cy="542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67862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5943600"/>
          </a:xfrm>
        </p:spPr>
        <p:txBody>
          <a:bodyPr>
            <a:noAutofit/>
          </a:bodyPr>
          <a:lstStyle/>
          <a:p>
            <a:r>
              <a:rPr lang="en-US" sz="3600" b="1" dirty="0" smtClean="0">
                <a:solidFill>
                  <a:schemeClr val="tx1"/>
                </a:solidFill>
              </a:rPr>
              <a:t>For the 10 Labor Market Models, find:</a:t>
            </a:r>
          </a:p>
          <a:p>
            <a:r>
              <a:rPr lang="en-US" sz="1200" b="1" dirty="0">
                <a:solidFill>
                  <a:schemeClr val="tx1"/>
                </a:solidFill>
              </a:rPr>
              <a:t> </a:t>
            </a:r>
            <a:r>
              <a:rPr lang="en-US" sz="1200" b="1" dirty="0" smtClean="0">
                <a:solidFill>
                  <a:schemeClr val="tx1"/>
                </a:solidFill>
              </a:rPr>
              <a:t>  </a:t>
            </a:r>
            <a:endParaRPr lang="en-US" sz="1200" dirty="0">
              <a:solidFill>
                <a:schemeClr val="tx1"/>
              </a:solidFill>
            </a:endParaRPr>
          </a:p>
          <a:p>
            <a:pPr algn="l"/>
            <a:r>
              <a:rPr lang="en-US" sz="2700" b="1" dirty="0" smtClean="0">
                <a:solidFill>
                  <a:schemeClr val="tx1"/>
                </a:solidFill>
              </a:rPr>
              <a:t>The profit maximizing quantity of labor to hire:</a:t>
            </a:r>
            <a:r>
              <a:rPr lang="en-US" sz="2700" dirty="0" smtClean="0">
                <a:solidFill>
                  <a:schemeClr val="tx1"/>
                </a:solidFill>
              </a:rPr>
              <a:t/>
            </a:r>
            <a:br>
              <a:rPr lang="en-US" sz="2700" dirty="0" smtClean="0">
                <a:solidFill>
                  <a:schemeClr val="tx1"/>
                </a:solidFill>
              </a:rPr>
            </a:br>
            <a:r>
              <a:rPr lang="en-US" sz="2700" dirty="0" smtClean="0">
                <a:solidFill>
                  <a:schemeClr val="tx1"/>
                </a:solidFill>
              </a:rPr>
              <a:t>     - the </a:t>
            </a:r>
            <a:r>
              <a:rPr lang="en-US" sz="2700" dirty="0" err="1" smtClean="0">
                <a:solidFill>
                  <a:schemeClr val="tx1"/>
                </a:solidFill>
              </a:rPr>
              <a:t>Q</a:t>
            </a:r>
            <a:r>
              <a:rPr lang="en-US" sz="1600" dirty="0" err="1" smtClean="0">
                <a:solidFill>
                  <a:schemeClr val="tx1"/>
                </a:solidFill>
              </a:rPr>
              <a:t>Labor</a:t>
            </a:r>
            <a:r>
              <a:rPr lang="en-US" sz="2700" dirty="0" smtClean="0">
                <a:solidFill>
                  <a:schemeClr val="tx1"/>
                </a:solidFill>
              </a:rPr>
              <a:t> where MB = MC</a:t>
            </a:r>
          </a:p>
          <a:p>
            <a:pPr algn="l"/>
            <a:r>
              <a:rPr lang="en-US" sz="2700" dirty="0">
                <a:solidFill>
                  <a:schemeClr val="tx1"/>
                </a:solidFill>
              </a:rPr>
              <a:t> </a:t>
            </a:r>
            <a:r>
              <a:rPr lang="en-US" sz="2700" dirty="0" smtClean="0">
                <a:solidFill>
                  <a:schemeClr val="tx1"/>
                </a:solidFill>
              </a:rPr>
              <a:t>    - the </a:t>
            </a:r>
            <a:r>
              <a:rPr lang="en-US" sz="2700" dirty="0" err="1" smtClean="0">
                <a:solidFill>
                  <a:schemeClr val="tx1"/>
                </a:solidFill>
              </a:rPr>
              <a:t>Q</a:t>
            </a:r>
            <a:r>
              <a:rPr lang="en-US" sz="1600" dirty="0" err="1" smtClean="0">
                <a:solidFill>
                  <a:schemeClr val="tx1"/>
                </a:solidFill>
              </a:rPr>
              <a:t>Labor</a:t>
            </a:r>
            <a:r>
              <a:rPr lang="en-US" sz="2700" dirty="0" smtClean="0">
                <a:solidFill>
                  <a:schemeClr val="tx1"/>
                </a:solidFill>
              </a:rPr>
              <a:t> where MRP = MRC</a:t>
            </a:r>
          </a:p>
          <a:p>
            <a:pPr algn="l"/>
            <a:r>
              <a:rPr lang="en-US" sz="2700" dirty="0">
                <a:solidFill>
                  <a:schemeClr val="tx1"/>
                </a:solidFill>
              </a:rPr>
              <a:t> </a:t>
            </a:r>
            <a:r>
              <a:rPr lang="en-US" sz="2700" dirty="0" smtClean="0">
                <a:solidFill>
                  <a:schemeClr val="tx1"/>
                </a:solidFill>
              </a:rPr>
              <a:t>    - this is what will be hired</a:t>
            </a:r>
          </a:p>
          <a:p>
            <a:pPr algn="l"/>
            <a:r>
              <a:rPr lang="en-US" sz="2700" b="1" dirty="0" smtClean="0">
                <a:solidFill>
                  <a:schemeClr val="tx1"/>
                </a:solidFill>
              </a:rPr>
              <a:t>The wage firms will pay (W)</a:t>
            </a:r>
          </a:p>
          <a:p>
            <a:pPr algn="l"/>
            <a:r>
              <a:rPr lang="en-US" sz="2700" b="1" dirty="0" smtClean="0">
                <a:solidFill>
                  <a:schemeClr val="tx1"/>
                </a:solidFill>
              </a:rPr>
              <a:t>The </a:t>
            </a:r>
            <a:r>
              <a:rPr lang="en-US" sz="2700" b="1" dirty="0" err="1" smtClean="0">
                <a:solidFill>
                  <a:schemeClr val="tx1"/>
                </a:solidFill>
              </a:rPr>
              <a:t>allocatively</a:t>
            </a:r>
            <a:r>
              <a:rPr lang="en-US" sz="2700" b="1" dirty="0" smtClean="0">
                <a:solidFill>
                  <a:schemeClr val="tx1"/>
                </a:solidFill>
              </a:rPr>
              <a:t> efficient quantity of labor:</a:t>
            </a:r>
          </a:p>
          <a:p>
            <a:pPr algn="l"/>
            <a:r>
              <a:rPr lang="en-US" sz="2700" dirty="0">
                <a:solidFill>
                  <a:schemeClr val="tx1"/>
                </a:solidFill>
              </a:rPr>
              <a:t> </a:t>
            </a:r>
            <a:r>
              <a:rPr lang="en-US" sz="2700" dirty="0" smtClean="0">
                <a:solidFill>
                  <a:schemeClr val="tx1"/>
                </a:solidFill>
              </a:rPr>
              <a:t>    - the </a:t>
            </a:r>
            <a:r>
              <a:rPr lang="en-US" sz="2700" dirty="0" err="1" smtClean="0">
                <a:solidFill>
                  <a:schemeClr val="tx1"/>
                </a:solidFill>
              </a:rPr>
              <a:t>Q</a:t>
            </a:r>
            <a:r>
              <a:rPr lang="en-US" sz="1600" dirty="0" err="1" smtClean="0">
                <a:solidFill>
                  <a:schemeClr val="tx1"/>
                </a:solidFill>
              </a:rPr>
              <a:t>Labor</a:t>
            </a:r>
            <a:r>
              <a:rPr lang="en-US" sz="2700" dirty="0" smtClean="0">
                <a:solidFill>
                  <a:schemeClr val="tx1"/>
                </a:solidFill>
              </a:rPr>
              <a:t> where MSB = MSC</a:t>
            </a:r>
          </a:p>
          <a:p>
            <a:pPr algn="l"/>
            <a:r>
              <a:rPr lang="en-US" sz="2700" dirty="0">
                <a:solidFill>
                  <a:schemeClr val="tx1"/>
                </a:solidFill>
              </a:rPr>
              <a:t> </a:t>
            </a:r>
            <a:r>
              <a:rPr lang="en-US" sz="2700" dirty="0" smtClean="0">
                <a:solidFill>
                  <a:schemeClr val="tx1"/>
                </a:solidFill>
              </a:rPr>
              <a:t>    - the </a:t>
            </a:r>
            <a:r>
              <a:rPr lang="en-US" sz="2700" dirty="0" err="1" smtClean="0">
                <a:solidFill>
                  <a:schemeClr val="tx1"/>
                </a:solidFill>
              </a:rPr>
              <a:t>Q</a:t>
            </a:r>
            <a:r>
              <a:rPr lang="en-US" sz="1600" dirty="0" err="1" smtClean="0">
                <a:solidFill>
                  <a:schemeClr val="tx1"/>
                </a:solidFill>
              </a:rPr>
              <a:t>Labor</a:t>
            </a:r>
            <a:r>
              <a:rPr lang="en-US" sz="2700" dirty="0" smtClean="0">
                <a:solidFill>
                  <a:schemeClr val="tx1"/>
                </a:solidFill>
              </a:rPr>
              <a:t> where VMP = W (or P x MP = W)</a:t>
            </a:r>
          </a:p>
          <a:p>
            <a:pPr algn="l"/>
            <a:r>
              <a:rPr lang="en-US" sz="2700" dirty="0">
                <a:solidFill>
                  <a:schemeClr val="tx1"/>
                </a:solidFill>
              </a:rPr>
              <a:t> </a:t>
            </a:r>
            <a:r>
              <a:rPr lang="en-US" sz="2700" dirty="0" smtClean="0">
                <a:solidFill>
                  <a:schemeClr val="tx1"/>
                </a:solidFill>
              </a:rPr>
              <a:t>    - this is what we want</a:t>
            </a:r>
          </a:p>
          <a:p>
            <a:pPr algn="l"/>
            <a:r>
              <a:rPr lang="en-US" sz="2700" b="1" dirty="0" smtClean="0">
                <a:solidFill>
                  <a:schemeClr val="tx1"/>
                </a:solidFill>
              </a:rPr>
              <a:t>Then answer the question: DID THEY HIRE THE EFFICIENT Q?</a:t>
            </a:r>
            <a:endParaRPr lang="en-US" sz="2700" b="1" dirty="0">
              <a:solidFill>
                <a:schemeClr val="tx1"/>
              </a:solidFill>
            </a:endParaRPr>
          </a:p>
        </p:txBody>
      </p:sp>
      <p:sp>
        <p:nvSpPr>
          <p:cNvPr id="6" name="Title 1"/>
          <p:cNvSpPr txBox="1">
            <a:spLocks/>
          </p:cNvSpPr>
          <p:nvPr/>
        </p:nvSpPr>
        <p:spPr>
          <a:xfrm>
            <a:off x="507521"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12a – Demand for Resources</a:t>
            </a:r>
            <a:endParaRPr lang="en-US" b="1" dirty="0"/>
          </a:p>
        </p:txBody>
      </p:sp>
      <p:sp>
        <p:nvSpPr>
          <p:cNvPr id="5" name="TextBox 4"/>
          <p:cNvSpPr txBox="1"/>
          <p:nvPr/>
        </p:nvSpPr>
        <p:spPr>
          <a:xfrm>
            <a:off x="6629400" y="1447800"/>
            <a:ext cx="2260121" cy="1938992"/>
          </a:xfrm>
          <a:prstGeom prst="rect">
            <a:avLst/>
          </a:prstGeom>
          <a:noFill/>
          <a:ln w="38100">
            <a:solidFill>
              <a:srgbClr val="0070C0"/>
            </a:solidFill>
          </a:ln>
        </p:spPr>
        <p:txBody>
          <a:bodyPr wrap="square" rtlCol="0">
            <a:spAutoFit/>
          </a:bodyPr>
          <a:lstStyle/>
          <a:p>
            <a:r>
              <a:rPr lang="en-US" sz="4000" b="1" dirty="0" smtClean="0">
                <a:solidFill>
                  <a:srgbClr val="0070C0"/>
                </a:solidFill>
              </a:rPr>
              <a:t>See </a:t>
            </a:r>
          </a:p>
          <a:p>
            <a:r>
              <a:rPr lang="en-US" sz="4000" b="1" dirty="0" smtClean="0">
                <a:solidFill>
                  <a:srgbClr val="0070C0"/>
                </a:solidFill>
              </a:rPr>
              <a:t>Formulas</a:t>
            </a:r>
          </a:p>
          <a:p>
            <a:r>
              <a:rPr lang="en-US" sz="4000" b="1" dirty="0" smtClean="0">
                <a:solidFill>
                  <a:srgbClr val="0070C0"/>
                </a:solidFill>
              </a:rPr>
              <a:t>on YP 4</a:t>
            </a:r>
            <a:endParaRPr lang="en-US" sz="4000" b="1" dirty="0">
              <a:solidFill>
                <a:srgbClr val="0070C0"/>
              </a:solidFill>
            </a:endParaRPr>
          </a:p>
        </p:txBody>
      </p:sp>
    </p:spTree>
    <p:custDataLst>
      <p:tags r:id="rId1"/>
    </p:custDataLst>
    <p:extLst>
      <p:ext uri="{BB962C8B-B14F-4D97-AF65-F5344CB8AC3E}">
        <p14:creationId xmlns:p14="http://schemas.microsoft.com/office/powerpoint/2010/main" val="418744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2" name="TextBox 1"/>
          <p:cNvSpPr txBox="1"/>
          <p:nvPr/>
        </p:nvSpPr>
        <p:spPr>
          <a:xfrm>
            <a:off x="104955" y="1066800"/>
            <a:ext cx="8991600" cy="5016758"/>
          </a:xfrm>
          <a:prstGeom prst="rect">
            <a:avLst/>
          </a:prstGeom>
          <a:noFill/>
        </p:spPr>
        <p:txBody>
          <a:bodyPr wrap="square" rtlCol="0">
            <a:spAutoFit/>
          </a:bodyPr>
          <a:lstStyle/>
          <a:p>
            <a:pPr lvl="0"/>
            <a:r>
              <a:rPr lang="en-US" sz="2000" dirty="0" smtClean="0"/>
              <a:t>Competitive </a:t>
            </a:r>
            <a:r>
              <a:rPr lang="en-US" sz="2000" dirty="0"/>
              <a:t>Product Market (Pure </a:t>
            </a:r>
            <a:r>
              <a:rPr lang="en-US" sz="2000" dirty="0" smtClean="0"/>
              <a:t>Competition – Lesson 89a and 8/9b)</a:t>
            </a:r>
            <a:endParaRPr lang="en-US" sz="2000" dirty="0"/>
          </a:p>
          <a:p>
            <a:pPr marL="742950" lvl="1" indent="-285750">
              <a:buFont typeface="Arial" pitchFamily="34" charset="0"/>
              <a:buChar char="•"/>
            </a:pPr>
            <a:r>
              <a:rPr lang="en-US" sz="2000" dirty="0"/>
              <a:t>Very many producers</a:t>
            </a:r>
          </a:p>
          <a:p>
            <a:pPr marL="742950" lvl="1" indent="-285750">
              <a:buFont typeface="Arial" pitchFamily="34" charset="0"/>
              <a:buChar char="•"/>
            </a:pPr>
            <a:r>
              <a:rPr lang="en-US" sz="2000" dirty="0"/>
              <a:t>Producing a standardized product</a:t>
            </a:r>
          </a:p>
          <a:p>
            <a:pPr marL="742950" lvl="1" indent="-285750">
              <a:buFont typeface="Arial" pitchFamily="34" charset="0"/>
              <a:buChar char="•"/>
            </a:pPr>
            <a:r>
              <a:rPr lang="en-US" sz="2000" dirty="0"/>
              <a:t>No barriers to entry</a:t>
            </a:r>
          </a:p>
          <a:p>
            <a:pPr marL="742950" lvl="1" indent="-285750">
              <a:buFont typeface="Arial" pitchFamily="34" charset="0"/>
              <a:buChar char="•"/>
            </a:pPr>
            <a:r>
              <a:rPr lang="en-US" sz="2000" dirty="0"/>
              <a:t>No market power</a:t>
            </a:r>
          </a:p>
          <a:p>
            <a:pPr marL="742950" lvl="1" indent="-285750">
              <a:buFont typeface="Arial" pitchFamily="34" charset="0"/>
              <a:buChar char="•"/>
            </a:pPr>
            <a:r>
              <a:rPr lang="en-US" sz="2000" dirty="0"/>
              <a:t>The demand curve for the product is horizontal (perfectly elastic) at the market price</a:t>
            </a:r>
          </a:p>
          <a:p>
            <a:pPr marL="742950" lvl="1" indent="-285750">
              <a:buFont typeface="Arial" pitchFamily="34" charset="0"/>
              <a:buChar char="•"/>
            </a:pPr>
            <a:r>
              <a:rPr lang="en-US" sz="2000" dirty="0"/>
              <a:t>We assume a competitive product market so </a:t>
            </a:r>
            <a:r>
              <a:rPr lang="en-US" sz="2000" dirty="0" err="1"/>
              <a:t>Dlabor</a:t>
            </a:r>
            <a:r>
              <a:rPr lang="en-US" sz="2000" dirty="0"/>
              <a:t> = MRP = VMP</a:t>
            </a:r>
          </a:p>
          <a:p>
            <a:pPr marL="742950" lvl="1" indent="-285750">
              <a:buFont typeface="Arial" pitchFamily="34" charset="0"/>
              <a:buChar char="•"/>
            </a:pPr>
            <a:r>
              <a:rPr lang="en-US" sz="2000" dirty="0"/>
              <a:t>Example: Agriculture</a:t>
            </a:r>
          </a:p>
          <a:p>
            <a:pPr lvl="0"/>
            <a:r>
              <a:rPr lang="en-US" sz="2000" dirty="0"/>
              <a:t>Competitive Labor Market: </a:t>
            </a:r>
          </a:p>
          <a:p>
            <a:pPr marL="742950" lvl="1" indent="-285750">
              <a:buFont typeface="Arial" pitchFamily="34" charset="0"/>
              <a:buChar char="•"/>
            </a:pPr>
            <a:r>
              <a:rPr lang="en-US" sz="2000" dirty="0"/>
              <a:t>Very many qualified workers with identical </a:t>
            </a:r>
            <a:r>
              <a:rPr lang="en-US" sz="2000" dirty="0" smtClean="0"/>
              <a:t>skills, no union</a:t>
            </a:r>
            <a:endParaRPr lang="en-US" sz="2000" dirty="0"/>
          </a:p>
          <a:p>
            <a:pPr marL="742950" lvl="1" indent="-285750">
              <a:buFont typeface="Arial" pitchFamily="34" charset="0"/>
              <a:buChar char="•"/>
            </a:pPr>
            <a:r>
              <a:rPr lang="en-US" sz="2000" dirty="0"/>
              <a:t>Workers are therefore “wage takers” with no power to get a higher wage</a:t>
            </a:r>
          </a:p>
          <a:p>
            <a:pPr marL="742950" lvl="1" indent="-285750">
              <a:buFont typeface="Arial" pitchFamily="34" charset="0"/>
              <a:buChar char="•"/>
            </a:pPr>
            <a:r>
              <a:rPr lang="en-US" sz="2000" dirty="0"/>
              <a:t>Therefore the supply of labor graph (</a:t>
            </a:r>
            <a:r>
              <a:rPr lang="en-US" sz="2000" dirty="0" err="1" smtClean="0"/>
              <a:t>S</a:t>
            </a:r>
            <a:r>
              <a:rPr lang="en-US" sz="1400" dirty="0" err="1" smtClean="0"/>
              <a:t>Labor</a:t>
            </a:r>
            <a:r>
              <a:rPr lang="en-US" sz="2000" dirty="0" smtClean="0"/>
              <a:t> </a:t>
            </a:r>
            <a:r>
              <a:rPr lang="en-US" sz="2000" dirty="0"/>
              <a:t>= W) is horizontal (perfectly elastic) at the market wage</a:t>
            </a:r>
          </a:p>
          <a:p>
            <a:pPr marL="742950" lvl="1" indent="-285750">
              <a:buFont typeface="Arial" pitchFamily="34" charset="0"/>
              <a:buChar char="•"/>
            </a:pPr>
            <a:r>
              <a:rPr lang="en-US" sz="2000" dirty="0"/>
              <a:t>Example: </a:t>
            </a:r>
            <a:r>
              <a:rPr lang="en-US" sz="2000" dirty="0" smtClean="0"/>
              <a:t>unskilled </a:t>
            </a:r>
            <a:r>
              <a:rPr lang="en-US" sz="2000" dirty="0"/>
              <a:t>workers</a:t>
            </a:r>
          </a:p>
          <a:p>
            <a:pPr lvl="0"/>
            <a:r>
              <a:rPr lang="en-US" sz="2000" dirty="0" smtClean="0"/>
              <a:t>Example:  </a:t>
            </a:r>
            <a:r>
              <a:rPr lang="en-US" sz="2000" dirty="0"/>
              <a:t>Agriculture hiring unskilled </a:t>
            </a:r>
            <a:r>
              <a:rPr lang="en-US" sz="2000" dirty="0" smtClean="0"/>
              <a:t>labor</a:t>
            </a:r>
            <a:endParaRPr lang="en-US" sz="2000" dirty="0"/>
          </a:p>
        </p:txBody>
      </p:sp>
      <p:sp>
        <p:nvSpPr>
          <p:cNvPr id="3" name="TextBox 2"/>
          <p:cNvSpPr txBox="1"/>
          <p:nvPr/>
        </p:nvSpPr>
        <p:spPr>
          <a:xfrm>
            <a:off x="76200" y="0"/>
            <a:ext cx="9067800" cy="1200329"/>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t>
            </a:r>
            <a:r>
              <a:rPr lang="en-US" sz="2400" b="1" u="sng" dirty="0"/>
              <a:t>and</a:t>
            </a:r>
            <a:r>
              <a:rPr lang="en-US" sz="2400" b="1" dirty="0"/>
              <a:t> </a:t>
            </a:r>
            <a:endParaRPr lang="en-US" sz="2400" b="1" dirty="0" smtClean="0"/>
          </a:p>
          <a:p>
            <a:pPr algn="ctr"/>
            <a:r>
              <a:rPr lang="en-US" sz="2400" b="1" dirty="0" smtClean="0"/>
              <a:t>Perfect Competition </a:t>
            </a:r>
            <a:r>
              <a:rPr lang="en-US" sz="2400" b="1" dirty="0"/>
              <a:t>in the Product </a:t>
            </a:r>
            <a:r>
              <a:rPr lang="en-US" sz="2400" b="1" dirty="0" smtClean="0"/>
              <a:t>Market</a:t>
            </a:r>
          </a:p>
          <a:p>
            <a:pPr algn="ctr"/>
            <a:r>
              <a:rPr lang="en-US" sz="2400" b="1" dirty="0" smtClean="0"/>
              <a:t>YP 10</a:t>
            </a:r>
            <a:endParaRPr lang="en-US" sz="2400" dirty="0"/>
          </a:p>
        </p:txBody>
      </p:sp>
      <p:sp>
        <p:nvSpPr>
          <p:cNvPr id="4" name="TextBox 3"/>
          <p:cNvSpPr txBox="1"/>
          <p:nvPr/>
        </p:nvSpPr>
        <p:spPr>
          <a:xfrm>
            <a:off x="0" y="0"/>
            <a:ext cx="1571445" cy="830997"/>
          </a:xfrm>
          <a:prstGeom prst="rect">
            <a:avLst/>
          </a:prstGeom>
          <a:noFill/>
          <a:ln w="57150">
            <a:solidFill>
              <a:srgbClr val="0070C0"/>
            </a:solidFill>
          </a:ln>
        </p:spPr>
        <p:txBody>
          <a:bodyPr wrap="square" rtlCol="0">
            <a:spAutoFit/>
          </a:bodyPr>
          <a:lstStyle/>
          <a:p>
            <a:r>
              <a:rPr lang="en-US" sz="2400" b="1" dirty="0" smtClean="0">
                <a:solidFill>
                  <a:srgbClr val="0070C0"/>
                </a:solidFill>
              </a:rPr>
              <a:t>Our First</a:t>
            </a:r>
          </a:p>
          <a:p>
            <a:r>
              <a:rPr lang="en-US" sz="2400" b="1" dirty="0" smtClean="0">
                <a:solidFill>
                  <a:srgbClr val="0070C0"/>
                </a:solidFill>
              </a:rPr>
              <a:t>Model:</a:t>
            </a:r>
            <a:endParaRPr lang="en-US" sz="2400" b="1" dirty="0">
              <a:solidFill>
                <a:srgbClr val="0070C0"/>
              </a:solidFill>
            </a:endParaRPr>
          </a:p>
        </p:txBody>
      </p:sp>
    </p:spTree>
    <p:custDataLst>
      <p:tags r:id="rId1"/>
    </p:custDataLst>
    <p:extLst>
      <p:ext uri="{BB962C8B-B14F-4D97-AF65-F5344CB8AC3E}">
        <p14:creationId xmlns:p14="http://schemas.microsoft.com/office/powerpoint/2010/main" val="3283146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2" name="TextBox 1"/>
          <p:cNvSpPr txBox="1"/>
          <p:nvPr/>
        </p:nvSpPr>
        <p:spPr>
          <a:xfrm>
            <a:off x="57509" y="3886200"/>
            <a:ext cx="8991600" cy="2246769"/>
          </a:xfrm>
          <a:prstGeom prst="rect">
            <a:avLst/>
          </a:prstGeom>
          <a:noFill/>
        </p:spPr>
        <p:txBody>
          <a:bodyPr wrap="square" rtlCol="0">
            <a:spAutoFit/>
          </a:bodyPr>
          <a:lstStyle/>
          <a:p>
            <a:pPr lvl="0"/>
            <a:r>
              <a:rPr lang="en-US" sz="2000" dirty="0" smtClean="0"/>
              <a:t>Competitive </a:t>
            </a:r>
            <a:r>
              <a:rPr lang="en-US" sz="2000" dirty="0"/>
              <a:t>Labor Market: </a:t>
            </a:r>
          </a:p>
          <a:p>
            <a:pPr marL="742950" lvl="1" indent="-285750">
              <a:buFont typeface="Arial" pitchFamily="34" charset="0"/>
              <a:buChar char="•"/>
            </a:pPr>
            <a:r>
              <a:rPr lang="en-US" sz="2000" dirty="0"/>
              <a:t>Very many qualified workers with identical </a:t>
            </a:r>
            <a:r>
              <a:rPr lang="en-US" sz="2000" dirty="0" smtClean="0"/>
              <a:t>skills, no union</a:t>
            </a:r>
            <a:endParaRPr lang="en-US" sz="2000" dirty="0"/>
          </a:p>
          <a:p>
            <a:pPr marL="742950" lvl="1" indent="-285750">
              <a:buFont typeface="Arial" pitchFamily="34" charset="0"/>
              <a:buChar char="•"/>
            </a:pPr>
            <a:r>
              <a:rPr lang="en-US" sz="2000" dirty="0"/>
              <a:t>Workers are therefore “wage takers” with no power to get a higher wage</a:t>
            </a:r>
          </a:p>
          <a:p>
            <a:pPr marL="742950" lvl="1" indent="-285750">
              <a:buFont typeface="Arial" pitchFamily="34" charset="0"/>
              <a:buChar char="•"/>
            </a:pPr>
            <a:r>
              <a:rPr lang="en-US" sz="2000" b="1" dirty="0"/>
              <a:t>Therefore the supply of labor graph (</a:t>
            </a:r>
            <a:r>
              <a:rPr lang="en-US" sz="2000" b="1" dirty="0" err="1" smtClean="0"/>
              <a:t>S</a:t>
            </a:r>
            <a:r>
              <a:rPr lang="en-US" sz="1400" b="1" dirty="0" err="1" smtClean="0"/>
              <a:t>Labor</a:t>
            </a:r>
            <a:r>
              <a:rPr lang="en-US" sz="2000" b="1" dirty="0" smtClean="0"/>
              <a:t> </a:t>
            </a:r>
            <a:r>
              <a:rPr lang="en-US" sz="2000" b="1" dirty="0"/>
              <a:t>= W) is horizontal (perfectly elastic) at the market wage</a:t>
            </a:r>
          </a:p>
          <a:p>
            <a:pPr marL="742950" lvl="1" indent="-285750">
              <a:buFont typeface="Arial" pitchFamily="34" charset="0"/>
              <a:buChar char="•"/>
            </a:pPr>
            <a:r>
              <a:rPr lang="en-US" sz="2000" dirty="0"/>
              <a:t>Example: </a:t>
            </a:r>
            <a:r>
              <a:rPr lang="en-US" sz="2000" dirty="0" smtClean="0"/>
              <a:t>unskilled </a:t>
            </a:r>
            <a:r>
              <a:rPr lang="en-US" sz="2000" dirty="0"/>
              <a:t>workers</a:t>
            </a:r>
          </a:p>
          <a:p>
            <a:pPr lvl="0"/>
            <a:r>
              <a:rPr lang="en-US" sz="2000" dirty="0" smtClean="0"/>
              <a:t>Example:  </a:t>
            </a:r>
            <a:r>
              <a:rPr lang="en-US" sz="2000" dirty="0"/>
              <a:t>Agriculture hiring unskilled </a:t>
            </a:r>
            <a:r>
              <a:rPr lang="en-US" sz="2000" dirty="0" smtClean="0"/>
              <a:t>labor</a:t>
            </a:r>
            <a:endParaRPr lang="en-US" sz="2000" dirty="0"/>
          </a:p>
        </p:txBody>
      </p:sp>
      <p:sp>
        <p:nvSpPr>
          <p:cNvPr id="3" name="TextBox 2"/>
          <p:cNvSpPr txBox="1"/>
          <p:nvPr/>
        </p:nvSpPr>
        <p:spPr>
          <a:xfrm>
            <a:off x="76200" y="0"/>
            <a:ext cx="9067800" cy="830997"/>
          </a:xfrm>
          <a:prstGeom prst="rect">
            <a:avLst/>
          </a:prstGeom>
          <a:noFill/>
        </p:spPr>
        <p:txBody>
          <a:bodyPr wrap="square" rtlCol="0">
            <a:spAutoFit/>
          </a:bodyPr>
          <a:lstStyle/>
          <a:p>
            <a:pPr algn="ctr"/>
            <a:r>
              <a:rPr lang="en-US" sz="2400" b="1" dirty="0" smtClean="0"/>
              <a:t>  Perfect </a:t>
            </a:r>
            <a:r>
              <a:rPr lang="en-US" sz="2400" b="1" dirty="0" smtClean="0"/>
              <a:t>Competition in </a:t>
            </a:r>
            <a:r>
              <a:rPr lang="en-US" sz="2400" b="1" dirty="0"/>
              <a:t>the Labor Market </a:t>
            </a:r>
            <a:r>
              <a:rPr lang="en-US" sz="2400" b="1" u="sng" dirty="0"/>
              <a:t>and</a:t>
            </a:r>
            <a:r>
              <a:rPr lang="en-US" sz="2400" b="1" dirty="0"/>
              <a:t> </a:t>
            </a:r>
            <a:endParaRPr lang="en-US" sz="2400" b="1" dirty="0" smtClean="0"/>
          </a:p>
          <a:p>
            <a:pPr algn="ctr"/>
            <a:r>
              <a:rPr lang="en-US" sz="2400" b="1" dirty="0" smtClean="0"/>
              <a:t>                  Perfect </a:t>
            </a:r>
            <a:r>
              <a:rPr lang="en-US" sz="2400" b="1" dirty="0" smtClean="0"/>
              <a:t>Competition </a:t>
            </a:r>
            <a:r>
              <a:rPr lang="en-US" sz="2400" b="1" dirty="0"/>
              <a:t>in the Product </a:t>
            </a:r>
            <a:r>
              <a:rPr lang="en-US" sz="2400" b="1" dirty="0" smtClean="0"/>
              <a:t>Market      YP 10</a:t>
            </a:r>
          </a:p>
        </p:txBody>
      </p:sp>
      <p:sp>
        <p:nvSpPr>
          <p:cNvPr id="4" name="TextBox 3"/>
          <p:cNvSpPr txBox="1"/>
          <p:nvPr/>
        </p:nvSpPr>
        <p:spPr>
          <a:xfrm>
            <a:off x="0" y="0"/>
            <a:ext cx="1571445" cy="830997"/>
          </a:xfrm>
          <a:prstGeom prst="rect">
            <a:avLst/>
          </a:prstGeom>
          <a:noFill/>
          <a:ln w="57150">
            <a:solidFill>
              <a:srgbClr val="0070C0"/>
            </a:solidFill>
          </a:ln>
        </p:spPr>
        <p:txBody>
          <a:bodyPr wrap="square" rtlCol="0">
            <a:spAutoFit/>
          </a:bodyPr>
          <a:lstStyle/>
          <a:p>
            <a:r>
              <a:rPr lang="en-US" sz="2400" b="1" dirty="0" smtClean="0">
                <a:solidFill>
                  <a:srgbClr val="0070C0"/>
                </a:solidFill>
              </a:rPr>
              <a:t>Our First</a:t>
            </a:r>
          </a:p>
          <a:p>
            <a:r>
              <a:rPr lang="en-US" sz="2400" b="1" dirty="0" smtClean="0">
                <a:solidFill>
                  <a:srgbClr val="0070C0"/>
                </a:solidFill>
              </a:rPr>
              <a:t>Model:</a:t>
            </a:r>
            <a:endParaRPr lang="en-US" sz="2400" b="1" dirty="0">
              <a:solidFill>
                <a:srgbClr val="0070C0"/>
              </a:solidFill>
            </a:endParaRP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7" y="830997"/>
            <a:ext cx="58769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10456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2" name="TextBox 1"/>
          <p:cNvSpPr txBox="1"/>
          <p:nvPr/>
        </p:nvSpPr>
        <p:spPr>
          <a:xfrm>
            <a:off x="76200" y="1258019"/>
            <a:ext cx="8991600" cy="4585871"/>
          </a:xfrm>
          <a:prstGeom prst="rect">
            <a:avLst/>
          </a:prstGeom>
          <a:noFill/>
        </p:spPr>
        <p:txBody>
          <a:bodyPr wrap="square" rtlCol="0">
            <a:spAutoFit/>
          </a:bodyPr>
          <a:lstStyle/>
          <a:p>
            <a:pPr lvl="0"/>
            <a:r>
              <a:rPr lang="en-US" sz="8800" dirty="0" smtClean="0"/>
              <a:t>Do YP 10 now.</a:t>
            </a:r>
          </a:p>
          <a:p>
            <a:pPr lvl="1"/>
            <a:r>
              <a:rPr lang="en-US" sz="3600" dirty="0" smtClean="0"/>
              <a:t>- What Q of labor will be hired?</a:t>
            </a:r>
          </a:p>
          <a:p>
            <a:pPr lvl="1"/>
            <a:r>
              <a:rPr lang="en-US" sz="3600" dirty="0" smtClean="0"/>
              <a:t>- What wage will be paid?</a:t>
            </a:r>
          </a:p>
          <a:p>
            <a:pPr lvl="1"/>
            <a:r>
              <a:rPr lang="en-US" sz="3600" dirty="0" smtClean="0"/>
              <a:t>- What is the </a:t>
            </a:r>
            <a:r>
              <a:rPr lang="en-US" sz="3600" dirty="0" err="1" smtClean="0"/>
              <a:t>allocatively</a:t>
            </a:r>
            <a:r>
              <a:rPr lang="en-US" sz="3600" dirty="0" smtClean="0"/>
              <a:t> efficient Q of labor?</a:t>
            </a:r>
          </a:p>
          <a:p>
            <a:pPr lvl="0"/>
            <a:endParaRPr lang="en-US" sz="4800" dirty="0"/>
          </a:p>
          <a:p>
            <a:pPr lvl="0"/>
            <a:r>
              <a:rPr lang="en-US" sz="4800" dirty="0" smtClean="0"/>
              <a:t>Answers on YP 11</a:t>
            </a:r>
            <a:endParaRPr lang="en-US" sz="4800" dirty="0"/>
          </a:p>
        </p:txBody>
      </p:sp>
      <p:sp>
        <p:nvSpPr>
          <p:cNvPr id="3" name="TextBox 2"/>
          <p:cNvSpPr txBox="1"/>
          <p:nvPr/>
        </p:nvSpPr>
        <p:spPr>
          <a:xfrm>
            <a:off x="76200" y="0"/>
            <a:ext cx="9067800" cy="830997"/>
          </a:xfrm>
          <a:prstGeom prst="rect">
            <a:avLst/>
          </a:prstGeom>
          <a:noFill/>
        </p:spPr>
        <p:txBody>
          <a:bodyPr wrap="square" rtlCol="0">
            <a:spAutoFit/>
          </a:bodyPr>
          <a:lstStyle/>
          <a:p>
            <a:pPr algn="ctr"/>
            <a:r>
              <a:rPr lang="en-US" sz="2400" b="1" dirty="0" smtClean="0"/>
              <a:t>  Perfect </a:t>
            </a:r>
            <a:r>
              <a:rPr lang="en-US" sz="2400" b="1" dirty="0" smtClean="0"/>
              <a:t>Competition in </a:t>
            </a:r>
            <a:r>
              <a:rPr lang="en-US" sz="2400" b="1" dirty="0"/>
              <a:t>the Labor Market </a:t>
            </a:r>
            <a:r>
              <a:rPr lang="en-US" sz="2400" b="1" u="sng" dirty="0"/>
              <a:t>and</a:t>
            </a:r>
            <a:r>
              <a:rPr lang="en-US" sz="2400" b="1" dirty="0"/>
              <a:t> </a:t>
            </a:r>
            <a:endParaRPr lang="en-US" sz="2400" b="1" dirty="0" smtClean="0"/>
          </a:p>
          <a:p>
            <a:pPr algn="ctr"/>
            <a:r>
              <a:rPr lang="en-US" sz="2400" b="1" dirty="0" smtClean="0"/>
              <a:t>                  Perfect </a:t>
            </a:r>
            <a:r>
              <a:rPr lang="en-US" sz="2400" b="1" dirty="0" smtClean="0"/>
              <a:t>Competition </a:t>
            </a:r>
            <a:r>
              <a:rPr lang="en-US" sz="2400" b="1" dirty="0"/>
              <a:t>in the Product </a:t>
            </a:r>
            <a:r>
              <a:rPr lang="en-US" sz="2400" b="1" dirty="0" smtClean="0"/>
              <a:t>Market      YP 10</a:t>
            </a:r>
          </a:p>
        </p:txBody>
      </p:sp>
      <p:sp>
        <p:nvSpPr>
          <p:cNvPr id="4" name="TextBox 3"/>
          <p:cNvSpPr txBox="1"/>
          <p:nvPr/>
        </p:nvSpPr>
        <p:spPr>
          <a:xfrm>
            <a:off x="0" y="0"/>
            <a:ext cx="1571445" cy="830997"/>
          </a:xfrm>
          <a:prstGeom prst="rect">
            <a:avLst/>
          </a:prstGeom>
          <a:noFill/>
          <a:ln w="57150">
            <a:solidFill>
              <a:srgbClr val="0070C0"/>
            </a:solidFill>
          </a:ln>
        </p:spPr>
        <p:txBody>
          <a:bodyPr wrap="square" rtlCol="0">
            <a:spAutoFit/>
          </a:bodyPr>
          <a:lstStyle/>
          <a:p>
            <a:r>
              <a:rPr lang="en-US" sz="2400" b="1" dirty="0" smtClean="0">
                <a:solidFill>
                  <a:srgbClr val="0070C0"/>
                </a:solidFill>
              </a:rPr>
              <a:t>Our First</a:t>
            </a:r>
          </a:p>
          <a:p>
            <a:r>
              <a:rPr lang="en-US" sz="2400" b="1" dirty="0" smtClean="0">
                <a:solidFill>
                  <a:srgbClr val="0070C0"/>
                </a:solidFill>
              </a:rPr>
              <a:t>Model:</a:t>
            </a:r>
            <a:endParaRPr lang="en-US" sz="2400" b="1" dirty="0">
              <a:solidFill>
                <a:srgbClr val="0070C0"/>
              </a:solidFill>
            </a:endParaRPr>
          </a:p>
        </p:txBody>
      </p:sp>
    </p:spTree>
    <p:custDataLst>
      <p:tags r:id="rId1"/>
    </p:custDataLst>
    <p:extLst>
      <p:ext uri="{BB962C8B-B14F-4D97-AF65-F5344CB8AC3E}">
        <p14:creationId xmlns:p14="http://schemas.microsoft.com/office/powerpoint/2010/main" val="3649100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943600"/>
            <a:ext cx="8229600" cy="685799"/>
          </a:xfrm>
          <a:ln w="38100">
            <a:solidFill>
              <a:srgbClr val="00B0F0"/>
            </a:solidFill>
          </a:ln>
        </p:spPr>
        <p:txBody>
          <a:bodyPr>
            <a:normAutofit fontScale="90000"/>
          </a:bodyPr>
          <a:lstStyle/>
          <a:p>
            <a:r>
              <a:rPr lang="en-US" b="1" dirty="0" smtClean="0"/>
              <a:t>12a – Demand for Resources</a:t>
            </a:r>
            <a:endParaRPr lang="en-US" b="1" dirty="0"/>
          </a:p>
        </p:txBody>
      </p:sp>
      <p:sp>
        <p:nvSpPr>
          <p:cNvPr id="3" name="Subtitle 2"/>
          <p:cNvSpPr>
            <a:spLocks noGrp="1"/>
          </p:cNvSpPr>
          <p:nvPr>
            <p:ph type="subTitle" idx="1"/>
          </p:nvPr>
        </p:nvSpPr>
        <p:spPr>
          <a:xfrm>
            <a:off x="228600" y="1600200"/>
            <a:ext cx="8646543" cy="4267200"/>
          </a:xfrm>
        </p:spPr>
        <p:txBody>
          <a:bodyPr>
            <a:noAutofit/>
          </a:bodyPr>
          <a:lstStyle/>
          <a:p>
            <a:pPr algn="l"/>
            <a:r>
              <a:rPr lang="en-US" b="1" dirty="0" smtClean="0">
                <a:solidFill>
                  <a:schemeClr val="tx1"/>
                </a:solidFill>
              </a:rPr>
              <a:t>We will look at what determines </a:t>
            </a:r>
            <a:r>
              <a:rPr lang="en-US" b="1" u="sng" dirty="0" smtClean="0">
                <a:solidFill>
                  <a:schemeClr val="tx1"/>
                </a:solidFill>
              </a:rPr>
              <a:t>wages</a:t>
            </a:r>
            <a:r>
              <a:rPr lang="en-US" b="1" dirty="0" smtClean="0">
                <a:solidFill>
                  <a:schemeClr val="tx1"/>
                </a:solidFill>
              </a:rPr>
              <a:t> and the </a:t>
            </a:r>
            <a:r>
              <a:rPr lang="en-US" b="1" u="sng" dirty="0" smtClean="0">
                <a:solidFill>
                  <a:schemeClr val="tx1"/>
                </a:solidFill>
              </a:rPr>
              <a:t>quantity of workers </a:t>
            </a:r>
            <a:r>
              <a:rPr lang="en-US" b="1" dirty="0" smtClean="0">
                <a:solidFill>
                  <a:schemeClr val="tx1"/>
                </a:solidFill>
              </a:rPr>
              <a:t>that firms will employ.  Then we will look at two labor market issues: </a:t>
            </a:r>
            <a:r>
              <a:rPr lang="en-US" b="1" u="sng" dirty="0" smtClean="0">
                <a:solidFill>
                  <a:schemeClr val="tx1"/>
                </a:solidFill>
              </a:rPr>
              <a:t>income</a:t>
            </a:r>
            <a:r>
              <a:rPr lang="en-US" b="1" dirty="0" smtClean="0">
                <a:solidFill>
                  <a:schemeClr val="tx1"/>
                </a:solidFill>
              </a:rPr>
              <a:t> </a:t>
            </a:r>
            <a:r>
              <a:rPr lang="en-US" b="1" u="sng" dirty="0" smtClean="0">
                <a:solidFill>
                  <a:schemeClr val="tx1"/>
                </a:solidFill>
              </a:rPr>
              <a:t>inequality</a:t>
            </a:r>
            <a:r>
              <a:rPr lang="en-US" b="1" dirty="0" smtClean="0">
                <a:solidFill>
                  <a:schemeClr val="tx1"/>
                </a:solidFill>
              </a:rPr>
              <a:t> and </a:t>
            </a:r>
            <a:r>
              <a:rPr lang="en-US" b="1" u="sng" dirty="0" smtClean="0">
                <a:solidFill>
                  <a:schemeClr val="tx1"/>
                </a:solidFill>
              </a:rPr>
              <a:t>immigration</a:t>
            </a:r>
            <a:r>
              <a:rPr lang="en-US" b="1" dirty="0" smtClean="0">
                <a:solidFill>
                  <a:schemeClr val="tx1"/>
                </a:solidFill>
              </a:rPr>
              <a:t>.</a:t>
            </a:r>
          </a:p>
          <a:p>
            <a:pPr algn="l"/>
            <a:r>
              <a:rPr lang="en-US" sz="1200" b="1" dirty="0" smtClean="0">
                <a:solidFill>
                  <a:schemeClr val="tx1"/>
                </a:solidFill>
              </a:rPr>
              <a:t>   </a:t>
            </a:r>
            <a:endParaRPr lang="en-US" sz="1200" b="1" dirty="0">
              <a:solidFill>
                <a:schemeClr val="tx1"/>
              </a:solidFill>
            </a:endParaRPr>
          </a:p>
          <a:p>
            <a:r>
              <a:rPr lang="en-US" b="1" dirty="0" smtClean="0">
                <a:solidFill>
                  <a:srgbClr val="FF0000"/>
                </a:solidFill>
              </a:rPr>
              <a:t>See </a:t>
            </a:r>
            <a:r>
              <a:rPr lang="en-US" b="1" dirty="0">
                <a:solidFill>
                  <a:srgbClr val="FF0000"/>
                </a:solidFill>
              </a:rPr>
              <a:t>the last 17 pages of </a:t>
            </a:r>
            <a:r>
              <a:rPr lang="en-US" b="1" dirty="0" smtClean="0">
                <a:solidFill>
                  <a:srgbClr val="FF0000"/>
                </a:solidFill>
              </a:rPr>
              <a:t>the </a:t>
            </a:r>
            <a:r>
              <a:rPr lang="en-US" b="1" dirty="0">
                <a:solidFill>
                  <a:srgbClr val="FF0000"/>
                </a:solidFill>
              </a:rPr>
              <a:t>Yellow </a:t>
            </a:r>
            <a:r>
              <a:rPr lang="en-US" b="1" dirty="0" smtClean="0">
                <a:solidFill>
                  <a:srgbClr val="FF0000"/>
                </a:solidFill>
              </a:rPr>
              <a:t>Pages, or the </a:t>
            </a:r>
            <a:r>
              <a:rPr lang="en-US" b="1" dirty="0" err="1" smtClean="0">
                <a:solidFill>
                  <a:srgbClr val="FF0000"/>
                </a:solidFill>
              </a:rPr>
              <a:t>MicWebApp</a:t>
            </a:r>
            <a:r>
              <a:rPr lang="en-US" b="1" dirty="0" smtClean="0">
                <a:solidFill>
                  <a:srgbClr val="FF0000"/>
                </a:solidFill>
              </a:rPr>
              <a:t>, </a:t>
            </a:r>
            <a:r>
              <a:rPr lang="en-US" b="1" dirty="0">
                <a:solidFill>
                  <a:srgbClr val="FF0000"/>
                </a:solidFill>
              </a:rPr>
              <a:t>for summaries of </a:t>
            </a:r>
            <a:r>
              <a:rPr lang="en-US" b="1" dirty="0" smtClean="0">
                <a:solidFill>
                  <a:srgbClr val="FF0000"/>
                </a:solidFill>
              </a:rPr>
              <a:t>the new </a:t>
            </a:r>
            <a:r>
              <a:rPr lang="en-US" b="1" dirty="0">
                <a:solidFill>
                  <a:srgbClr val="FF0000"/>
                </a:solidFill>
              </a:rPr>
              <a:t>models covered in </a:t>
            </a:r>
            <a:r>
              <a:rPr lang="en-US" b="1" dirty="0" smtClean="0">
                <a:solidFill>
                  <a:srgbClr val="FF0000"/>
                </a:solidFill>
              </a:rPr>
              <a:t>Unit </a:t>
            </a:r>
            <a:r>
              <a:rPr lang="en-US" b="1" dirty="0">
                <a:solidFill>
                  <a:srgbClr val="FF0000"/>
                </a:solidFill>
              </a:rPr>
              <a:t>4.</a:t>
            </a:r>
            <a:endParaRPr lang="en-US" dirty="0" smtClean="0">
              <a:solidFill>
                <a:srgbClr val="FF0000"/>
              </a:solidFill>
            </a:endParaRPr>
          </a:p>
        </p:txBody>
      </p:sp>
      <p:sp>
        <p:nvSpPr>
          <p:cNvPr id="4" name="TextBox 3"/>
          <p:cNvSpPr txBox="1"/>
          <p:nvPr/>
        </p:nvSpPr>
        <p:spPr>
          <a:xfrm>
            <a:off x="-83135" y="11502"/>
            <a:ext cx="9111982" cy="1323439"/>
          </a:xfrm>
          <a:prstGeom prst="rect">
            <a:avLst/>
          </a:prstGeom>
          <a:noFill/>
        </p:spPr>
        <p:txBody>
          <a:bodyPr wrap="none" rtlCol="0">
            <a:spAutoFit/>
          </a:bodyPr>
          <a:lstStyle/>
          <a:p>
            <a:pPr algn="ctr"/>
            <a:r>
              <a:rPr lang="en-US" sz="4000" b="1" dirty="0" smtClean="0"/>
              <a:t>Unit 4: Labor Markets, Income Inequality, </a:t>
            </a:r>
          </a:p>
          <a:p>
            <a:pPr algn="ctr"/>
            <a:r>
              <a:rPr lang="en-US" sz="4000" b="1" dirty="0" smtClean="0"/>
              <a:t>and Immigration</a:t>
            </a:r>
            <a:endParaRPr lang="en-US" sz="4000" b="1" dirty="0"/>
          </a:p>
        </p:txBody>
      </p:sp>
      <p:cxnSp>
        <p:nvCxnSpPr>
          <p:cNvPr id="7" name="Straight Connector 6"/>
          <p:cNvCxnSpPr/>
          <p:nvPr/>
        </p:nvCxnSpPr>
        <p:spPr>
          <a:xfrm>
            <a:off x="914400" y="1447800"/>
            <a:ext cx="6858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0722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76999"/>
            <a:ext cx="8229600" cy="310553"/>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3" name="TextBox 2"/>
          <p:cNvSpPr txBox="1"/>
          <p:nvPr/>
        </p:nvSpPr>
        <p:spPr>
          <a:xfrm>
            <a:off x="76200" y="0"/>
            <a:ext cx="9067800" cy="369332"/>
          </a:xfrm>
          <a:prstGeom prst="rect">
            <a:avLst/>
          </a:prstGeom>
          <a:noFill/>
        </p:spPr>
        <p:txBody>
          <a:bodyPr wrap="square" rtlCol="0">
            <a:spAutoFit/>
          </a:bodyPr>
          <a:lstStyle/>
          <a:p>
            <a:pPr algn="ctr"/>
            <a:r>
              <a:rPr lang="en-US" b="1" dirty="0" smtClean="0"/>
              <a:t>YP </a:t>
            </a:r>
            <a:r>
              <a:rPr lang="en-US" b="1" dirty="0" smtClean="0"/>
              <a:t>10</a:t>
            </a:r>
            <a:endParaRPr lang="en-US"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5" y="304800"/>
            <a:ext cx="8991600" cy="593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5686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0" y="6476999"/>
            <a:ext cx="4934310" cy="310553"/>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3" name="TextBox 2"/>
          <p:cNvSpPr txBox="1"/>
          <p:nvPr/>
        </p:nvSpPr>
        <p:spPr>
          <a:xfrm>
            <a:off x="76200" y="24442"/>
            <a:ext cx="9067800" cy="584775"/>
          </a:xfrm>
          <a:prstGeom prst="rect">
            <a:avLst/>
          </a:prstGeom>
          <a:noFill/>
        </p:spPr>
        <p:txBody>
          <a:bodyPr wrap="square" rtlCol="0">
            <a:spAutoFit/>
          </a:bodyPr>
          <a:lstStyle/>
          <a:p>
            <a:pPr algn="ctr"/>
            <a:r>
              <a:rPr lang="en-US" sz="3200" b="1" dirty="0" smtClean="0"/>
              <a:t>How to Find the Resource Demand Curve</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838200"/>
            <a:ext cx="4748213"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09217"/>
            <a:ext cx="3124200" cy="5847755"/>
          </a:xfrm>
          <a:prstGeom prst="rect">
            <a:avLst/>
          </a:prstGeom>
          <a:noFill/>
        </p:spPr>
        <p:txBody>
          <a:bodyPr wrap="square" rtlCol="0">
            <a:spAutoFit/>
          </a:bodyPr>
          <a:lstStyle/>
          <a:p>
            <a:r>
              <a:rPr lang="en-US" b="1" dirty="0" smtClean="0"/>
              <a:t>Firm will hire (demand) the quantity where MRP = MRC</a:t>
            </a:r>
          </a:p>
          <a:p>
            <a:r>
              <a:rPr lang="en-US" sz="800" b="1" dirty="0" smtClean="0"/>
              <a:t>  </a:t>
            </a:r>
          </a:p>
          <a:p>
            <a:r>
              <a:rPr lang="en-US" b="1" dirty="0" smtClean="0"/>
              <a:t>The demand for labor is a schedule showing the Q hired at different wages</a:t>
            </a:r>
          </a:p>
          <a:p>
            <a:r>
              <a:rPr lang="en-US" sz="800" b="1" dirty="0" smtClean="0"/>
              <a:t> </a:t>
            </a:r>
            <a:endParaRPr lang="en-US" sz="800" b="1" dirty="0"/>
          </a:p>
          <a:p>
            <a:r>
              <a:rPr lang="en-US" b="1" dirty="0" smtClean="0"/>
              <a:t>We now know how to find the Q hired.</a:t>
            </a:r>
          </a:p>
          <a:p>
            <a:r>
              <a:rPr lang="en-US" sz="800" b="1" dirty="0" smtClean="0"/>
              <a:t>  </a:t>
            </a:r>
            <a:endParaRPr lang="en-US" sz="800" b="1" dirty="0"/>
          </a:p>
          <a:p>
            <a:r>
              <a:rPr lang="en-US" b="1" dirty="0" smtClean="0"/>
              <a:t>So let’s make up some Wage rates and see how many will be hired.</a:t>
            </a:r>
          </a:p>
          <a:p>
            <a:r>
              <a:rPr lang="en-US" sz="800" b="1" dirty="0" smtClean="0"/>
              <a:t>  </a:t>
            </a:r>
            <a:endParaRPr lang="en-US" sz="800" b="1" dirty="0"/>
          </a:p>
          <a:p>
            <a:r>
              <a:rPr lang="en-US" b="1" dirty="0" smtClean="0"/>
              <a:t>Remember, in a competitive labor market, W = MRC</a:t>
            </a:r>
          </a:p>
          <a:p>
            <a:endParaRPr lang="en-US" b="1" dirty="0"/>
          </a:p>
          <a:p>
            <a:r>
              <a:rPr lang="en-US" b="1" u="sng" dirty="0" smtClean="0"/>
              <a:t>    W  |  Q hired</a:t>
            </a:r>
          </a:p>
          <a:p>
            <a:r>
              <a:rPr lang="en-US" b="1" dirty="0"/>
              <a:t> </a:t>
            </a:r>
            <a:r>
              <a:rPr lang="en-US" b="1" dirty="0" smtClean="0"/>
              <a:t>         |</a:t>
            </a:r>
          </a:p>
          <a:p>
            <a:r>
              <a:rPr lang="en-US" b="1" dirty="0"/>
              <a:t> </a:t>
            </a:r>
            <a:r>
              <a:rPr lang="en-US" b="1" dirty="0" smtClean="0"/>
              <a:t>         |</a:t>
            </a:r>
          </a:p>
          <a:p>
            <a:r>
              <a:rPr lang="en-US" b="1" dirty="0" smtClean="0"/>
              <a:t>          |</a:t>
            </a:r>
          </a:p>
          <a:p>
            <a:r>
              <a:rPr lang="en-US" b="1" dirty="0"/>
              <a:t> </a:t>
            </a:r>
            <a:r>
              <a:rPr lang="en-US" b="1" dirty="0" smtClean="0"/>
              <a:t>         |</a:t>
            </a:r>
          </a:p>
          <a:p>
            <a:r>
              <a:rPr lang="en-US" b="1" dirty="0" smtClean="0"/>
              <a:t>          </a:t>
            </a:r>
            <a:r>
              <a:rPr lang="en-US" b="1" dirty="0"/>
              <a:t>|</a:t>
            </a:r>
            <a:endParaRPr lang="en-US" dirty="0"/>
          </a:p>
        </p:txBody>
      </p:sp>
    </p:spTree>
    <p:custDataLst>
      <p:tags r:id="rId1"/>
    </p:custDataLst>
    <p:extLst>
      <p:ext uri="{BB962C8B-B14F-4D97-AF65-F5344CB8AC3E}">
        <p14:creationId xmlns:p14="http://schemas.microsoft.com/office/powerpoint/2010/main" val="658033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0" y="6476999"/>
            <a:ext cx="4934310" cy="310553"/>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3" name="TextBox 2"/>
          <p:cNvSpPr txBox="1"/>
          <p:nvPr/>
        </p:nvSpPr>
        <p:spPr>
          <a:xfrm>
            <a:off x="76200" y="24442"/>
            <a:ext cx="9067800" cy="584775"/>
          </a:xfrm>
          <a:prstGeom prst="rect">
            <a:avLst/>
          </a:prstGeom>
          <a:noFill/>
        </p:spPr>
        <p:txBody>
          <a:bodyPr wrap="square" rtlCol="0">
            <a:spAutoFit/>
          </a:bodyPr>
          <a:lstStyle/>
          <a:p>
            <a:pPr algn="ctr"/>
            <a:r>
              <a:rPr lang="en-US" sz="3200" b="1" u="sng" dirty="0" smtClean="0"/>
              <a:t>How to Find the Resource Demand Curve</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838200"/>
            <a:ext cx="4748213"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09217"/>
            <a:ext cx="3124200" cy="6217087"/>
          </a:xfrm>
          <a:prstGeom prst="rect">
            <a:avLst/>
          </a:prstGeom>
          <a:noFill/>
        </p:spPr>
        <p:txBody>
          <a:bodyPr wrap="square" rtlCol="0">
            <a:spAutoFit/>
          </a:bodyPr>
          <a:lstStyle/>
          <a:p>
            <a:r>
              <a:rPr lang="en-US" b="1" dirty="0" smtClean="0"/>
              <a:t>Firm will hire (demand) the quantity where MRP = MRC</a:t>
            </a:r>
          </a:p>
          <a:p>
            <a:r>
              <a:rPr lang="en-US" sz="800" b="1" dirty="0" smtClean="0"/>
              <a:t>  </a:t>
            </a:r>
          </a:p>
          <a:p>
            <a:r>
              <a:rPr lang="en-US" b="1" dirty="0" smtClean="0"/>
              <a:t>The demand for labor is a schedule showing the Q hired at different wages</a:t>
            </a:r>
          </a:p>
          <a:p>
            <a:r>
              <a:rPr lang="en-US" sz="800" b="1" dirty="0" smtClean="0"/>
              <a:t> </a:t>
            </a:r>
            <a:endParaRPr lang="en-US" sz="800" b="1" dirty="0"/>
          </a:p>
          <a:p>
            <a:r>
              <a:rPr lang="en-US" b="1" dirty="0" smtClean="0"/>
              <a:t>We now know how to find the Q hired.</a:t>
            </a:r>
          </a:p>
          <a:p>
            <a:r>
              <a:rPr lang="en-US" sz="800" b="1" dirty="0" smtClean="0"/>
              <a:t>  </a:t>
            </a:r>
            <a:endParaRPr lang="en-US" sz="800" b="1" dirty="0"/>
          </a:p>
          <a:p>
            <a:r>
              <a:rPr lang="en-US" b="1" dirty="0" smtClean="0"/>
              <a:t>So let’s make up some wage rates and see how many will be hired.</a:t>
            </a:r>
          </a:p>
          <a:p>
            <a:r>
              <a:rPr lang="en-US" sz="800" b="1" dirty="0" smtClean="0"/>
              <a:t>  </a:t>
            </a:r>
            <a:endParaRPr lang="en-US" sz="800" b="1" dirty="0"/>
          </a:p>
          <a:p>
            <a:r>
              <a:rPr lang="en-US" b="1" dirty="0" smtClean="0"/>
              <a:t>Remember, in a competitive labor market, W = MRC</a:t>
            </a:r>
          </a:p>
          <a:p>
            <a:endParaRPr lang="en-US" b="1" dirty="0"/>
          </a:p>
          <a:p>
            <a:r>
              <a:rPr lang="en-US" b="1" u="sng" dirty="0" smtClean="0"/>
              <a:t>    W  |  Q hired</a:t>
            </a:r>
          </a:p>
          <a:p>
            <a:r>
              <a:rPr lang="en-US" b="1" dirty="0"/>
              <a:t> </a:t>
            </a:r>
            <a:r>
              <a:rPr lang="en-US" b="1" dirty="0" smtClean="0"/>
              <a:t>  42   |    1</a:t>
            </a:r>
          </a:p>
          <a:p>
            <a:r>
              <a:rPr lang="en-US" b="1" dirty="0"/>
              <a:t> </a:t>
            </a:r>
            <a:r>
              <a:rPr lang="en-US" b="1" dirty="0" smtClean="0"/>
              <a:t>  34   |    2</a:t>
            </a:r>
          </a:p>
          <a:p>
            <a:r>
              <a:rPr lang="en-US" b="1" dirty="0" smtClean="0"/>
              <a:t>   26   |    3</a:t>
            </a:r>
          </a:p>
          <a:p>
            <a:r>
              <a:rPr lang="en-US" b="1" dirty="0"/>
              <a:t> </a:t>
            </a:r>
            <a:r>
              <a:rPr lang="en-US" b="1" dirty="0" smtClean="0"/>
              <a:t>  18   |    4</a:t>
            </a:r>
          </a:p>
          <a:p>
            <a:endParaRPr lang="en-US" b="1" dirty="0"/>
          </a:p>
          <a:p>
            <a:r>
              <a:rPr lang="en-US" sz="2400" b="1" dirty="0" smtClean="0">
                <a:solidFill>
                  <a:srgbClr val="FF0000"/>
                </a:solidFill>
              </a:rPr>
              <a:t>Note that </a:t>
            </a:r>
            <a:r>
              <a:rPr lang="en-US" sz="2400" b="1" dirty="0" err="1" smtClean="0">
                <a:solidFill>
                  <a:srgbClr val="FF0000"/>
                </a:solidFill>
              </a:rPr>
              <a:t>D</a:t>
            </a:r>
            <a:r>
              <a:rPr lang="en-US" sz="1600" b="1" dirty="0" err="1" smtClean="0">
                <a:solidFill>
                  <a:srgbClr val="FF0000"/>
                </a:solidFill>
              </a:rPr>
              <a:t>labor</a:t>
            </a:r>
            <a:r>
              <a:rPr lang="en-US" sz="2400" b="1" dirty="0" smtClean="0">
                <a:solidFill>
                  <a:srgbClr val="FF0000"/>
                </a:solidFill>
              </a:rPr>
              <a:t> = MRC</a:t>
            </a:r>
          </a:p>
        </p:txBody>
      </p:sp>
    </p:spTree>
    <p:custDataLst>
      <p:tags r:id="rId1"/>
    </p:custDataLst>
    <p:extLst>
      <p:ext uri="{BB962C8B-B14F-4D97-AF65-F5344CB8AC3E}">
        <p14:creationId xmlns:p14="http://schemas.microsoft.com/office/powerpoint/2010/main" val="489081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3" name="TextBox 2"/>
          <p:cNvSpPr txBox="1"/>
          <p:nvPr/>
        </p:nvSpPr>
        <p:spPr>
          <a:xfrm>
            <a:off x="76200" y="0"/>
            <a:ext cx="9067800" cy="646331"/>
          </a:xfrm>
          <a:prstGeom prst="rect">
            <a:avLst/>
          </a:prstGeom>
          <a:noFill/>
        </p:spPr>
        <p:txBody>
          <a:bodyPr wrap="square" rtlCol="0">
            <a:spAutoFit/>
          </a:bodyPr>
          <a:lstStyle/>
          <a:p>
            <a:pPr algn="ctr"/>
            <a:r>
              <a:rPr lang="en-US" b="1" dirty="0"/>
              <a:t>Perfect </a:t>
            </a:r>
            <a:r>
              <a:rPr lang="en-US" b="1" dirty="0" smtClean="0"/>
              <a:t>Competition in </a:t>
            </a:r>
            <a:r>
              <a:rPr lang="en-US" b="1" dirty="0"/>
              <a:t>the Labor Market and Perfect </a:t>
            </a:r>
            <a:r>
              <a:rPr lang="en-US" b="1" dirty="0" smtClean="0"/>
              <a:t>Competition </a:t>
            </a:r>
            <a:r>
              <a:rPr lang="en-US" b="1" dirty="0"/>
              <a:t>in the Product </a:t>
            </a:r>
            <a:r>
              <a:rPr lang="en-US" b="1" dirty="0" smtClean="0"/>
              <a:t>Market</a:t>
            </a:r>
          </a:p>
          <a:p>
            <a:pPr algn="ctr"/>
            <a:r>
              <a:rPr lang="en-US" b="1" dirty="0" smtClean="0"/>
              <a:t>YP 10</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29087"/>
            <a:ext cx="6910333" cy="5747672"/>
          </a:xfrm>
          <a:prstGeom prst="rect">
            <a:avLst/>
          </a:prstGeom>
        </p:spPr>
      </p:pic>
    </p:spTree>
    <p:custDataLst>
      <p:tags r:id="rId1"/>
    </p:custDataLst>
    <p:extLst>
      <p:ext uri="{BB962C8B-B14F-4D97-AF65-F5344CB8AC3E}">
        <p14:creationId xmlns:p14="http://schemas.microsoft.com/office/powerpoint/2010/main" val="330119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2" name="TextBox 1"/>
          <p:cNvSpPr txBox="1"/>
          <p:nvPr/>
        </p:nvSpPr>
        <p:spPr>
          <a:xfrm>
            <a:off x="76200" y="1524000"/>
            <a:ext cx="8991600" cy="3908762"/>
          </a:xfrm>
          <a:prstGeom prst="rect">
            <a:avLst/>
          </a:prstGeom>
          <a:noFill/>
        </p:spPr>
        <p:txBody>
          <a:bodyPr wrap="square" rtlCol="0">
            <a:spAutoFit/>
          </a:bodyPr>
          <a:lstStyle/>
          <a:p>
            <a:pPr lvl="0"/>
            <a:r>
              <a:rPr lang="en-US" sz="2800" dirty="0" smtClean="0"/>
              <a:t>Result</a:t>
            </a:r>
            <a:r>
              <a:rPr lang="en-US" sz="2800" dirty="0"/>
              <a:t>:</a:t>
            </a:r>
          </a:p>
          <a:p>
            <a:pPr marL="742950" lvl="1" indent="-285750">
              <a:buFont typeface="Arial" pitchFamily="34" charset="0"/>
              <a:buChar char="•"/>
            </a:pPr>
            <a:r>
              <a:rPr lang="en-US" sz="2800" dirty="0"/>
              <a:t>Profit maximizing (equilibrium) quantity to hire is </a:t>
            </a:r>
            <a:r>
              <a:rPr lang="en-US" sz="2800" dirty="0" smtClean="0"/>
              <a:t>where </a:t>
            </a:r>
            <a:r>
              <a:rPr lang="en-US" sz="2800" dirty="0"/>
              <a:t>MRP = </a:t>
            </a:r>
            <a:r>
              <a:rPr lang="en-US" sz="2800" dirty="0" smtClean="0"/>
              <a:t>MRC </a:t>
            </a:r>
            <a:br>
              <a:rPr lang="en-US" sz="2800" dirty="0" smtClean="0"/>
            </a:br>
            <a:r>
              <a:rPr lang="en-US" sz="800" dirty="0" smtClean="0"/>
              <a:t> </a:t>
            </a:r>
          </a:p>
          <a:p>
            <a:pPr marL="742950" lvl="1" indent="-285750">
              <a:buFont typeface="Arial" pitchFamily="34" charset="0"/>
              <a:buChar char="•"/>
            </a:pPr>
            <a:r>
              <a:rPr lang="en-US" sz="2800" dirty="0" err="1" smtClean="0"/>
              <a:t>Allocatively</a:t>
            </a:r>
            <a:r>
              <a:rPr lang="en-US" sz="2800" dirty="0" smtClean="0"/>
              <a:t> </a:t>
            </a:r>
            <a:r>
              <a:rPr lang="en-US" sz="2800" dirty="0"/>
              <a:t>efficient quantity to hire is </a:t>
            </a:r>
            <a:r>
              <a:rPr lang="en-US" sz="2800" dirty="0" smtClean="0"/>
              <a:t>where </a:t>
            </a:r>
            <a:r>
              <a:rPr lang="en-US" sz="2800" dirty="0"/>
              <a:t>VMP = </a:t>
            </a:r>
            <a:r>
              <a:rPr lang="en-US" sz="2800" dirty="0" smtClean="0"/>
              <a:t>W</a:t>
            </a:r>
            <a:br>
              <a:rPr lang="en-US" sz="2800" dirty="0" smtClean="0"/>
            </a:br>
            <a:r>
              <a:rPr lang="en-US" sz="800" dirty="0" smtClean="0"/>
              <a:t>  </a:t>
            </a:r>
          </a:p>
          <a:p>
            <a:pPr marL="742950" lvl="1" indent="-285750">
              <a:buFont typeface="Arial" pitchFamily="34" charset="0"/>
              <a:buChar char="•"/>
            </a:pPr>
            <a:r>
              <a:rPr lang="en-US" sz="2800" b="1" dirty="0" smtClean="0"/>
              <a:t>The profit max. Q to hire = the </a:t>
            </a:r>
            <a:r>
              <a:rPr lang="en-US" sz="2800" b="1" dirty="0" err="1" smtClean="0"/>
              <a:t>alloc</a:t>
            </a:r>
            <a:r>
              <a:rPr lang="en-US" sz="2800" b="1" dirty="0" smtClean="0"/>
              <a:t>. Eff. Q to hire</a:t>
            </a:r>
            <a:r>
              <a:rPr lang="en-US" sz="2800" b="1" dirty="0"/>
              <a:t/>
            </a:r>
            <a:br>
              <a:rPr lang="en-US" sz="2800" b="1" dirty="0"/>
            </a:br>
            <a:r>
              <a:rPr lang="en-US" sz="800" b="1" dirty="0" smtClean="0"/>
              <a:t>  </a:t>
            </a:r>
          </a:p>
          <a:p>
            <a:pPr marL="742950" lvl="1" indent="-285750">
              <a:buFont typeface="Arial" pitchFamily="34" charset="0"/>
              <a:buChar char="•"/>
            </a:pPr>
            <a:r>
              <a:rPr lang="en-US" sz="2800" dirty="0" smtClean="0"/>
              <a:t>We </a:t>
            </a:r>
            <a:r>
              <a:rPr lang="en-US" sz="2800" dirty="0"/>
              <a:t>know that a competitive product market is </a:t>
            </a:r>
            <a:r>
              <a:rPr lang="en-US" sz="2800" dirty="0" err="1"/>
              <a:t>allocatively</a:t>
            </a:r>
            <a:r>
              <a:rPr lang="en-US" sz="2800" dirty="0"/>
              <a:t> efficient in the product market.  They are also </a:t>
            </a:r>
            <a:r>
              <a:rPr lang="en-US" sz="2800" u="sng" dirty="0" err="1"/>
              <a:t>allocatively</a:t>
            </a:r>
            <a:r>
              <a:rPr lang="en-US" sz="2800" u="sng" dirty="0"/>
              <a:t> efficient</a:t>
            </a:r>
            <a:r>
              <a:rPr lang="en-US" sz="2800" dirty="0"/>
              <a:t> in the labor market</a:t>
            </a:r>
            <a:r>
              <a:rPr lang="en-US" sz="2800" dirty="0" smtClean="0"/>
              <a:t>.</a:t>
            </a:r>
            <a:endParaRPr lang="en-US" sz="2800" dirty="0"/>
          </a:p>
        </p:txBody>
      </p:sp>
      <p:sp>
        <p:nvSpPr>
          <p:cNvPr id="3" name="TextBox 2"/>
          <p:cNvSpPr txBox="1"/>
          <p:nvPr/>
        </p:nvSpPr>
        <p:spPr>
          <a:xfrm>
            <a:off x="76200" y="0"/>
            <a:ext cx="9067800" cy="1384995"/>
          </a:xfrm>
          <a:prstGeom prst="rect">
            <a:avLst/>
          </a:prstGeom>
          <a:noFill/>
        </p:spPr>
        <p:txBody>
          <a:bodyPr wrap="square" rtlCol="0">
            <a:spAutoFit/>
          </a:bodyPr>
          <a:lstStyle/>
          <a:p>
            <a:pPr algn="ctr"/>
            <a:r>
              <a:rPr lang="en-US" sz="2800" b="1" dirty="0"/>
              <a:t>Perfect </a:t>
            </a:r>
            <a:r>
              <a:rPr lang="en-US" sz="2800" b="1" dirty="0" smtClean="0"/>
              <a:t>Competition in </a:t>
            </a:r>
            <a:r>
              <a:rPr lang="en-US" sz="2800" b="1" dirty="0"/>
              <a:t>the Labor Market and </a:t>
            </a:r>
            <a:r>
              <a:rPr lang="en-US" sz="2800" b="1" dirty="0" smtClean="0"/>
              <a:t/>
            </a:r>
            <a:br>
              <a:rPr lang="en-US" sz="2800" b="1" dirty="0" smtClean="0"/>
            </a:br>
            <a:r>
              <a:rPr lang="en-US" sz="2800" b="1" dirty="0" smtClean="0"/>
              <a:t>Perfect Competition </a:t>
            </a:r>
            <a:r>
              <a:rPr lang="en-US" sz="2800" b="1" dirty="0"/>
              <a:t>in the Product </a:t>
            </a:r>
            <a:r>
              <a:rPr lang="en-US" sz="2800" b="1" dirty="0" smtClean="0"/>
              <a:t>Market</a:t>
            </a:r>
          </a:p>
          <a:p>
            <a:pPr algn="ctr"/>
            <a:r>
              <a:rPr lang="en-US" sz="2800" b="1" dirty="0" smtClean="0"/>
              <a:t>YP 13 or 90</a:t>
            </a:r>
            <a:endParaRPr lang="en-US" sz="2800" dirty="0"/>
          </a:p>
        </p:txBody>
      </p:sp>
    </p:spTree>
    <p:custDataLst>
      <p:tags r:id="rId1"/>
    </p:custDataLst>
    <p:extLst>
      <p:ext uri="{BB962C8B-B14F-4D97-AF65-F5344CB8AC3E}">
        <p14:creationId xmlns:p14="http://schemas.microsoft.com/office/powerpoint/2010/main" val="2891951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3" name="TextBox 2"/>
          <p:cNvSpPr txBox="1"/>
          <p:nvPr/>
        </p:nvSpPr>
        <p:spPr>
          <a:xfrm>
            <a:off x="0" y="0"/>
            <a:ext cx="9220200" cy="954107"/>
          </a:xfrm>
          <a:prstGeom prst="rect">
            <a:avLst/>
          </a:prstGeom>
          <a:noFill/>
        </p:spPr>
        <p:txBody>
          <a:bodyPr wrap="square" rtlCol="0">
            <a:spAutoFit/>
          </a:bodyPr>
          <a:lstStyle/>
          <a:p>
            <a:pPr algn="ctr"/>
            <a:r>
              <a:rPr lang="en-US" sz="2800" b="1" dirty="0"/>
              <a:t>Perfect </a:t>
            </a:r>
            <a:r>
              <a:rPr lang="en-US" sz="2800" b="1" dirty="0" smtClean="0"/>
              <a:t>Competition in </a:t>
            </a:r>
            <a:r>
              <a:rPr lang="en-US" sz="2800" b="1" dirty="0"/>
              <a:t>the Labor Market and </a:t>
            </a:r>
            <a:r>
              <a:rPr lang="en-US" sz="2800" b="1" dirty="0" smtClean="0"/>
              <a:t/>
            </a:r>
            <a:br>
              <a:rPr lang="en-US" sz="2800" b="1" dirty="0" smtClean="0"/>
            </a:br>
            <a:r>
              <a:rPr lang="en-US" sz="2800" b="1" dirty="0" smtClean="0"/>
              <a:t>Perfect Competition </a:t>
            </a:r>
            <a:r>
              <a:rPr lang="en-US" sz="2800" b="1" dirty="0"/>
              <a:t>in the Product </a:t>
            </a:r>
            <a:r>
              <a:rPr lang="en-US" sz="2800" b="1" dirty="0" smtClean="0"/>
              <a:t>Market</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40898" y="2209800"/>
            <a:ext cx="4432362" cy="22860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699905" y="1685330"/>
            <a:ext cx="4474287" cy="3927117"/>
          </a:xfrm>
          <a:prstGeom prst="rect">
            <a:avLst/>
          </a:prstGeom>
        </p:spPr>
      </p:pic>
      <p:sp>
        <p:nvSpPr>
          <p:cNvPr id="2" name="TextBox 1"/>
          <p:cNvSpPr txBox="1"/>
          <p:nvPr/>
        </p:nvSpPr>
        <p:spPr>
          <a:xfrm>
            <a:off x="5840442" y="1223665"/>
            <a:ext cx="2095445" cy="461665"/>
          </a:xfrm>
          <a:prstGeom prst="rect">
            <a:avLst/>
          </a:prstGeom>
          <a:noFill/>
        </p:spPr>
        <p:txBody>
          <a:bodyPr wrap="none" rtlCol="0">
            <a:spAutoFit/>
          </a:bodyPr>
          <a:lstStyle/>
          <a:p>
            <a:r>
              <a:rPr lang="en-US" sz="2400" b="1" dirty="0" smtClean="0"/>
              <a:t>Individual Firm</a:t>
            </a:r>
            <a:endParaRPr lang="en-US" sz="2400" b="1" dirty="0"/>
          </a:p>
        </p:txBody>
      </p:sp>
      <p:sp>
        <p:nvSpPr>
          <p:cNvPr id="4" name="TextBox 3"/>
          <p:cNvSpPr txBox="1"/>
          <p:nvPr/>
        </p:nvSpPr>
        <p:spPr>
          <a:xfrm>
            <a:off x="76200" y="4756387"/>
            <a:ext cx="5486400" cy="1200329"/>
          </a:xfrm>
          <a:prstGeom prst="rect">
            <a:avLst/>
          </a:prstGeom>
          <a:noFill/>
        </p:spPr>
        <p:txBody>
          <a:bodyPr wrap="square" rtlCol="0">
            <a:spAutoFit/>
          </a:bodyPr>
          <a:lstStyle/>
          <a:p>
            <a:r>
              <a:rPr lang="en-US" b="1" dirty="0" smtClean="0"/>
              <a:t>MRP = D for labor</a:t>
            </a:r>
          </a:p>
          <a:p>
            <a:r>
              <a:rPr lang="en-US" b="1" dirty="0" smtClean="0"/>
              <a:t>S of labor = Wage </a:t>
            </a:r>
          </a:p>
          <a:p>
            <a:r>
              <a:rPr lang="en-US" b="1" dirty="0" smtClean="0"/>
              <a:t>MRP = VMP </a:t>
            </a:r>
            <a:r>
              <a:rPr lang="en-US" u="sng" dirty="0" smtClean="0"/>
              <a:t>only</a:t>
            </a:r>
            <a:r>
              <a:rPr lang="en-US" b="1" dirty="0" smtClean="0"/>
              <a:t> </a:t>
            </a:r>
            <a:r>
              <a:rPr lang="en-US" dirty="0" smtClean="0"/>
              <a:t>if the product market is competitive</a:t>
            </a:r>
          </a:p>
          <a:p>
            <a:r>
              <a:rPr lang="en-US" b="1" dirty="0" smtClean="0"/>
              <a:t>MRC = S of labor </a:t>
            </a:r>
            <a:r>
              <a:rPr lang="en-US" u="sng" dirty="0" smtClean="0"/>
              <a:t>only</a:t>
            </a:r>
            <a:r>
              <a:rPr lang="en-US" dirty="0" smtClean="0"/>
              <a:t> if the labor market is competitive </a:t>
            </a:r>
            <a:endParaRPr lang="en-US" dirty="0"/>
          </a:p>
        </p:txBody>
      </p:sp>
      <p:sp>
        <p:nvSpPr>
          <p:cNvPr id="8" name="TextBox 7"/>
          <p:cNvSpPr txBox="1"/>
          <p:nvPr/>
        </p:nvSpPr>
        <p:spPr>
          <a:xfrm>
            <a:off x="609600" y="1265511"/>
            <a:ext cx="3268459" cy="769441"/>
          </a:xfrm>
          <a:prstGeom prst="rect">
            <a:avLst/>
          </a:prstGeom>
          <a:noFill/>
        </p:spPr>
        <p:txBody>
          <a:bodyPr wrap="none" rtlCol="0">
            <a:spAutoFit/>
          </a:bodyPr>
          <a:lstStyle/>
          <a:p>
            <a:r>
              <a:rPr lang="en-US" sz="4400" dirty="0" smtClean="0"/>
              <a:t>Labor Market</a:t>
            </a:r>
            <a:endParaRPr lang="en-US" sz="4400" dirty="0"/>
          </a:p>
        </p:txBody>
      </p:sp>
    </p:spTree>
    <p:custDataLst>
      <p:tags r:id="rId1"/>
    </p:custDataLst>
    <p:extLst>
      <p:ext uri="{BB962C8B-B14F-4D97-AF65-F5344CB8AC3E}">
        <p14:creationId xmlns:p14="http://schemas.microsoft.com/office/powerpoint/2010/main" val="2737675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248400" cy="1630362"/>
          </a:xfrm>
        </p:spPr>
        <p:txBody>
          <a:bodyPr>
            <a:normAutofit/>
          </a:bodyPr>
          <a:lstStyle/>
          <a:p>
            <a:r>
              <a:rPr lang="en-US" b="1" dirty="0" smtClean="0"/>
              <a:t>1. The demand for labor is a firm’s ______ curve:</a:t>
            </a:r>
            <a:endParaRPr lang="en-US" b="1" dirty="0"/>
          </a:p>
        </p:txBody>
      </p:sp>
      <p:sp>
        <p:nvSpPr>
          <p:cNvPr id="3" name="TPAnswers"/>
          <p:cNvSpPr>
            <a:spLocks noGrp="1"/>
          </p:cNvSpPr>
          <p:nvPr>
            <p:ph type="body" idx="1"/>
            <p:custDataLst>
              <p:tags r:id="rId2"/>
            </p:custDataLst>
          </p:nvPr>
        </p:nvSpPr>
        <p:spPr>
          <a:xfrm>
            <a:off x="457200" y="2057400"/>
            <a:ext cx="8458200" cy="4068763"/>
          </a:xfrm>
        </p:spPr>
        <p:txBody>
          <a:bodyPr>
            <a:normAutofit/>
          </a:bodyPr>
          <a:lstStyle/>
          <a:p>
            <a:pPr marL="514350" indent="-514350">
              <a:buFont typeface="Arial" pitchFamily="34" charset="0"/>
              <a:buAutoNum type="arabicPeriod"/>
            </a:pPr>
            <a:r>
              <a:rPr lang="en-US" dirty="0" smtClean="0"/>
              <a:t>MR</a:t>
            </a:r>
          </a:p>
          <a:p>
            <a:pPr marL="514350" indent="-514350">
              <a:buFont typeface="Arial" pitchFamily="34" charset="0"/>
              <a:buAutoNum type="arabicPeriod"/>
            </a:pPr>
            <a:r>
              <a:rPr lang="en-US" dirty="0" smtClean="0"/>
              <a:t>MP</a:t>
            </a:r>
          </a:p>
          <a:p>
            <a:pPr marL="514350" indent="-514350">
              <a:buFont typeface="Arial" pitchFamily="34" charset="0"/>
              <a:buAutoNum type="arabicPeriod"/>
            </a:pPr>
            <a:r>
              <a:rPr lang="en-US" dirty="0" smtClean="0"/>
              <a:t>MRP</a:t>
            </a:r>
          </a:p>
          <a:p>
            <a:pPr marL="514350" indent="-514350">
              <a:buFont typeface="Arial" pitchFamily="34" charset="0"/>
              <a:buAutoNum type="arabicPeriod"/>
            </a:pPr>
            <a:r>
              <a:rPr lang="en-US" dirty="0" smtClean="0"/>
              <a:t>VMP</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248400" cy="1630362"/>
          </a:xfrm>
        </p:spPr>
        <p:txBody>
          <a:bodyPr>
            <a:normAutofit/>
          </a:bodyPr>
          <a:lstStyle/>
          <a:p>
            <a:r>
              <a:rPr lang="en-US" b="1" dirty="0" smtClean="0">
                <a:solidFill>
                  <a:srgbClr val="0070C0"/>
                </a:solidFill>
              </a:rPr>
              <a:t>1. The demand for labor is a firm’s ______ curve:</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057400"/>
            <a:ext cx="8458200" cy="4068763"/>
          </a:xfrm>
        </p:spPr>
        <p:txBody>
          <a:bodyPr>
            <a:normAutofit/>
          </a:bodyPr>
          <a:lstStyle/>
          <a:p>
            <a:pPr marL="514350" indent="-514350">
              <a:buFont typeface="Arial" pitchFamily="34" charset="0"/>
              <a:buAutoNum type="arabicPeriod"/>
            </a:pPr>
            <a:r>
              <a:rPr lang="en-US" dirty="0" smtClean="0"/>
              <a:t>MR</a:t>
            </a:r>
          </a:p>
          <a:p>
            <a:pPr marL="514350" indent="-514350">
              <a:buFont typeface="Arial" pitchFamily="34" charset="0"/>
              <a:buAutoNum type="arabicPeriod"/>
            </a:pPr>
            <a:r>
              <a:rPr lang="en-US" dirty="0" smtClean="0"/>
              <a:t>MP</a:t>
            </a:r>
          </a:p>
          <a:p>
            <a:pPr marL="514350" indent="-514350">
              <a:buFont typeface="Arial" pitchFamily="34" charset="0"/>
              <a:buAutoNum type="arabicPeriod"/>
            </a:pPr>
            <a:r>
              <a:rPr lang="en-US" dirty="0" smtClean="0"/>
              <a:t>MRP</a:t>
            </a:r>
          </a:p>
          <a:p>
            <a:pPr marL="514350" indent="-514350">
              <a:buFont typeface="Arial" pitchFamily="34" charset="0"/>
              <a:buAutoNum type="arabicPeriod"/>
            </a:pPr>
            <a:r>
              <a:rPr lang="en-US" dirty="0" smtClean="0"/>
              <a:t>VMP</a:t>
            </a:r>
            <a:endParaRPr lang="en-US" dirty="0"/>
          </a:p>
        </p:txBody>
      </p:sp>
      <p:sp>
        <p:nvSpPr>
          <p:cNvPr id="5" name="CorShape1"/>
          <p:cNvSpPr/>
          <p:nvPr>
            <p:custDataLst>
              <p:tags r:id="rId3"/>
            </p:custDataLst>
          </p:nvPr>
        </p:nvSpPr>
        <p:spPr>
          <a:xfrm rot="10800000">
            <a:off x="172720" y="32945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2656" y="4953000"/>
            <a:ext cx="6350778" cy="1077218"/>
          </a:xfrm>
          <a:prstGeom prst="rect">
            <a:avLst/>
          </a:prstGeom>
          <a:noFill/>
        </p:spPr>
        <p:txBody>
          <a:bodyPr wrap="none" rtlCol="0">
            <a:spAutoFit/>
          </a:bodyPr>
          <a:lstStyle/>
          <a:p>
            <a:r>
              <a:rPr lang="en-US" sz="3200" dirty="0" smtClean="0"/>
              <a:t>VMP (value of the marginal product) </a:t>
            </a:r>
          </a:p>
          <a:p>
            <a:r>
              <a:rPr lang="en-US" sz="3200" dirty="0" smtClean="0"/>
              <a:t>is the MSB of an additional worker</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7010400" cy="1828800"/>
          </a:xfrm>
        </p:spPr>
        <p:txBody>
          <a:bodyPr>
            <a:normAutofit/>
          </a:bodyPr>
          <a:lstStyle/>
          <a:p>
            <a:pPr algn="l"/>
            <a:r>
              <a:rPr lang="en-US" sz="3600" b="1" dirty="0" smtClean="0"/>
              <a:t>2. “Derived demand” for labor means when a firm hires labor, it gets its demand for labor: </a:t>
            </a:r>
            <a:endParaRPr lang="en-US" sz="3600" b="1" dirty="0"/>
          </a:p>
        </p:txBody>
      </p:sp>
      <p:sp>
        <p:nvSpPr>
          <p:cNvPr id="3" name="TPAnswers"/>
          <p:cNvSpPr>
            <a:spLocks noGrp="1"/>
          </p:cNvSpPr>
          <p:nvPr>
            <p:ph type="body" idx="1"/>
            <p:custDataLst>
              <p:tags r:id="rId2"/>
            </p:custDataLst>
          </p:nvPr>
        </p:nvSpPr>
        <p:spPr>
          <a:xfrm>
            <a:off x="457200" y="2362200"/>
            <a:ext cx="8229600" cy="3763963"/>
          </a:xfrm>
        </p:spPr>
        <p:txBody>
          <a:bodyPr>
            <a:normAutofit/>
          </a:bodyPr>
          <a:lstStyle/>
          <a:p>
            <a:pPr marL="514350" indent="-514350">
              <a:buFont typeface="Arial" pitchFamily="34" charset="0"/>
              <a:buAutoNum type="arabicPeriod"/>
            </a:pPr>
            <a:r>
              <a:rPr lang="en-US" dirty="0" smtClean="0"/>
              <a:t>Mathematically</a:t>
            </a:r>
          </a:p>
          <a:p>
            <a:pPr marL="514350" indent="-514350">
              <a:buFont typeface="Arial" pitchFamily="34" charset="0"/>
              <a:buAutoNum type="arabicPeriod"/>
            </a:pPr>
            <a:r>
              <a:rPr lang="en-US" dirty="0" smtClean="0"/>
              <a:t>Based on the labor supply</a:t>
            </a:r>
          </a:p>
          <a:p>
            <a:pPr marL="514350" indent="-514350">
              <a:buFont typeface="Arial" pitchFamily="34" charset="0"/>
              <a:buAutoNum type="arabicPeriod"/>
            </a:pPr>
            <a:r>
              <a:rPr lang="en-US" dirty="0" smtClean="0"/>
              <a:t>From the demand for the products that the labor produces</a:t>
            </a:r>
          </a:p>
          <a:p>
            <a:pPr marL="514350" indent="-514350">
              <a:buFont typeface="Arial" pitchFamily="34" charset="0"/>
              <a:buAutoNum type="arabicPeriod"/>
            </a:pPr>
            <a:r>
              <a:rPr lang="en-US" dirty="0" smtClean="0"/>
              <a:t>Based on the minimum wage</a:t>
            </a:r>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7010400" cy="1828800"/>
          </a:xfrm>
        </p:spPr>
        <p:txBody>
          <a:bodyPr>
            <a:normAutofit/>
          </a:bodyPr>
          <a:lstStyle/>
          <a:p>
            <a:pPr algn="l"/>
            <a:r>
              <a:rPr lang="en-US" sz="3600" b="1" dirty="0" smtClean="0">
                <a:solidFill>
                  <a:srgbClr val="0070C0"/>
                </a:solidFill>
              </a:rPr>
              <a:t>2. “Derived demand” for labor means when a firm hires labor, it gets its demand for labor: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362200"/>
            <a:ext cx="8229600" cy="3763963"/>
          </a:xfrm>
        </p:spPr>
        <p:txBody>
          <a:bodyPr>
            <a:normAutofit/>
          </a:bodyPr>
          <a:lstStyle/>
          <a:p>
            <a:pPr marL="514350" indent="-514350">
              <a:buFont typeface="Arial" pitchFamily="34" charset="0"/>
              <a:buAutoNum type="arabicPeriod"/>
            </a:pPr>
            <a:r>
              <a:rPr lang="en-US" dirty="0" smtClean="0"/>
              <a:t>Mathematically</a:t>
            </a:r>
          </a:p>
          <a:p>
            <a:pPr marL="514350" indent="-514350">
              <a:buFont typeface="Arial" pitchFamily="34" charset="0"/>
              <a:buAutoNum type="arabicPeriod"/>
            </a:pPr>
            <a:r>
              <a:rPr lang="en-US" dirty="0" smtClean="0"/>
              <a:t>Based on the labor supply</a:t>
            </a:r>
          </a:p>
          <a:p>
            <a:pPr marL="514350" indent="-514350">
              <a:buFont typeface="Arial" pitchFamily="34" charset="0"/>
              <a:buAutoNum type="arabicPeriod"/>
            </a:pPr>
            <a:r>
              <a:rPr lang="en-US" dirty="0" smtClean="0"/>
              <a:t>From the demand for the products that the labor produces</a:t>
            </a:r>
          </a:p>
          <a:p>
            <a:pPr marL="514350" indent="-514350">
              <a:buFont typeface="Arial" pitchFamily="34" charset="0"/>
              <a:buAutoNum type="arabicPeriod"/>
            </a:pPr>
            <a:r>
              <a:rPr lang="en-US" dirty="0" smtClean="0"/>
              <a:t>Based on the minimum wage</a:t>
            </a:r>
            <a:endParaRPr lang="en-US" dirty="0"/>
          </a:p>
        </p:txBody>
      </p:sp>
      <p:sp>
        <p:nvSpPr>
          <p:cNvPr id="5" name="CorShape1"/>
          <p:cNvSpPr/>
          <p:nvPr>
            <p:custDataLst>
              <p:tags r:id="rId3"/>
            </p:custDataLst>
          </p:nvPr>
        </p:nvSpPr>
        <p:spPr>
          <a:xfrm rot="10800000">
            <a:off x="-60960" y="3696716"/>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0"/>
            <a:ext cx="7465219" cy="6858000"/>
          </a:xfrm>
          <a:prstGeom prst="rect">
            <a:avLst/>
          </a:prstGeom>
        </p:spPr>
      </p:pic>
      <p:sp>
        <p:nvSpPr>
          <p:cNvPr id="3" name="TextBox 2"/>
          <p:cNvSpPr txBox="1"/>
          <p:nvPr/>
        </p:nvSpPr>
        <p:spPr>
          <a:xfrm>
            <a:off x="8077200" y="76200"/>
            <a:ext cx="917239" cy="584775"/>
          </a:xfrm>
          <a:prstGeom prst="rect">
            <a:avLst/>
          </a:prstGeom>
          <a:noFill/>
        </p:spPr>
        <p:txBody>
          <a:bodyPr wrap="none" rtlCol="0">
            <a:spAutoFit/>
          </a:bodyPr>
          <a:lstStyle/>
          <a:p>
            <a:r>
              <a:rPr lang="en-US" sz="3200" b="1" dirty="0" smtClean="0"/>
              <a:t>YP 2</a:t>
            </a:r>
            <a:endParaRPr lang="en-US" sz="3200" b="1" dirty="0"/>
          </a:p>
        </p:txBody>
      </p:sp>
    </p:spTree>
    <p:custDataLst>
      <p:tags r:id="rId1"/>
    </p:custDataLst>
    <p:extLst>
      <p:ext uri="{BB962C8B-B14F-4D97-AF65-F5344CB8AC3E}">
        <p14:creationId xmlns:p14="http://schemas.microsoft.com/office/powerpoint/2010/main" val="4262290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6781800" cy="762000"/>
          </a:xfrm>
        </p:spPr>
        <p:txBody>
          <a:bodyPr/>
          <a:lstStyle/>
          <a:p>
            <a:pPr algn="l"/>
            <a:r>
              <a:rPr lang="en-US" b="1" dirty="0" smtClean="0"/>
              <a:t>3. MRP = </a:t>
            </a:r>
            <a:endParaRPr lang="en-US" b="1" dirty="0"/>
          </a:p>
        </p:txBody>
      </p:sp>
      <p:pic>
        <p:nvPicPr>
          <p:cNvPr id="5" name="Picture 4" descr="tri.gif"/>
          <p:cNvPicPr>
            <a:picLocks noChangeAspect="1"/>
          </p:cNvPicPr>
          <p:nvPr/>
        </p:nvPicPr>
        <p:blipFill>
          <a:blip r:embed="rId4" cstate="print"/>
          <a:stretch>
            <a:fillRect/>
          </a:stretch>
        </p:blipFill>
        <p:spPr>
          <a:xfrm>
            <a:off x="1981200" y="2133600"/>
            <a:ext cx="485775" cy="247650"/>
          </a:xfrm>
          <a:prstGeom prst="rect">
            <a:avLst/>
          </a:prstGeom>
        </p:spPr>
      </p:pic>
      <p:pic>
        <p:nvPicPr>
          <p:cNvPr id="6" name="Picture 5" descr="tri.gif"/>
          <p:cNvPicPr>
            <a:picLocks noChangeAspect="1"/>
          </p:cNvPicPr>
          <p:nvPr/>
        </p:nvPicPr>
        <p:blipFill>
          <a:blip r:embed="rId4" cstate="print"/>
          <a:stretch>
            <a:fillRect/>
          </a:stretch>
        </p:blipFill>
        <p:spPr>
          <a:xfrm>
            <a:off x="990600" y="2133600"/>
            <a:ext cx="485775" cy="247650"/>
          </a:xfrm>
          <a:prstGeom prst="rect">
            <a:avLst/>
          </a:prstGeom>
        </p:spPr>
      </p:pic>
      <p:pic>
        <p:nvPicPr>
          <p:cNvPr id="7" name="Picture 6" descr="tri.gif"/>
          <p:cNvPicPr>
            <a:picLocks noChangeAspect="1"/>
          </p:cNvPicPr>
          <p:nvPr/>
        </p:nvPicPr>
        <p:blipFill>
          <a:blip r:embed="rId4" cstate="print"/>
          <a:stretch>
            <a:fillRect/>
          </a:stretch>
        </p:blipFill>
        <p:spPr>
          <a:xfrm>
            <a:off x="990600" y="3276600"/>
            <a:ext cx="485775" cy="247650"/>
          </a:xfrm>
          <a:prstGeom prst="rect">
            <a:avLst/>
          </a:prstGeom>
        </p:spPr>
      </p:pic>
      <p:sp>
        <p:nvSpPr>
          <p:cNvPr id="3" name="TPAnswers"/>
          <p:cNvSpPr>
            <a:spLocks noGrp="1"/>
          </p:cNvSpPr>
          <p:nvPr>
            <p:ph type="body" idx="1"/>
            <p:custDataLst>
              <p:tags r:id="rId2"/>
            </p:custDataLst>
          </p:nvPr>
        </p:nvSpPr>
        <p:spPr>
          <a:xfrm>
            <a:off x="457200" y="1371601"/>
            <a:ext cx="8458200" cy="2590800"/>
          </a:xfrm>
        </p:spPr>
        <p:txBody>
          <a:bodyPr>
            <a:normAutofit/>
          </a:bodyPr>
          <a:lstStyle/>
          <a:p>
            <a:pPr marL="514350" indent="-514350">
              <a:buFont typeface="Arial" pitchFamily="34" charset="0"/>
              <a:buAutoNum type="arabicPeriod"/>
            </a:pPr>
            <a:r>
              <a:rPr lang="en-US" dirty="0" smtClean="0"/>
              <a:t>TP/</a:t>
            </a:r>
            <a:r>
              <a:rPr lang="en-US" dirty="0" err="1" smtClean="0"/>
              <a:t>Qlabor</a:t>
            </a:r>
            <a:endParaRPr lang="en-US" dirty="0" smtClean="0"/>
          </a:p>
          <a:p>
            <a:pPr marL="514350" indent="-514350">
              <a:buFont typeface="Arial" pitchFamily="34" charset="0"/>
              <a:buAutoNum type="arabicPeriod"/>
            </a:pPr>
            <a:r>
              <a:rPr lang="en-US" dirty="0" smtClean="0"/>
              <a:t>     TP/     </a:t>
            </a:r>
            <a:r>
              <a:rPr lang="en-US" dirty="0" err="1" smtClean="0"/>
              <a:t>Qlabor</a:t>
            </a:r>
            <a:endParaRPr lang="en-US" dirty="0" smtClean="0"/>
          </a:p>
          <a:p>
            <a:pPr marL="514350" indent="-514350">
              <a:buFont typeface="Arial" pitchFamily="34" charset="0"/>
              <a:buAutoNum type="arabicPeriod"/>
            </a:pPr>
            <a:r>
              <a:rPr lang="en-US" dirty="0" smtClean="0"/>
              <a:t>TR/</a:t>
            </a:r>
            <a:r>
              <a:rPr lang="en-US" dirty="0" err="1" smtClean="0"/>
              <a:t>Qlabor</a:t>
            </a:r>
            <a:endParaRPr lang="en-US" dirty="0" smtClean="0"/>
          </a:p>
          <a:p>
            <a:pPr marL="514350" indent="-514350">
              <a:buFont typeface="Arial" pitchFamily="34" charset="0"/>
              <a:buAutoNum type="arabicPeriod"/>
            </a:pPr>
            <a:r>
              <a:rPr lang="en-US" dirty="0" smtClean="0"/>
              <a:t>     TR/     </a:t>
            </a:r>
            <a:r>
              <a:rPr lang="en-US" dirty="0" err="1" smtClean="0"/>
              <a:t>Qlabor</a:t>
            </a:r>
            <a:endParaRPr lang="en-US" dirty="0"/>
          </a:p>
        </p:txBody>
      </p:sp>
      <p:pic>
        <p:nvPicPr>
          <p:cNvPr id="10" name="Picture 9" descr="tri.gif"/>
          <p:cNvPicPr>
            <a:picLocks noChangeAspect="1"/>
          </p:cNvPicPr>
          <p:nvPr/>
        </p:nvPicPr>
        <p:blipFill>
          <a:blip r:embed="rId4" cstate="print"/>
          <a:stretch>
            <a:fillRect/>
          </a:stretch>
        </p:blipFill>
        <p:spPr>
          <a:xfrm>
            <a:off x="2133600" y="3340762"/>
            <a:ext cx="409575" cy="208803"/>
          </a:xfrm>
          <a:prstGeom prst="rect">
            <a:avLst/>
          </a:prstGeom>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6781800" cy="762000"/>
          </a:xfrm>
        </p:spPr>
        <p:txBody>
          <a:bodyPr/>
          <a:lstStyle/>
          <a:p>
            <a:pPr algn="l"/>
            <a:r>
              <a:rPr lang="en-US" b="1" dirty="0" smtClean="0">
                <a:solidFill>
                  <a:srgbClr val="0070C0"/>
                </a:solidFill>
              </a:rPr>
              <a:t>3. MRP = </a:t>
            </a:r>
            <a:endParaRPr lang="en-US" b="1" dirty="0">
              <a:solidFill>
                <a:srgbClr val="0070C0"/>
              </a:solidFill>
            </a:endParaRPr>
          </a:p>
        </p:txBody>
      </p:sp>
      <p:pic>
        <p:nvPicPr>
          <p:cNvPr id="5" name="Picture 4" descr="tri.gif"/>
          <p:cNvPicPr>
            <a:picLocks noChangeAspect="1"/>
          </p:cNvPicPr>
          <p:nvPr/>
        </p:nvPicPr>
        <p:blipFill>
          <a:blip r:embed="rId5" cstate="print"/>
          <a:stretch>
            <a:fillRect/>
          </a:stretch>
        </p:blipFill>
        <p:spPr>
          <a:xfrm>
            <a:off x="1981200" y="2133600"/>
            <a:ext cx="485775" cy="247650"/>
          </a:xfrm>
          <a:prstGeom prst="rect">
            <a:avLst/>
          </a:prstGeom>
        </p:spPr>
      </p:pic>
      <p:pic>
        <p:nvPicPr>
          <p:cNvPr id="6" name="Picture 5" descr="tri.gif"/>
          <p:cNvPicPr>
            <a:picLocks noChangeAspect="1"/>
          </p:cNvPicPr>
          <p:nvPr/>
        </p:nvPicPr>
        <p:blipFill>
          <a:blip r:embed="rId5" cstate="print"/>
          <a:stretch>
            <a:fillRect/>
          </a:stretch>
        </p:blipFill>
        <p:spPr>
          <a:xfrm>
            <a:off x="990600" y="2133600"/>
            <a:ext cx="485775" cy="247650"/>
          </a:xfrm>
          <a:prstGeom prst="rect">
            <a:avLst/>
          </a:prstGeom>
        </p:spPr>
      </p:pic>
      <p:pic>
        <p:nvPicPr>
          <p:cNvPr id="7" name="Picture 6" descr="tri.gif"/>
          <p:cNvPicPr>
            <a:picLocks noChangeAspect="1"/>
          </p:cNvPicPr>
          <p:nvPr/>
        </p:nvPicPr>
        <p:blipFill>
          <a:blip r:embed="rId5" cstate="print"/>
          <a:stretch>
            <a:fillRect/>
          </a:stretch>
        </p:blipFill>
        <p:spPr>
          <a:xfrm>
            <a:off x="990600" y="3276600"/>
            <a:ext cx="485775" cy="247650"/>
          </a:xfrm>
          <a:prstGeom prst="rect">
            <a:avLst/>
          </a:prstGeom>
        </p:spPr>
      </p:pic>
      <p:sp>
        <p:nvSpPr>
          <p:cNvPr id="3" name="TPAnswers"/>
          <p:cNvSpPr>
            <a:spLocks noGrp="1"/>
          </p:cNvSpPr>
          <p:nvPr>
            <p:ph type="body" idx="1"/>
            <p:custDataLst>
              <p:tags r:id="rId2"/>
            </p:custDataLst>
          </p:nvPr>
        </p:nvSpPr>
        <p:spPr>
          <a:xfrm>
            <a:off x="457200" y="1371601"/>
            <a:ext cx="8458200" cy="2590800"/>
          </a:xfrm>
        </p:spPr>
        <p:txBody>
          <a:bodyPr>
            <a:normAutofit/>
          </a:bodyPr>
          <a:lstStyle/>
          <a:p>
            <a:pPr marL="514350" indent="-514350">
              <a:buFont typeface="Arial" pitchFamily="34" charset="0"/>
              <a:buAutoNum type="arabicPeriod"/>
            </a:pPr>
            <a:r>
              <a:rPr lang="en-US" dirty="0" smtClean="0"/>
              <a:t>TP/</a:t>
            </a:r>
            <a:r>
              <a:rPr lang="en-US" dirty="0" err="1" smtClean="0"/>
              <a:t>Qlabor</a:t>
            </a:r>
            <a:endParaRPr lang="en-US" dirty="0" smtClean="0"/>
          </a:p>
          <a:p>
            <a:pPr marL="514350" indent="-514350">
              <a:buFont typeface="Arial" pitchFamily="34" charset="0"/>
              <a:buAutoNum type="arabicPeriod"/>
            </a:pPr>
            <a:r>
              <a:rPr lang="en-US" dirty="0" smtClean="0"/>
              <a:t>     TP/     </a:t>
            </a:r>
            <a:r>
              <a:rPr lang="en-US" dirty="0" err="1" smtClean="0"/>
              <a:t>Qlabor</a:t>
            </a:r>
            <a:endParaRPr lang="en-US" dirty="0" smtClean="0"/>
          </a:p>
          <a:p>
            <a:pPr marL="514350" indent="-514350">
              <a:buFont typeface="Arial" pitchFamily="34" charset="0"/>
              <a:buAutoNum type="arabicPeriod"/>
            </a:pPr>
            <a:r>
              <a:rPr lang="en-US" dirty="0" smtClean="0"/>
              <a:t>TR/</a:t>
            </a:r>
            <a:r>
              <a:rPr lang="en-US" dirty="0" err="1" smtClean="0"/>
              <a:t>Qlabor</a:t>
            </a:r>
            <a:endParaRPr lang="en-US" dirty="0" smtClean="0"/>
          </a:p>
          <a:p>
            <a:pPr marL="514350" indent="-514350">
              <a:buFont typeface="Arial" pitchFamily="34" charset="0"/>
              <a:buAutoNum type="arabicPeriod"/>
            </a:pPr>
            <a:r>
              <a:rPr lang="en-US" dirty="0" smtClean="0"/>
              <a:t>     TR/     </a:t>
            </a:r>
            <a:r>
              <a:rPr lang="en-US" dirty="0" err="1" smtClean="0"/>
              <a:t>Qlabor</a:t>
            </a:r>
            <a:endParaRPr lang="en-US" dirty="0"/>
          </a:p>
        </p:txBody>
      </p:sp>
      <p:pic>
        <p:nvPicPr>
          <p:cNvPr id="10" name="Picture 9" descr="tri.gif"/>
          <p:cNvPicPr>
            <a:picLocks noChangeAspect="1"/>
          </p:cNvPicPr>
          <p:nvPr/>
        </p:nvPicPr>
        <p:blipFill>
          <a:blip r:embed="rId5" cstate="print"/>
          <a:stretch>
            <a:fillRect/>
          </a:stretch>
        </p:blipFill>
        <p:spPr>
          <a:xfrm>
            <a:off x="2133600" y="3340762"/>
            <a:ext cx="409575" cy="208803"/>
          </a:xfrm>
          <a:prstGeom prst="rect">
            <a:avLst/>
          </a:prstGeom>
        </p:spPr>
      </p:pic>
      <p:sp>
        <p:nvSpPr>
          <p:cNvPr id="11" name="CorShape1"/>
          <p:cNvSpPr/>
          <p:nvPr>
            <p:custDataLst>
              <p:tags r:id="rId3"/>
            </p:custDataLst>
          </p:nvPr>
        </p:nvSpPr>
        <p:spPr>
          <a:xfrm rot="10800000">
            <a:off x="172720" y="31939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762000"/>
          </a:xfrm>
        </p:spPr>
        <p:txBody>
          <a:bodyPr>
            <a:normAutofit/>
          </a:bodyPr>
          <a:lstStyle/>
          <a:p>
            <a:pPr algn="l"/>
            <a:r>
              <a:rPr lang="en-US" b="1" dirty="0" smtClean="0"/>
              <a:t>4. VMP  </a:t>
            </a:r>
            <a:r>
              <a:rPr lang="en-US" sz="3100" b="1" dirty="0" smtClean="0"/>
              <a:t>(value of the marginal product) </a:t>
            </a:r>
            <a:r>
              <a:rPr lang="en-US" b="1" dirty="0" smtClean="0"/>
              <a:t>= </a:t>
            </a:r>
            <a:endParaRPr lang="en-US" b="1" dirty="0"/>
          </a:p>
        </p:txBody>
      </p:sp>
      <p:pic>
        <p:nvPicPr>
          <p:cNvPr id="5" name="Picture 4" descr="tri.gif"/>
          <p:cNvPicPr>
            <a:picLocks noChangeAspect="1"/>
          </p:cNvPicPr>
          <p:nvPr/>
        </p:nvPicPr>
        <p:blipFill>
          <a:blip r:embed="rId4" cstate="print"/>
          <a:stretch>
            <a:fillRect/>
          </a:stretch>
        </p:blipFill>
        <p:spPr>
          <a:xfrm>
            <a:off x="1981200" y="2133600"/>
            <a:ext cx="485775" cy="247650"/>
          </a:xfrm>
          <a:prstGeom prst="rect">
            <a:avLst/>
          </a:prstGeom>
        </p:spPr>
      </p:pic>
      <p:pic>
        <p:nvPicPr>
          <p:cNvPr id="6" name="Picture 5" descr="tri.gif"/>
          <p:cNvPicPr>
            <a:picLocks noChangeAspect="1"/>
          </p:cNvPicPr>
          <p:nvPr/>
        </p:nvPicPr>
        <p:blipFill>
          <a:blip r:embed="rId4" cstate="print"/>
          <a:stretch>
            <a:fillRect/>
          </a:stretch>
        </p:blipFill>
        <p:spPr>
          <a:xfrm>
            <a:off x="990600" y="2133600"/>
            <a:ext cx="485775" cy="247650"/>
          </a:xfrm>
          <a:prstGeom prst="rect">
            <a:avLst/>
          </a:prstGeom>
        </p:spPr>
      </p:pic>
      <p:pic>
        <p:nvPicPr>
          <p:cNvPr id="7" name="Picture 6" descr="tri.gif"/>
          <p:cNvPicPr>
            <a:picLocks noChangeAspect="1"/>
          </p:cNvPicPr>
          <p:nvPr/>
        </p:nvPicPr>
        <p:blipFill>
          <a:blip r:embed="rId4" cstate="print"/>
          <a:stretch>
            <a:fillRect/>
          </a:stretch>
        </p:blipFill>
        <p:spPr>
          <a:xfrm>
            <a:off x="990600" y="3276600"/>
            <a:ext cx="485775" cy="247650"/>
          </a:xfrm>
          <a:prstGeom prst="rect">
            <a:avLst/>
          </a:prstGeom>
        </p:spPr>
      </p:pic>
      <p:pic>
        <p:nvPicPr>
          <p:cNvPr id="10" name="Picture 9" descr="tri.gif"/>
          <p:cNvPicPr>
            <a:picLocks noChangeAspect="1"/>
          </p:cNvPicPr>
          <p:nvPr/>
        </p:nvPicPr>
        <p:blipFill>
          <a:blip r:embed="rId4" cstate="print"/>
          <a:stretch>
            <a:fillRect/>
          </a:stretch>
        </p:blipFill>
        <p:spPr>
          <a:xfrm>
            <a:off x="2057400" y="3276600"/>
            <a:ext cx="485775" cy="247650"/>
          </a:xfrm>
          <a:prstGeom prst="rect">
            <a:avLst/>
          </a:prstGeom>
        </p:spPr>
      </p:pic>
      <p:sp>
        <p:nvSpPr>
          <p:cNvPr id="3" name="TPAnswers"/>
          <p:cNvSpPr>
            <a:spLocks noGrp="1"/>
          </p:cNvSpPr>
          <p:nvPr>
            <p:ph type="body" idx="1"/>
            <p:custDataLst>
              <p:tags r:id="rId2"/>
            </p:custDataLst>
          </p:nvPr>
        </p:nvSpPr>
        <p:spPr>
          <a:xfrm>
            <a:off x="457200" y="1371600"/>
            <a:ext cx="4114800" cy="3962399"/>
          </a:xfrm>
        </p:spPr>
        <p:txBody>
          <a:bodyPr>
            <a:normAutofit/>
          </a:bodyPr>
          <a:lstStyle/>
          <a:p>
            <a:pPr marL="514350" indent="-514350">
              <a:buFont typeface="Arial" pitchFamily="34" charset="0"/>
              <a:buAutoNum type="arabicPeriod"/>
            </a:pPr>
            <a:r>
              <a:rPr lang="en-US" dirty="0" smtClean="0"/>
              <a:t>MP/</a:t>
            </a:r>
            <a:r>
              <a:rPr lang="en-US" dirty="0" err="1" smtClean="0"/>
              <a:t>Qlabor</a:t>
            </a:r>
            <a:endParaRPr lang="en-US" dirty="0" smtClean="0"/>
          </a:p>
          <a:p>
            <a:pPr marL="514350" indent="-514350">
              <a:buFont typeface="Arial" pitchFamily="34" charset="0"/>
              <a:buAutoNum type="arabicPeriod"/>
            </a:pPr>
            <a:r>
              <a:rPr lang="en-US" dirty="0" smtClean="0"/>
              <a:t>     TP/     </a:t>
            </a:r>
            <a:r>
              <a:rPr lang="en-US" dirty="0" err="1" smtClean="0"/>
              <a:t>Qlabor</a:t>
            </a:r>
            <a:endParaRPr lang="en-US" dirty="0" smtClean="0"/>
          </a:p>
          <a:p>
            <a:pPr marL="514350" indent="-514350">
              <a:buFont typeface="Arial" pitchFamily="34" charset="0"/>
              <a:buAutoNum type="arabicPeriod"/>
            </a:pPr>
            <a:r>
              <a:rPr lang="en-US" dirty="0" smtClean="0"/>
              <a:t>TR/</a:t>
            </a:r>
            <a:r>
              <a:rPr lang="en-US" dirty="0" err="1" smtClean="0"/>
              <a:t>Qlabor</a:t>
            </a:r>
            <a:endParaRPr lang="en-US" dirty="0" smtClean="0"/>
          </a:p>
          <a:p>
            <a:pPr marL="514350" indent="-514350">
              <a:buFont typeface="Arial" pitchFamily="34" charset="0"/>
              <a:buAutoNum type="arabicPeriod"/>
            </a:pPr>
            <a:r>
              <a:rPr lang="en-US" dirty="0" smtClean="0"/>
              <a:t>     TR/     </a:t>
            </a:r>
            <a:r>
              <a:rPr lang="en-US" dirty="0" err="1" smtClean="0"/>
              <a:t>Qlabor</a:t>
            </a:r>
            <a:endParaRPr lang="en-US" dirty="0" smtClean="0"/>
          </a:p>
          <a:p>
            <a:pPr marL="514350" indent="-514350">
              <a:buFont typeface="Arial" pitchFamily="34" charset="0"/>
              <a:buAutoNum type="arabicPeriod"/>
            </a:pPr>
            <a:r>
              <a:rPr lang="en-US" dirty="0" err="1" smtClean="0"/>
              <a:t>Pproduct</a:t>
            </a:r>
            <a:r>
              <a:rPr lang="en-US" dirty="0" smtClean="0"/>
              <a:t> x MP</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762000"/>
          </a:xfrm>
        </p:spPr>
        <p:txBody>
          <a:bodyPr>
            <a:normAutofit fontScale="90000"/>
          </a:bodyPr>
          <a:lstStyle/>
          <a:p>
            <a:pPr algn="l"/>
            <a:r>
              <a:rPr lang="en-US" b="1" dirty="0" smtClean="0">
                <a:solidFill>
                  <a:srgbClr val="0070C0"/>
                </a:solidFill>
              </a:rPr>
              <a:t>4. VMP  </a:t>
            </a:r>
            <a:r>
              <a:rPr lang="en-US" sz="3100" b="1" dirty="0" smtClean="0">
                <a:solidFill>
                  <a:srgbClr val="0070C0"/>
                </a:solidFill>
              </a:rPr>
              <a:t>(value of the marginal product) </a:t>
            </a:r>
            <a:r>
              <a:rPr lang="en-US" b="1" dirty="0" smtClean="0">
                <a:solidFill>
                  <a:srgbClr val="0070C0"/>
                </a:solidFill>
              </a:rPr>
              <a:t>= ___ </a:t>
            </a:r>
            <a:endParaRPr lang="en-US" b="1" dirty="0">
              <a:solidFill>
                <a:srgbClr val="0070C0"/>
              </a:solidFill>
            </a:endParaRPr>
          </a:p>
        </p:txBody>
      </p:sp>
      <p:pic>
        <p:nvPicPr>
          <p:cNvPr id="5" name="Picture 4" descr="tri.gif"/>
          <p:cNvPicPr>
            <a:picLocks noChangeAspect="1"/>
          </p:cNvPicPr>
          <p:nvPr/>
        </p:nvPicPr>
        <p:blipFill>
          <a:blip r:embed="rId5" cstate="print"/>
          <a:stretch>
            <a:fillRect/>
          </a:stretch>
        </p:blipFill>
        <p:spPr>
          <a:xfrm>
            <a:off x="1981200" y="2133600"/>
            <a:ext cx="485775" cy="247650"/>
          </a:xfrm>
          <a:prstGeom prst="rect">
            <a:avLst/>
          </a:prstGeom>
        </p:spPr>
      </p:pic>
      <p:pic>
        <p:nvPicPr>
          <p:cNvPr id="6" name="Picture 5" descr="tri.gif"/>
          <p:cNvPicPr>
            <a:picLocks noChangeAspect="1"/>
          </p:cNvPicPr>
          <p:nvPr/>
        </p:nvPicPr>
        <p:blipFill>
          <a:blip r:embed="rId5" cstate="print"/>
          <a:stretch>
            <a:fillRect/>
          </a:stretch>
        </p:blipFill>
        <p:spPr>
          <a:xfrm>
            <a:off x="990600" y="2133600"/>
            <a:ext cx="485775" cy="247650"/>
          </a:xfrm>
          <a:prstGeom prst="rect">
            <a:avLst/>
          </a:prstGeom>
        </p:spPr>
      </p:pic>
      <p:pic>
        <p:nvPicPr>
          <p:cNvPr id="7" name="Picture 6" descr="tri.gif"/>
          <p:cNvPicPr>
            <a:picLocks noChangeAspect="1"/>
          </p:cNvPicPr>
          <p:nvPr/>
        </p:nvPicPr>
        <p:blipFill>
          <a:blip r:embed="rId5" cstate="print"/>
          <a:stretch>
            <a:fillRect/>
          </a:stretch>
        </p:blipFill>
        <p:spPr>
          <a:xfrm>
            <a:off x="990600" y="3276600"/>
            <a:ext cx="485775" cy="247650"/>
          </a:xfrm>
          <a:prstGeom prst="rect">
            <a:avLst/>
          </a:prstGeom>
        </p:spPr>
      </p:pic>
      <p:pic>
        <p:nvPicPr>
          <p:cNvPr id="10" name="Picture 9" descr="tri.gif"/>
          <p:cNvPicPr>
            <a:picLocks noChangeAspect="1"/>
          </p:cNvPicPr>
          <p:nvPr/>
        </p:nvPicPr>
        <p:blipFill>
          <a:blip r:embed="rId5" cstate="print"/>
          <a:stretch>
            <a:fillRect/>
          </a:stretch>
        </p:blipFill>
        <p:spPr>
          <a:xfrm>
            <a:off x="2057400" y="3276600"/>
            <a:ext cx="485775" cy="247650"/>
          </a:xfrm>
          <a:prstGeom prst="rect">
            <a:avLst/>
          </a:prstGeom>
        </p:spPr>
      </p:pic>
      <p:sp>
        <p:nvSpPr>
          <p:cNvPr id="3" name="TPAnswers"/>
          <p:cNvSpPr>
            <a:spLocks noGrp="1"/>
          </p:cNvSpPr>
          <p:nvPr>
            <p:ph type="body" idx="1"/>
            <p:custDataLst>
              <p:tags r:id="rId2"/>
            </p:custDataLst>
          </p:nvPr>
        </p:nvSpPr>
        <p:spPr>
          <a:xfrm>
            <a:off x="457200" y="1371600"/>
            <a:ext cx="4114800" cy="3962399"/>
          </a:xfrm>
        </p:spPr>
        <p:txBody>
          <a:bodyPr>
            <a:normAutofit/>
          </a:bodyPr>
          <a:lstStyle/>
          <a:p>
            <a:pPr marL="514350" indent="-514350">
              <a:buFont typeface="Arial" pitchFamily="34" charset="0"/>
              <a:buAutoNum type="arabicPeriod"/>
            </a:pPr>
            <a:r>
              <a:rPr lang="en-US" dirty="0" smtClean="0"/>
              <a:t>MP/</a:t>
            </a:r>
            <a:r>
              <a:rPr lang="en-US" dirty="0" err="1" smtClean="0"/>
              <a:t>Qlabor</a:t>
            </a:r>
            <a:endParaRPr lang="en-US" dirty="0" smtClean="0"/>
          </a:p>
          <a:p>
            <a:pPr marL="514350" indent="-514350">
              <a:buFont typeface="Arial" pitchFamily="34" charset="0"/>
              <a:buAutoNum type="arabicPeriod"/>
            </a:pPr>
            <a:r>
              <a:rPr lang="en-US" dirty="0" smtClean="0"/>
              <a:t>     TP/     </a:t>
            </a:r>
            <a:r>
              <a:rPr lang="en-US" dirty="0" err="1" smtClean="0"/>
              <a:t>Qlabor</a:t>
            </a:r>
            <a:endParaRPr lang="en-US" dirty="0" smtClean="0"/>
          </a:p>
          <a:p>
            <a:pPr marL="514350" indent="-514350">
              <a:buFont typeface="Arial" pitchFamily="34" charset="0"/>
              <a:buAutoNum type="arabicPeriod"/>
            </a:pPr>
            <a:r>
              <a:rPr lang="en-US" dirty="0" smtClean="0"/>
              <a:t>TR/</a:t>
            </a:r>
            <a:r>
              <a:rPr lang="en-US" dirty="0" err="1" smtClean="0"/>
              <a:t>Qlabor</a:t>
            </a:r>
            <a:endParaRPr lang="en-US" dirty="0" smtClean="0"/>
          </a:p>
          <a:p>
            <a:pPr marL="514350" indent="-514350">
              <a:buFont typeface="Arial" pitchFamily="34" charset="0"/>
              <a:buAutoNum type="arabicPeriod"/>
            </a:pPr>
            <a:r>
              <a:rPr lang="en-US" dirty="0" smtClean="0"/>
              <a:t>     TR/     </a:t>
            </a:r>
            <a:r>
              <a:rPr lang="en-US" dirty="0" err="1" smtClean="0"/>
              <a:t>Qlabor</a:t>
            </a:r>
            <a:endParaRPr lang="en-US" dirty="0" smtClean="0"/>
          </a:p>
          <a:p>
            <a:pPr marL="514350" indent="-514350">
              <a:buFont typeface="Arial" pitchFamily="34" charset="0"/>
              <a:buAutoNum type="arabicPeriod"/>
            </a:pPr>
            <a:r>
              <a:rPr lang="en-US" dirty="0" err="1" smtClean="0"/>
              <a:t>Pproduct</a:t>
            </a:r>
            <a:r>
              <a:rPr lang="en-US" dirty="0" smtClean="0"/>
              <a:t> x MP</a:t>
            </a:r>
            <a:endParaRPr lang="en-US" dirty="0"/>
          </a:p>
        </p:txBody>
      </p:sp>
      <p:sp>
        <p:nvSpPr>
          <p:cNvPr id="8" name="CorShape1"/>
          <p:cNvSpPr/>
          <p:nvPr>
            <p:custDataLst>
              <p:tags r:id="rId3"/>
            </p:custDataLst>
          </p:nvPr>
        </p:nvSpPr>
        <p:spPr>
          <a:xfrm rot="10800000">
            <a:off x="172720" y="37791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2656" y="4953000"/>
            <a:ext cx="6350778" cy="1077218"/>
          </a:xfrm>
          <a:prstGeom prst="rect">
            <a:avLst/>
          </a:prstGeom>
          <a:noFill/>
        </p:spPr>
        <p:txBody>
          <a:bodyPr wrap="none" rtlCol="0">
            <a:spAutoFit/>
          </a:bodyPr>
          <a:lstStyle/>
          <a:p>
            <a:r>
              <a:rPr lang="en-US" sz="3200" dirty="0" smtClean="0"/>
              <a:t>VMP (value of the marginal product) </a:t>
            </a:r>
          </a:p>
          <a:p>
            <a:r>
              <a:rPr lang="en-US" sz="3200" dirty="0" smtClean="0"/>
              <a:t>is the MSB of an additional worker</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971800"/>
            <a:ext cx="8305800" cy="1295400"/>
          </a:xfrm>
        </p:spPr>
        <p:txBody>
          <a:bodyPr>
            <a:normAutofit/>
          </a:bodyPr>
          <a:lstStyle/>
          <a:p>
            <a:pPr algn="l"/>
            <a:r>
              <a:rPr lang="en-US" sz="2800" b="1" dirty="0" smtClean="0"/>
              <a:t>5. What is the marginal revenue product of the third worker?  YP 22</a:t>
            </a:r>
            <a:endParaRPr lang="en-US" sz="2800" b="1" dirty="0"/>
          </a:p>
        </p:txBody>
      </p:sp>
      <p:sp>
        <p:nvSpPr>
          <p:cNvPr id="8" name="TextBox 7"/>
          <p:cNvSpPr txBox="1"/>
          <p:nvPr/>
        </p:nvSpPr>
        <p:spPr>
          <a:xfrm>
            <a:off x="0" y="13317"/>
            <a:ext cx="90678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Perfect Competition </a:t>
            </a:r>
            <a:r>
              <a:rPr lang="en-US" sz="2400" b="1" dirty="0"/>
              <a:t>in the Product </a:t>
            </a:r>
            <a:r>
              <a:rPr lang="en-US" sz="2400" b="1" dirty="0" smtClean="0"/>
              <a:t>Market</a:t>
            </a:r>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838200"/>
            <a:ext cx="86677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3962400"/>
            <a:ext cx="3352800" cy="1569660"/>
          </a:xfrm>
          <a:prstGeom prst="rect">
            <a:avLst/>
          </a:prstGeom>
          <a:noFill/>
        </p:spPr>
        <p:txBody>
          <a:bodyPr wrap="square" rtlCol="0">
            <a:spAutoFit/>
          </a:bodyPr>
          <a:lstStyle/>
          <a:p>
            <a:r>
              <a:rPr lang="en-US" sz="3200" dirty="0" smtClean="0"/>
              <a:t>Omission in Yellow Pages: The price of the product is $3</a:t>
            </a:r>
            <a:endParaRPr lang="en-US" sz="3200" dirty="0"/>
          </a:p>
        </p:txBody>
      </p:sp>
      <p:sp>
        <p:nvSpPr>
          <p:cNvPr id="3" name="TPAnswers"/>
          <p:cNvSpPr>
            <a:spLocks noGrp="1"/>
          </p:cNvSpPr>
          <p:nvPr>
            <p:ph type="body" idx="1"/>
            <p:custDataLst>
              <p:tags r:id="rId2"/>
            </p:custDataLst>
          </p:nvPr>
        </p:nvSpPr>
        <p:spPr>
          <a:xfrm>
            <a:off x="376808" y="4069159"/>
            <a:ext cx="1752600" cy="2428082"/>
          </a:xfrm>
        </p:spPr>
        <p:txBody>
          <a:bodyPr>
            <a:noAutofit/>
          </a:bodyPr>
          <a:lstStyle/>
          <a:p>
            <a:pPr marL="514350" indent="-514350">
              <a:buFont typeface="Arial" pitchFamily="34" charset="0"/>
              <a:buAutoNum type="arabicPeriod"/>
            </a:pPr>
            <a:r>
              <a:rPr lang="en-US" dirty="0" smtClean="0"/>
              <a:t>$90</a:t>
            </a:r>
          </a:p>
          <a:p>
            <a:pPr marL="514350" indent="-514350">
              <a:buFont typeface="Arial" pitchFamily="34" charset="0"/>
              <a:buAutoNum type="arabicPeriod"/>
            </a:pPr>
            <a:r>
              <a:rPr lang="en-US" dirty="0" smtClean="0"/>
              <a:t>$30</a:t>
            </a:r>
          </a:p>
          <a:p>
            <a:pPr marL="514350" indent="-514350">
              <a:buFont typeface="Arial" pitchFamily="34" charset="0"/>
              <a:buAutoNum type="arabicPeriod"/>
            </a:pPr>
            <a:r>
              <a:rPr lang="en-US" dirty="0" smtClean="0"/>
              <a:t>$18</a:t>
            </a:r>
          </a:p>
          <a:p>
            <a:pPr marL="514350" indent="-514350">
              <a:buFont typeface="Arial" pitchFamily="34" charset="0"/>
              <a:buAutoNum type="arabicPeriod"/>
            </a:pPr>
            <a:r>
              <a:rPr lang="en-US" dirty="0" smtClean="0"/>
              <a:t>$9</a:t>
            </a:r>
            <a:endParaRPr lang="en-US" dirty="0"/>
          </a:p>
        </p:txBody>
      </p:sp>
    </p:spTree>
    <p:custDataLst>
      <p:tags r:id="rId1"/>
    </p:custDataLst>
    <p:extLst>
      <p:ext uri="{BB962C8B-B14F-4D97-AF65-F5344CB8AC3E}">
        <p14:creationId xmlns:p14="http://schemas.microsoft.com/office/powerpoint/2010/main" val="2716043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971800"/>
            <a:ext cx="8305800" cy="1295400"/>
          </a:xfrm>
        </p:spPr>
        <p:txBody>
          <a:bodyPr>
            <a:normAutofit/>
          </a:bodyPr>
          <a:lstStyle/>
          <a:p>
            <a:pPr algn="l"/>
            <a:r>
              <a:rPr lang="en-US" sz="2800" b="1" dirty="0" smtClean="0">
                <a:solidFill>
                  <a:srgbClr val="0070C0"/>
                </a:solidFill>
              </a:rPr>
              <a:t>5. What is the marginal revenue product of the third worker?  YP 22</a:t>
            </a:r>
            <a:endParaRPr lang="en-US" sz="2800" b="1" dirty="0">
              <a:solidFill>
                <a:srgbClr val="0070C0"/>
              </a:solidFill>
            </a:endParaRPr>
          </a:p>
        </p:txBody>
      </p:sp>
      <p:sp>
        <p:nvSpPr>
          <p:cNvPr id="8" name="TextBox 7"/>
          <p:cNvSpPr txBox="1"/>
          <p:nvPr/>
        </p:nvSpPr>
        <p:spPr>
          <a:xfrm>
            <a:off x="0" y="13317"/>
            <a:ext cx="90678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Perfect Competition </a:t>
            </a:r>
            <a:r>
              <a:rPr lang="en-US" sz="2400" b="1" dirty="0"/>
              <a:t>in the Product </a:t>
            </a:r>
            <a:r>
              <a:rPr lang="en-US" sz="2400" b="1" dirty="0" smtClean="0"/>
              <a:t>Market</a:t>
            </a:r>
          </a:p>
        </p:txBody>
      </p:sp>
      <p:pic>
        <p:nvPicPr>
          <p:cNvPr id="34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838200"/>
            <a:ext cx="86677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3962400"/>
            <a:ext cx="3352800" cy="1569660"/>
          </a:xfrm>
          <a:prstGeom prst="rect">
            <a:avLst/>
          </a:prstGeom>
          <a:noFill/>
        </p:spPr>
        <p:txBody>
          <a:bodyPr wrap="square" rtlCol="0">
            <a:spAutoFit/>
          </a:bodyPr>
          <a:lstStyle/>
          <a:p>
            <a:r>
              <a:rPr lang="en-US" sz="3200" dirty="0" smtClean="0"/>
              <a:t>Omission in Yellow Pages: The price of the product is $3</a:t>
            </a:r>
            <a:endParaRPr lang="en-US" sz="3200" dirty="0"/>
          </a:p>
        </p:txBody>
      </p:sp>
      <p:sp>
        <p:nvSpPr>
          <p:cNvPr id="3" name="TPAnswers"/>
          <p:cNvSpPr>
            <a:spLocks noGrp="1"/>
          </p:cNvSpPr>
          <p:nvPr>
            <p:ph type="body" idx="1"/>
            <p:custDataLst>
              <p:tags r:id="rId2"/>
            </p:custDataLst>
          </p:nvPr>
        </p:nvSpPr>
        <p:spPr>
          <a:xfrm>
            <a:off x="376808" y="4069159"/>
            <a:ext cx="1752600" cy="2428082"/>
          </a:xfrm>
        </p:spPr>
        <p:txBody>
          <a:bodyPr>
            <a:noAutofit/>
          </a:bodyPr>
          <a:lstStyle/>
          <a:p>
            <a:pPr marL="514350" indent="-514350">
              <a:buFont typeface="Arial" pitchFamily="34" charset="0"/>
              <a:buAutoNum type="arabicPeriod"/>
            </a:pPr>
            <a:r>
              <a:rPr lang="en-US" dirty="0" smtClean="0"/>
              <a:t>$90</a:t>
            </a:r>
          </a:p>
          <a:p>
            <a:pPr marL="514350" indent="-514350">
              <a:buFont typeface="Arial" pitchFamily="34" charset="0"/>
              <a:buAutoNum type="arabicPeriod"/>
            </a:pPr>
            <a:r>
              <a:rPr lang="en-US" dirty="0" smtClean="0"/>
              <a:t>$30</a:t>
            </a:r>
          </a:p>
          <a:p>
            <a:pPr marL="514350" indent="-514350">
              <a:buFont typeface="Arial" pitchFamily="34" charset="0"/>
              <a:buAutoNum type="arabicPeriod"/>
            </a:pPr>
            <a:r>
              <a:rPr lang="en-US" dirty="0" smtClean="0"/>
              <a:t>$18</a:t>
            </a:r>
          </a:p>
          <a:p>
            <a:pPr marL="514350" indent="-514350">
              <a:buFont typeface="Arial" pitchFamily="34" charset="0"/>
              <a:buAutoNum type="arabicPeriod"/>
            </a:pPr>
            <a:r>
              <a:rPr lang="en-US" dirty="0" smtClean="0"/>
              <a:t>$9</a:t>
            </a:r>
            <a:endParaRPr lang="en-US" dirty="0"/>
          </a:p>
        </p:txBody>
      </p:sp>
      <p:sp>
        <p:nvSpPr>
          <p:cNvPr id="6" name="CorShape1"/>
          <p:cNvSpPr/>
          <p:nvPr>
            <p:custDataLst>
              <p:tags r:id="rId3"/>
            </p:custDataLst>
          </p:nvPr>
        </p:nvSpPr>
        <p:spPr>
          <a:xfrm rot="10800000">
            <a:off x="92328" y="5306308"/>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52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200400"/>
            <a:ext cx="9144000" cy="914400"/>
          </a:xfrm>
        </p:spPr>
        <p:txBody>
          <a:bodyPr>
            <a:normAutofit fontScale="90000"/>
          </a:bodyPr>
          <a:lstStyle/>
          <a:p>
            <a:pPr algn="l"/>
            <a:r>
              <a:rPr lang="en-US" sz="3100" b="1" dirty="0" smtClean="0"/>
              <a:t>6. How many workers will the firm hire if the wage rate is $11 per day?</a:t>
            </a:r>
            <a:r>
              <a:rPr lang="en-US" sz="3100" dirty="0" smtClean="0"/>
              <a:t>  </a:t>
            </a:r>
            <a:r>
              <a:rPr lang="en-US" sz="3100" b="1" dirty="0" smtClean="0"/>
              <a:t>YP 22</a:t>
            </a:r>
            <a:r>
              <a:rPr lang="en-US" b="1" dirty="0" smtClean="0"/>
              <a:t> </a:t>
            </a:r>
            <a:endParaRPr lang="en-US" b="1" dirty="0"/>
          </a:p>
        </p:txBody>
      </p:sp>
      <p:sp>
        <p:nvSpPr>
          <p:cNvPr id="8" name="TextBox 7"/>
          <p:cNvSpPr txBox="1"/>
          <p:nvPr/>
        </p:nvSpPr>
        <p:spPr>
          <a:xfrm>
            <a:off x="76200" y="0"/>
            <a:ext cx="90678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Perfect Competition </a:t>
            </a:r>
            <a:r>
              <a:rPr lang="en-US" sz="2400" b="1" dirty="0"/>
              <a:t>in the Product </a:t>
            </a:r>
            <a:r>
              <a:rPr lang="en-US" sz="2400" b="1" dirty="0" smtClean="0"/>
              <a:t>Market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93" y="762000"/>
            <a:ext cx="86677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4267200"/>
            <a:ext cx="1752600" cy="2514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Tree>
    <p:custDataLst>
      <p:tags r:id="rId1"/>
    </p:custDataLst>
    <p:extLst>
      <p:ext uri="{BB962C8B-B14F-4D97-AF65-F5344CB8AC3E}">
        <p14:creationId xmlns:p14="http://schemas.microsoft.com/office/powerpoint/2010/main" val="3214606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200400"/>
            <a:ext cx="9144000" cy="914400"/>
          </a:xfrm>
        </p:spPr>
        <p:txBody>
          <a:bodyPr>
            <a:normAutofit fontScale="90000"/>
          </a:bodyPr>
          <a:lstStyle/>
          <a:p>
            <a:pPr algn="l"/>
            <a:r>
              <a:rPr lang="en-US" sz="3100" b="1" dirty="0" smtClean="0">
                <a:solidFill>
                  <a:srgbClr val="0070C0"/>
                </a:solidFill>
              </a:rPr>
              <a:t>6. How many workers will the firm hire if the wage rate is $11 per day?</a:t>
            </a:r>
            <a:r>
              <a:rPr lang="en-US" sz="3100" dirty="0" smtClean="0">
                <a:solidFill>
                  <a:srgbClr val="0070C0"/>
                </a:solidFill>
              </a:rPr>
              <a:t>  </a:t>
            </a:r>
            <a:r>
              <a:rPr lang="en-US" sz="3100" b="1" dirty="0" smtClean="0">
                <a:solidFill>
                  <a:srgbClr val="0070C0"/>
                </a:solidFill>
              </a:rPr>
              <a:t>YP 22</a:t>
            </a:r>
            <a:r>
              <a:rPr lang="en-US" b="1" dirty="0" smtClean="0"/>
              <a:t> </a:t>
            </a:r>
            <a:endParaRPr lang="en-US" b="1" dirty="0"/>
          </a:p>
        </p:txBody>
      </p:sp>
      <p:sp>
        <p:nvSpPr>
          <p:cNvPr id="8" name="TextBox 7"/>
          <p:cNvSpPr txBox="1"/>
          <p:nvPr/>
        </p:nvSpPr>
        <p:spPr>
          <a:xfrm>
            <a:off x="76200" y="0"/>
            <a:ext cx="90678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Perfect Competition </a:t>
            </a:r>
            <a:r>
              <a:rPr lang="en-US" sz="2400" b="1" dirty="0"/>
              <a:t>in the Product </a:t>
            </a:r>
            <a:r>
              <a:rPr lang="en-US" sz="2400" b="1" dirty="0" smtClean="0"/>
              <a:t>Market</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93" y="762000"/>
            <a:ext cx="86677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457200" y="4267200"/>
            <a:ext cx="1752600" cy="2514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
        <p:nvSpPr>
          <p:cNvPr id="6" name="CorShape1"/>
          <p:cNvSpPr/>
          <p:nvPr>
            <p:custDataLst>
              <p:tags r:id="rId3"/>
            </p:custDataLst>
          </p:nvPr>
        </p:nvSpPr>
        <p:spPr>
          <a:xfrm rot="10800000">
            <a:off x="213360" y="6377432"/>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930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1091" y="2743200"/>
            <a:ext cx="9144000" cy="1000125"/>
          </a:xfrm>
        </p:spPr>
        <p:txBody>
          <a:bodyPr>
            <a:noAutofit/>
          </a:bodyPr>
          <a:lstStyle/>
          <a:p>
            <a:pPr algn="l"/>
            <a:r>
              <a:rPr lang="en-US" sz="3200" b="1" dirty="0" smtClean="0"/>
              <a:t>7. What is the </a:t>
            </a:r>
            <a:r>
              <a:rPr lang="en-US" sz="3200" b="1" dirty="0" err="1" smtClean="0"/>
              <a:t>allocatively</a:t>
            </a:r>
            <a:r>
              <a:rPr lang="en-US" sz="3200" b="1" dirty="0" smtClean="0"/>
              <a:t> efficient quantity of labor?  YP 22</a:t>
            </a:r>
            <a:endParaRPr lang="en-US" sz="3200" b="1" dirty="0"/>
          </a:p>
        </p:txBody>
      </p:sp>
      <p:pic>
        <p:nvPicPr>
          <p:cNvPr id="8"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1" y="838200"/>
            <a:ext cx="86487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 y="0"/>
            <a:ext cx="90678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Perfect Competition </a:t>
            </a:r>
            <a:r>
              <a:rPr lang="en-US" sz="2400" b="1" dirty="0"/>
              <a:t>in the Product </a:t>
            </a:r>
            <a:r>
              <a:rPr lang="en-US" sz="2400" b="1" dirty="0" smtClean="0"/>
              <a:t>Market</a:t>
            </a:r>
          </a:p>
        </p:txBody>
      </p:sp>
      <p:sp>
        <p:nvSpPr>
          <p:cNvPr id="3" name="TPAnswers"/>
          <p:cNvSpPr>
            <a:spLocks noGrp="1"/>
          </p:cNvSpPr>
          <p:nvPr>
            <p:ph type="body" idx="1"/>
            <p:custDataLst>
              <p:tags r:id="rId2"/>
            </p:custDataLst>
          </p:nvPr>
        </p:nvSpPr>
        <p:spPr>
          <a:xfrm>
            <a:off x="358955" y="3733800"/>
            <a:ext cx="1752600" cy="25146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a:t>5</a:t>
            </a:r>
          </a:p>
        </p:txBody>
      </p:sp>
    </p:spTree>
    <p:custDataLst>
      <p:tags r:id="rId1"/>
    </p:custDataLst>
    <p:extLst>
      <p:ext uri="{BB962C8B-B14F-4D97-AF65-F5344CB8AC3E}">
        <p14:creationId xmlns:p14="http://schemas.microsoft.com/office/powerpoint/2010/main" val="1062204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9379" y="2743200"/>
            <a:ext cx="9144000" cy="1000125"/>
          </a:xfrm>
        </p:spPr>
        <p:txBody>
          <a:bodyPr>
            <a:noAutofit/>
          </a:bodyPr>
          <a:lstStyle/>
          <a:p>
            <a:pPr algn="l"/>
            <a:r>
              <a:rPr lang="en-US" sz="3200" b="1" dirty="0" smtClean="0">
                <a:solidFill>
                  <a:srgbClr val="0070C0"/>
                </a:solidFill>
              </a:rPr>
              <a:t>7. What is the </a:t>
            </a:r>
            <a:r>
              <a:rPr lang="en-US" sz="3200" b="1" dirty="0" err="1" smtClean="0">
                <a:solidFill>
                  <a:srgbClr val="0070C0"/>
                </a:solidFill>
              </a:rPr>
              <a:t>allocatively</a:t>
            </a:r>
            <a:r>
              <a:rPr lang="en-US" sz="3200" b="1" dirty="0" smtClean="0">
                <a:solidFill>
                  <a:srgbClr val="0070C0"/>
                </a:solidFill>
              </a:rPr>
              <a:t> efficient quantity of labor?  YP 22</a:t>
            </a:r>
            <a:endParaRPr lang="en-US" sz="3200" b="1" dirty="0">
              <a:solidFill>
                <a:srgbClr val="0070C0"/>
              </a:solidFill>
            </a:endParaRPr>
          </a:p>
        </p:txBody>
      </p:sp>
      <p:pic>
        <p:nvPicPr>
          <p:cNvPr id="8"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091" y="838200"/>
            <a:ext cx="86487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 y="0"/>
            <a:ext cx="90678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Perfect Competition </a:t>
            </a:r>
            <a:r>
              <a:rPr lang="en-US" sz="2400" b="1" dirty="0"/>
              <a:t>in the Product </a:t>
            </a:r>
            <a:r>
              <a:rPr lang="en-US" sz="2400" b="1" dirty="0" smtClean="0"/>
              <a:t>Market</a:t>
            </a:r>
          </a:p>
        </p:txBody>
      </p:sp>
      <p:sp>
        <p:nvSpPr>
          <p:cNvPr id="3" name="TPAnswers"/>
          <p:cNvSpPr>
            <a:spLocks noGrp="1"/>
          </p:cNvSpPr>
          <p:nvPr>
            <p:ph type="body" idx="1"/>
            <p:custDataLst>
              <p:tags r:id="rId2"/>
            </p:custDataLst>
          </p:nvPr>
        </p:nvSpPr>
        <p:spPr>
          <a:xfrm>
            <a:off x="358955" y="3733800"/>
            <a:ext cx="1752600" cy="25146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a:t>5</a:t>
            </a:r>
          </a:p>
        </p:txBody>
      </p:sp>
      <p:sp>
        <p:nvSpPr>
          <p:cNvPr id="6" name="CorShape1"/>
          <p:cNvSpPr/>
          <p:nvPr>
            <p:custDataLst>
              <p:tags r:id="rId3"/>
            </p:custDataLst>
          </p:nvPr>
        </p:nvSpPr>
        <p:spPr>
          <a:xfrm rot="10800000">
            <a:off x="74475" y="61413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264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54" y="6400800"/>
            <a:ext cx="8229600" cy="380999"/>
          </a:xfrm>
          <a:ln w="38100">
            <a:solidFill>
              <a:srgbClr val="00B0F0"/>
            </a:solidFill>
          </a:ln>
        </p:spPr>
        <p:txBody>
          <a:bodyPr>
            <a:noAutofit/>
          </a:bodyPr>
          <a:lstStyle/>
          <a:p>
            <a:r>
              <a:rPr lang="en-US" sz="2400" b="1" dirty="0" smtClean="0"/>
              <a:t>12a – Demand for Resources</a:t>
            </a:r>
            <a:endParaRPr lang="en-US" sz="2400" b="1" dirty="0"/>
          </a:p>
        </p:txBody>
      </p:sp>
      <p:sp>
        <p:nvSpPr>
          <p:cNvPr id="3" name="Subtitle 2"/>
          <p:cNvSpPr>
            <a:spLocks noGrp="1"/>
          </p:cNvSpPr>
          <p:nvPr>
            <p:ph type="subTitle" idx="1"/>
          </p:nvPr>
        </p:nvSpPr>
        <p:spPr>
          <a:xfrm>
            <a:off x="304800" y="830997"/>
            <a:ext cx="8494143" cy="5493603"/>
          </a:xfrm>
        </p:spPr>
        <p:txBody>
          <a:bodyPr>
            <a:normAutofit lnSpcReduction="10000"/>
          </a:bodyPr>
          <a:lstStyle/>
          <a:p>
            <a:pPr algn="l"/>
            <a:r>
              <a:rPr lang="en-US" sz="2400" b="1" dirty="0" smtClean="0">
                <a:solidFill>
                  <a:schemeClr val="tx1"/>
                </a:solidFill>
              </a:rPr>
              <a:t>8 (actually 10) Labor Market Models: (YP </a:t>
            </a:r>
            <a:r>
              <a:rPr lang="en-US" sz="2400" b="1" dirty="0" smtClean="0">
                <a:solidFill>
                  <a:schemeClr val="tx1"/>
                </a:solidFill>
              </a:rPr>
              <a:t>87-99 or </a:t>
            </a:r>
            <a:r>
              <a:rPr lang="en-US" sz="2400" b="1" dirty="0" err="1" smtClean="0">
                <a:solidFill>
                  <a:schemeClr val="tx1"/>
                </a:solidFill>
              </a:rPr>
              <a:t>MicWebApp</a:t>
            </a:r>
            <a:r>
              <a:rPr lang="en-US" sz="2400" b="1" dirty="0" smtClean="0">
                <a:solidFill>
                  <a:schemeClr val="tx1"/>
                </a:solidFill>
              </a:rPr>
              <a:t>)</a:t>
            </a:r>
            <a:endParaRPr lang="en-US" sz="2400" b="1" dirty="0" smtClean="0">
              <a:solidFill>
                <a:schemeClr val="tx1"/>
              </a:solidFill>
            </a:endParaRPr>
          </a:p>
          <a:p>
            <a:pPr marL="914400" lvl="1" indent="-457200" algn="l">
              <a:buFont typeface="+mj-lt"/>
              <a:buAutoNum type="arabicPeriod"/>
            </a:pPr>
            <a:r>
              <a:rPr lang="en-US" sz="2000" dirty="0">
                <a:solidFill>
                  <a:schemeClr val="tx1"/>
                </a:solidFill>
              </a:rPr>
              <a:t>Competitive Resource Market and Competitive Product </a:t>
            </a:r>
            <a:r>
              <a:rPr lang="en-US" sz="2000" dirty="0" smtClean="0">
                <a:solidFill>
                  <a:schemeClr val="tx1"/>
                </a:solidFill>
              </a:rPr>
              <a:t>Market</a:t>
            </a:r>
            <a:endParaRPr lang="en-US" sz="2000" dirty="0">
              <a:solidFill>
                <a:schemeClr val="tx1"/>
              </a:solidFill>
            </a:endParaRPr>
          </a:p>
          <a:p>
            <a:pPr marL="914400" lvl="1" indent="-457200" algn="l">
              <a:buFont typeface="+mj-lt"/>
              <a:buAutoNum type="arabicPeriod"/>
            </a:pPr>
            <a:r>
              <a:rPr lang="en-US" sz="2000" dirty="0">
                <a:solidFill>
                  <a:schemeClr val="tx1"/>
                </a:solidFill>
              </a:rPr>
              <a:t>Competitive Resource Market and  Imperfect Product Market</a:t>
            </a:r>
          </a:p>
          <a:p>
            <a:pPr marL="914400" lvl="1" indent="-457200" algn="l">
              <a:buFont typeface="+mj-lt"/>
              <a:buAutoNum type="arabicPeriod"/>
            </a:pPr>
            <a:r>
              <a:rPr lang="en-US" sz="2000" dirty="0">
                <a:solidFill>
                  <a:schemeClr val="tx1"/>
                </a:solidFill>
              </a:rPr>
              <a:t>Monopsony</a:t>
            </a:r>
          </a:p>
          <a:p>
            <a:pPr marL="914400" lvl="1" indent="-457200" algn="l">
              <a:buFont typeface="+mj-lt"/>
              <a:buAutoNum type="arabicPeriod"/>
            </a:pPr>
            <a:r>
              <a:rPr lang="en-US" sz="2000" dirty="0">
                <a:solidFill>
                  <a:schemeClr val="tx1"/>
                </a:solidFill>
              </a:rPr>
              <a:t>Union: Demand Enhancement</a:t>
            </a:r>
          </a:p>
          <a:p>
            <a:pPr marL="914400" lvl="1" indent="-457200" algn="l">
              <a:buFont typeface="+mj-lt"/>
              <a:buAutoNum type="arabicPeriod"/>
            </a:pPr>
            <a:r>
              <a:rPr lang="en-US" sz="2000" dirty="0">
                <a:solidFill>
                  <a:schemeClr val="tx1"/>
                </a:solidFill>
              </a:rPr>
              <a:t>Unions: Exclusive or Craft union</a:t>
            </a:r>
          </a:p>
          <a:p>
            <a:pPr marL="914400" lvl="1" indent="-457200" algn="l">
              <a:buFont typeface="+mj-lt"/>
              <a:buAutoNum type="arabicPeriod"/>
            </a:pPr>
            <a:r>
              <a:rPr lang="en-US" sz="2000" dirty="0">
                <a:solidFill>
                  <a:schemeClr val="tx1"/>
                </a:solidFill>
              </a:rPr>
              <a:t>Unions: Inclusive or Industrial Union</a:t>
            </a:r>
          </a:p>
          <a:p>
            <a:pPr marL="914400" lvl="1" indent="-457200" algn="l">
              <a:buFont typeface="+mj-lt"/>
              <a:buAutoNum type="arabicPeriod"/>
            </a:pPr>
            <a:r>
              <a:rPr lang="en-US" sz="2000" dirty="0">
                <a:solidFill>
                  <a:schemeClr val="tx1"/>
                </a:solidFill>
              </a:rPr>
              <a:t>Unions: Bilateral Monopoly</a:t>
            </a:r>
          </a:p>
          <a:p>
            <a:pPr marL="914400" lvl="1" indent="-457200" algn="l">
              <a:buFont typeface="+mj-lt"/>
              <a:buAutoNum type="arabicPeriod"/>
            </a:pPr>
            <a:r>
              <a:rPr lang="en-US" sz="2000" dirty="0">
                <a:solidFill>
                  <a:schemeClr val="tx1"/>
                </a:solidFill>
              </a:rPr>
              <a:t>Minimum Wage (3 models)</a:t>
            </a:r>
          </a:p>
          <a:p>
            <a:pPr algn="l"/>
            <a:r>
              <a:rPr lang="en-US" sz="2400" b="1" dirty="0" smtClean="0">
                <a:solidFill>
                  <a:schemeClr val="tx1"/>
                </a:solidFill>
              </a:rPr>
              <a:t>Income Inequality – 2 models (YP </a:t>
            </a:r>
            <a:r>
              <a:rPr lang="en-US" sz="2400" b="1" dirty="0" smtClean="0">
                <a:solidFill>
                  <a:schemeClr val="tx1"/>
                </a:solidFill>
              </a:rPr>
              <a:t>100-101 or </a:t>
            </a:r>
            <a:r>
              <a:rPr lang="en-US" sz="2400" b="1" dirty="0" err="1" smtClean="0">
                <a:solidFill>
                  <a:schemeClr val="tx1"/>
                </a:solidFill>
              </a:rPr>
              <a:t>MicWebApp</a:t>
            </a:r>
            <a:r>
              <a:rPr lang="en-US" sz="2400" b="1" dirty="0" smtClean="0">
                <a:solidFill>
                  <a:schemeClr val="tx1"/>
                </a:solidFill>
              </a:rPr>
              <a:t>)</a:t>
            </a:r>
            <a:endParaRPr lang="en-US" sz="2400" b="1" dirty="0" smtClean="0">
              <a:solidFill>
                <a:schemeClr val="tx1"/>
              </a:solidFill>
            </a:endParaRPr>
          </a:p>
          <a:p>
            <a:pPr marL="914400" lvl="1" indent="-457200" algn="l">
              <a:buFont typeface="+mj-lt"/>
              <a:buAutoNum type="arabicPeriod"/>
            </a:pPr>
            <a:r>
              <a:rPr lang="en-US" sz="2000" dirty="0">
                <a:solidFill>
                  <a:schemeClr val="tx1"/>
                </a:solidFill>
              </a:rPr>
              <a:t>The Case for Equality = The President Trump Example of the 5Es</a:t>
            </a:r>
          </a:p>
          <a:p>
            <a:pPr marL="914400" lvl="1" indent="-457200" algn="l">
              <a:buFont typeface="+mj-lt"/>
              <a:buAutoNum type="arabicPeriod"/>
            </a:pPr>
            <a:r>
              <a:rPr lang="en-US" sz="2000" dirty="0">
                <a:solidFill>
                  <a:schemeClr val="tx1"/>
                </a:solidFill>
              </a:rPr>
              <a:t>The Occupational Segregation Model of Discrimination</a:t>
            </a:r>
            <a:endParaRPr lang="en-US" sz="2000" dirty="0" smtClean="0">
              <a:solidFill>
                <a:schemeClr val="tx1"/>
              </a:solidFill>
            </a:endParaRPr>
          </a:p>
          <a:p>
            <a:pPr algn="l"/>
            <a:r>
              <a:rPr lang="en-US" sz="2400" b="1" dirty="0" smtClean="0">
                <a:solidFill>
                  <a:schemeClr val="tx1"/>
                </a:solidFill>
              </a:rPr>
              <a:t>Immigration – 2 models (YP </a:t>
            </a:r>
            <a:r>
              <a:rPr lang="en-US" sz="2400" b="1" dirty="0" smtClean="0">
                <a:solidFill>
                  <a:schemeClr val="tx1"/>
                </a:solidFill>
              </a:rPr>
              <a:t>102-103 0r </a:t>
            </a:r>
            <a:r>
              <a:rPr lang="en-US" sz="2400" b="1" dirty="0" err="1" smtClean="0">
                <a:solidFill>
                  <a:schemeClr val="tx1"/>
                </a:solidFill>
              </a:rPr>
              <a:t>MicWebApp</a:t>
            </a:r>
            <a:r>
              <a:rPr lang="en-US" sz="2400" b="1" dirty="0" smtClean="0">
                <a:solidFill>
                  <a:schemeClr val="tx1"/>
                </a:solidFill>
              </a:rPr>
              <a:t>)</a:t>
            </a:r>
            <a:endParaRPr lang="en-US" sz="2400" b="1" dirty="0" smtClean="0">
              <a:solidFill>
                <a:schemeClr val="tx1"/>
              </a:solidFill>
            </a:endParaRPr>
          </a:p>
          <a:p>
            <a:pPr marL="914400" lvl="1" indent="-457200" algn="l">
              <a:buFont typeface="+mj-lt"/>
              <a:buAutoNum type="arabicPeriod"/>
            </a:pPr>
            <a:r>
              <a:rPr lang="en-US" sz="2000" dirty="0" smtClean="0">
                <a:solidFill>
                  <a:schemeClr val="tx1"/>
                </a:solidFill>
              </a:rPr>
              <a:t>Simple immigration Model</a:t>
            </a:r>
          </a:p>
          <a:p>
            <a:pPr marL="914400" lvl="1" indent="-457200" algn="l">
              <a:buFont typeface="+mj-lt"/>
              <a:buAutoNum type="arabicPeriod"/>
            </a:pPr>
            <a:r>
              <a:rPr lang="en-US" sz="2000" dirty="0">
                <a:solidFill>
                  <a:schemeClr val="tx1"/>
                </a:solidFill>
              </a:rPr>
              <a:t>Impact of Illegal Workers in a Low Wage Labor Market</a:t>
            </a:r>
            <a:endParaRPr lang="en-US" sz="2000" dirty="0" smtClean="0">
              <a:solidFill>
                <a:schemeClr val="tx1"/>
              </a:solidFill>
            </a:endParaRPr>
          </a:p>
        </p:txBody>
      </p:sp>
      <p:sp>
        <p:nvSpPr>
          <p:cNvPr id="5" name="TextBox 4"/>
          <p:cNvSpPr txBox="1"/>
          <p:nvPr/>
        </p:nvSpPr>
        <p:spPr>
          <a:xfrm>
            <a:off x="0" y="0"/>
            <a:ext cx="9144000" cy="707886"/>
          </a:xfrm>
          <a:prstGeom prst="rect">
            <a:avLst/>
          </a:prstGeom>
          <a:noFill/>
        </p:spPr>
        <p:txBody>
          <a:bodyPr wrap="square" rtlCol="0">
            <a:spAutoFit/>
          </a:bodyPr>
          <a:lstStyle/>
          <a:p>
            <a:pPr algn="ctr"/>
            <a:r>
              <a:rPr lang="en-US" sz="4000" b="1" u="sng" dirty="0" smtClean="0"/>
              <a:t>UNIT 4 – RESOURCE MARKETS</a:t>
            </a:r>
            <a:endParaRPr lang="en-US" sz="4000" b="1" u="sng" dirty="0"/>
          </a:p>
        </p:txBody>
      </p:sp>
    </p:spTree>
    <p:custDataLst>
      <p:tags r:id="rId1"/>
    </p:custDataLst>
    <p:extLst>
      <p:ext uri="{BB962C8B-B14F-4D97-AF65-F5344CB8AC3E}">
        <p14:creationId xmlns:p14="http://schemas.microsoft.com/office/powerpoint/2010/main" val="1232998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76999"/>
            <a:ext cx="8229600" cy="310553"/>
          </a:xfrm>
          <a:prstGeom prst="rect">
            <a:avLst/>
          </a:prstGeom>
          <a:ln w="38100">
            <a:solidFill>
              <a:srgbClr val="00B0F0"/>
            </a:solidFill>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3" name="TextBox 2"/>
          <p:cNvSpPr txBox="1"/>
          <p:nvPr/>
        </p:nvSpPr>
        <p:spPr>
          <a:xfrm>
            <a:off x="0" y="0"/>
            <a:ext cx="9220200" cy="954107"/>
          </a:xfrm>
          <a:prstGeom prst="rect">
            <a:avLst/>
          </a:prstGeom>
          <a:noFill/>
        </p:spPr>
        <p:txBody>
          <a:bodyPr wrap="square" rtlCol="0">
            <a:spAutoFit/>
          </a:bodyPr>
          <a:lstStyle/>
          <a:p>
            <a:pPr algn="ctr"/>
            <a:r>
              <a:rPr lang="en-US" sz="2800" b="1" dirty="0"/>
              <a:t>Perfect </a:t>
            </a:r>
            <a:r>
              <a:rPr lang="en-US" sz="2800" b="1" dirty="0" smtClean="0"/>
              <a:t>Competition in </a:t>
            </a:r>
            <a:r>
              <a:rPr lang="en-US" sz="2800" b="1" dirty="0"/>
              <a:t>the Labor Market and </a:t>
            </a:r>
            <a:endParaRPr lang="en-US" sz="2800" b="1" dirty="0" smtClean="0"/>
          </a:p>
          <a:p>
            <a:pPr algn="ctr"/>
            <a:r>
              <a:rPr lang="en-US" sz="2800" b="1" dirty="0" smtClean="0"/>
              <a:t>Perfect Competition </a:t>
            </a:r>
            <a:r>
              <a:rPr lang="en-US" sz="2800" b="1" dirty="0"/>
              <a:t>in the Product </a:t>
            </a:r>
            <a:r>
              <a:rPr lang="en-US" sz="2800" b="1" dirty="0" smtClean="0"/>
              <a:t>Market</a:t>
            </a:r>
          </a:p>
        </p:txBody>
      </p:sp>
      <p:sp>
        <p:nvSpPr>
          <p:cNvPr id="4" name="TextBox 3"/>
          <p:cNvSpPr txBox="1"/>
          <p:nvPr/>
        </p:nvSpPr>
        <p:spPr>
          <a:xfrm>
            <a:off x="0" y="3657600"/>
            <a:ext cx="9144000" cy="2000548"/>
          </a:xfrm>
          <a:prstGeom prst="rect">
            <a:avLst/>
          </a:prstGeom>
          <a:noFill/>
        </p:spPr>
        <p:txBody>
          <a:bodyPr wrap="square" rtlCol="0">
            <a:spAutoFit/>
          </a:bodyPr>
          <a:lstStyle/>
          <a:p>
            <a:pPr lvl="0"/>
            <a:r>
              <a:rPr lang="en-US" sz="2200" dirty="0"/>
              <a:t>Results:</a:t>
            </a:r>
          </a:p>
          <a:p>
            <a:pPr lvl="1"/>
            <a:r>
              <a:rPr lang="en-US" sz="2000" dirty="0"/>
              <a:t>Profit maximizing (equilibrium) quantity to hire is </a:t>
            </a:r>
            <a:r>
              <a:rPr lang="en-US" sz="2000" dirty="0" smtClean="0"/>
              <a:t>5 </a:t>
            </a:r>
            <a:r>
              <a:rPr lang="en-US" sz="2000" dirty="0"/>
              <a:t>(where MRP = MRC)</a:t>
            </a:r>
          </a:p>
          <a:p>
            <a:pPr lvl="1"/>
            <a:r>
              <a:rPr lang="en-US" sz="2000" dirty="0" err="1"/>
              <a:t>Allocatively</a:t>
            </a:r>
            <a:r>
              <a:rPr lang="en-US" sz="2000" dirty="0"/>
              <a:t> efficient quantity to hire is </a:t>
            </a:r>
            <a:r>
              <a:rPr lang="en-US" sz="2000" dirty="0" smtClean="0"/>
              <a:t>5 </a:t>
            </a:r>
            <a:r>
              <a:rPr lang="en-US" sz="2000" dirty="0"/>
              <a:t>(where VMP = W</a:t>
            </a:r>
            <a:r>
              <a:rPr lang="en-US" sz="2000" dirty="0" smtClean="0"/>
              <a:t>)</a:t>
            </a:r>
          </a:p>
          <a:p>
            <a:pPr lvl="1"/>
            <a:r>
              <a:rPr lang="en-US" sz="2000" dirty="0" smtClean="0"/>
              <a:t> </a:t>
            </a:r>
            <a:endParaRPr lang="en-US" sz="2000" dirty="0"/>
          </a:p>
          <a:p>
            <a:pPr lvl="1"/>
            <a:r>
              <a:rPr lang="en-US" sz="2000" dirty="0" smtClean="0"/>
              <a:t>.</a:t>
            </a:r>
            <a:endParaRPr lang="en-US" sz="2000" dirty="0"/>
          </a:p>
          <a:p>
            <a:pPr lvl="1"/>
            <a:endParaRPr lang="en-US" sz="2200"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3" y="954107"/>
            <a:ext cx="86582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8270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76999"/>
            <a:ext cx="8229600" cy="310553"/>
          </a:xfrm>
          <a:prstGeom prst="rect">
            <a:avLst/>
          </a:prstGeom>
          <a:ln w="38100">
            <a:solidFill>
              <a:srgbClr val="00B0F0"/>
            </a:solidFill>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4" name="TextBox 3"/>
          <p:cNvSpPr txBox="1"/>
          <p:nvPr/>
        </p:nvSpPr>
        <p:spPr>
          <a:xfrm>
            <a:off x="48883" y="4953000"/>
            <a:ext cx="9144000" cy="1046440"/>
          </a:xfrm>
          <a:prstGeom prst="rect">
            <a:avLst/>
          </a:prstGeom>
          <a:noFill/>
        </p:spPr>
        <p:txBody>
          <a:bodyPr wrap="square" rtlCol="0">
            <a:spAutoFit/>
          </a:bodyPr>
          <a:lstStyle/>
          <a:p>
            <a:pPr lvl="0"/>
            <a:r>
              <a:rPr lang="en-US" sz="2200" dirty="0"/>
              <a:t>Results:</a:t>
            </a:r>
          </a:p>
          <a:p>
            <a:pPr lvl="1"/>
            <a:r>
              <a:rPr lang="en-US" sz="2000" dirty="0"/>
              <a:t>Profit maximizing (equilibrium) quantity to hire is Q1 (where MRP = MRC)</a:t>
            </a:r>
          </a:p>
          <a:p>
            <a:pPr lvl="1"/>
            <a:r>
              <a:rPr lang="en-US" sz="2000" dirty="0" err="1"/>
              <a:t>Allocatively</a:t>
            </a:r>
            <a:r>
              <a:rPr lang="en-US" sz="2000" dirty="0"/>
              <a:t> efficient quantity to hire is </a:t>
            </a:r>
            <a:r>
              <a:rPr lang="en-US" sz="2000" dirty="0" smtClean="0"/>
              <a:t>Q1 </a:t>
            </a:r>
            <a:r>
              <a:rPr lang="en-US" sz="2000" dirty="0"/>
              <a:t>(where VMP = W</a:t>
            </a:r>
            <a:r>
              <a:rPr lang="en-US" sz="2000" dirty="0" smtClean="0"/>
              <a:t>)</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581400" y="152399"/>
            <a:ext cx="5162910" cy="4531527"/>
          </a:xfrm>
          <a:prstGeom prst="rect">
            <a:avLst/>
          </a:prstGeom>
        </p:spPr>
      </p:pic>
      <p:sp>
        <p:nvSpPr>
          <p:cNvPr id="7" name="TextBox 6"/>
          <p:cNvSpPr txBox="1"/>
          <p:nvPr/>
        </p:nvSpPr>
        <p:spPr>
          <a:xfrm>
            <a:off x="76200" y="0"/>
            <a:ext cx="3124200" cy="3046988"/>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t>
            </a:r>
            <a:endParaRPr lang="en-US" sz="2400" b="1" dirty="0" smtClean="0"/>
          </a:p>
          <a:p>
            <a:pPr algn="ctr"/>
            <a:r>
              <a:rPr lang="en-US" sz="2400" b="1" dirty="0" smtClean="0"/>
              <a:t>and </a:t>
            </a:r>
          </a:p>
          <a:p>
            <a:pPr algn="ctr"/>
            <a:r>
              <a:rPr lang="en-US" sz="2400" b="1" dirty="0" smtClean="0"/>
              <a:t>Perfect Competition </a:t>
            </a:r>
            <a:r>
              <a:rPr lang="en-US" sz="2400" b="1" dirty="0"/>
              <a:t>in the Product </a:t>
            </a:r>
            <a:r>
              <a:rPr lang="en-US" sz="2400" b="1" dirty="0" smtClean="0"/>
              <a:t>Market</a:t>
            </a:r>
          </a:p>
          <a:p>
            <a:pPr algn="ctr"/>
            <a:endParaRPr lang="en-US" sz="2400" b="1" dirty="0" smtClean="0"/>
          </a:p>
          <a:p>
            <a:pPr algn="ctr"/>
            <a:r>
              <a:rPr lang="en-US" sz="2400" b="1" dirty="0" smtClean="0"/>
              <a:t>YP 13 and </a:t>
            </a:r>
            <a:r>
              <a:rPr lang="en-US" sz="2400" b="1" dirty="0" smtClean="0"/>
              <a:t>90 and </a:t>
            </a:r>
            <a:r>
              <a:rPr lang="en-US" sz="2400" b="1" dirty="0" err="1" smtClean="0"/>
              <a:t>MicWebApp</a:t>
            </a:r>
            <a:endParaRPr lang="en-US" sz="2400" dirty="0"/>
          </a:p>
        </p:txBody>
      </p:sp>
    </p:spTree>
    <p:custDataLst>
      <p:tags r:id="rId1"/>
    </p:custDataLst>
    <p:extLst>
      <p:ext uri="{BB962C8B-B14F-4D97-AF65-F5344CB8AC3E}">
        <p14:creationId xmlns:p14="http://schemas.microsoft.com/office/powerpoint/2010/main" val="2600862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3" name="TextBox 2"/>
          <p:cNvSpPr txBox="1"/>
          <p:nvPr/>
        </p:nvSpPr>
        <p:spPr>
          <a:xfrm>
            <a:off x="0" y="0"/>
            <a:ext cx="9220200" cy="954107"/>
          </a:xfrm>
          <a:prstGeom prst="rect">
            <a:avLst/>
          </a:prstGeom>
          <a:noFill/>
        </p:spPr>
        <p:txBody>
          <a:bodyPr wrap="square" rtlCol="0">
            <a:spAutoFit/>
          </a:bodyPr>
          <a:lstStyle/>
          <a:p>
            <a:pPr algn="ctr"/>
            <a:r>
              <a:rPr lang="en-US" sz="2800" b="1" dirty="0"/>
              <a:t>Perfect </a:t>
            </a:r>
            <a:r>
              <a:rPr lang="en-US" sz="2800" b="1" dirty="0" smtClean="0"/>
              <a:t>Competition in </a:t>
            </a:r>
            <a:r>
              <a:rPr lang="en-US" sz="2800" b="1" dirty="0"/>
              <a:t>the Labor Market and </a:t>
            </a:r>
            <a:r>
              <a:rPr lang="en-US" sz="2800" b="1" dirty="0" smtClean="0"/>
              <a:t/>
            </a:r>
            <a:br>
              <a:rPr lang="en-US" sz="2800" b="1" dirty="0" smtClean="0"/>
            </a:br>
            <a:r>
              <a:rPr lang="en-US" sz="2800" b="1" dirty="0" smtClean="0"/>
              <a:t>Perfect Competition </a:t>
            </a:r>
            <a:r>
              <a:rPr lang="en-US" sz="2800" b="1" dirty="0"/>
              <a:t>in the Product </a:t>
            </a:r>
            <a:r>
              <a:rPr lang="en-US" sz="2800" b="1" dirty="0" smtClean="0"/>
              <a:t>Market</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40898" y="2209800"/>
            <a:ext cx="4432362" cy="22860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699905" y="1685330"/>
            <a:ext cx="4474287" cy="3927117"/>
          </a:xfrm>
          <a:prstGeom prst="rect">
            <a:avLst/>
          </a:prstGeom>
        </p:spPr>
      </p:pic>
      <p:sp>
        <p:nvSpPr>
          <p:cNvPr id="2" name="TextBox 1"/>
          <p:cNvSpPr txBox="1"/>
          <p:nvPr/>
        </p:nvSpPr>
        <p:spPr>
          <a:xfrm>
            <a:off x="5840442" y="1223665"/>
            <a:ext cx="2095445" cy="461665"/>
          </a:xfrm>
          <a:prstGeom prst="rect">
            <a:avLst/>
          </a:prstGeom>
          <a:noFill/>
        </p:spPr>
        <p:txBody>
          <a:bodyPr wrap="none" rtlCol="0">
            <a:spAutoFit/>
          </a:bodyPr>
          <a:lstStyle/>
          <a:p>
            <a:r>
              <a:rPr lang="en-US" sz="2400" b="1" dirty="0" smtClean="0"/>
              <a:t>Individual Firm</a:t>
            </a:r>
            <a:endParaRPr lang="en-US" sz="2400" b="1" dirty="0"/>
          </a:p>
        </p:txBody>
      </p:sp>
      <p:sp>
        <p:nvSpPr>
          <p:cNvPr id="4" name="TextBox 3"/>
          <p:cNvSpPr txBox="1"/>
          <p:nvPr/>
        </p:nvSpPr>
        <p:spPr>
          <a:xfrm>
            <a:off x="76200" y="4756387"/>
            <a:ext cx="5486400" cy="1200329"/>
          </a:xfrm>
          <a:prstGeom prst="rect">
            <a:avLst/>
          </a:prstGeom>
          <a:noFill/>
        </p:spPr>
        <p:txBody>
          <a:bodyPr wrap="square" rtlCol="0">
            <a:spAutoFit/>
          </a:bodyPr>
          <a:lstStyle/>
          <a:p>
            <a:r>
              <a:rPr lang="en-US" b="1" dirty="0" smtClean="0"/>
              <a:t>MRP = D for labor</a:t>
            </a:r>
          </a:p>
          <a:p>
            <a:r>
              <a:rPr lang="en-US" b="1" dirty="0" smtClean="0"/>
              <a:t>S of labor = Wage </a:t>
            </a:r>
          </a:p>
          <a:p>
            <a:r>
              <a:rPr lang="en-US" b="1" dirty="0" smtClean="0">
                <a:solidFill>
                  <a:srgbClr val="FF0000"/>
                </a:solidFill>
              </a:rPr>
              <a:t>MRP = VMP </a:t>
            </a:r>
            <a:r>
              <a:rPr lang="en-US" u="sng" dirty="0" smtClean="0">
                <a:solidFill>
                  <a:srgbClr val="FF0000"/>
                </a:solidFill>
              </a:rPr>
              <a:t>only</a:t>
            </a:r>
            <a:r>
              <a:rPr lang="en-US" b="1" dirty="0" smtClean="0">
                <a:solidFill>
                  <a:srgbClr val="FF0000"/>
                </a:solidFill>
              </a:rPr>
              <a:t> </a:t>
            </a:r>
            <a:r>
              <a:rPr lang="en-US" dirty="0" smtClean="0">
                <a:solidFill>
                  <a:srgbClr val="FF0000"/>
                </a:solidFill>
              </a:rPr>
              <a:t>if the product market is competitive</a:t>
            </a:r>
          </a:p>
          <a:p>
            <a:r>
              <a:rPr lang="en-US" b="1" dirty="0" smtClean="0">
                <a:solidFill>
                  <a:srgbClr val="FF0000"/>
                </a:solidFill>
              </a:rPr>
              <a:t>MRC = S of labor </a:t>
            </a:r>
            <a:r>
              <a:rPr lang="en-US" u="sng" dirty="0" smtClean="0">
                <a:solidFill>
                  <a:srgbClr val="FF0000"/>
                </a:solidFill>
              </a:rPr>
              <a:t>only</a:t>
            </a:r>
            <a:r>
              <a:rPr lang="en-US" dirty="0" smtClean="0">
                <a:solidFill>
                  <a:srgbClr val="FF0000"/>
                </a:solidFill>
              </a:rPr>
              <a:t> if the labor market is competitive </a:t>
            </a:r>
            <a:endParaRPr lang="en-US" dirty="0">
              <a:solidFill>
                <a:srgbClr val="FF0000"/>
              </a:solidFill>
            </a:endParaRPr>
          </a:p>
        </p:txBody>
      </p:sp>
      <p:sp>
        <p:nvSpPr>
          <p:cNvPr id="8" name="TextBox 7"/>
          <p:cNvSpPr txBox="1"/>
          <p:nvPr/>
        </p:nvSpPr>
        <p:spPr>
          <a:xfrm>
            <a:off x="609600" y="1265511"/>
            <a:ext cx="3268459" cy="769441"/>
          </a:xfrm>
          <a:prstGeom prst="rect">
            <a:avLst/>
          </a:prstGeom>
          <a:noFill/>
        </p:spPr>
        <p:txBody>
          <a:bodyPr wrap="none" rtlCol="0">
            <a:spAutoFit/>
          </a:bodyPr>
          <a:lstStyle/>
          <a:p>
            <a:r>
              <a:rPr lang="en-US" sz="4400" dirty="0" smtClean="0"/>
              <a:t>Labor Market</a:t>
            </a:r>
            <a:endParaRPr lang="en-US" sz="4400" dirty="0"/>
          </a:p>
        </p:txBody>
      </p:sp>
    </p:spTree>
    <p:custDataLst>
      <p:tags r:id="rId1"/>
    </p:custDataLst>
    <p:extLst>
      <p:ext uri="{BB962C8B-B14F-4D97-AF65-F5344CB8AC3E}">
        <p14:creationId xmlns:p14="http://schemas.microsoft.com/office/powerpoint/2010/main" val="2150296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2" name="TextBox 1"/>
          <p:cNvSpPr txBox="1"/>
          <p:nvPr/>
        </p:nvSpPr>
        <p:spPr>
          <a:xfrm>
            <a:off x="114300" y="1143000"/>
            <a:ext cx="8991600" cy="5078313"/>
          </a:xfrm>
          <a:prstGeom prst="rect">
            <a:avLst/>
          </a:prstGeom>
          <a:noFill/>
        </p:spPr>
        <p:txBody>
          <a:bodyPr wrap="square" rtlCol="0">
            <a:spAutoFit/>
          </a:bodyPr>
          <a:lstStyle/>
          <a:p>
            <a:pPr lvl="0"/>
            <a:r>
              <a:rPr lang="en-US" dirty="0"/>
              <a:t>Imperfect Competition in the Product Market (Monopoly or Oligopoly)</a:t>
            </a:r>
            <a:endParaRPr lang="en-US" sz="1600" dirty="0"/>
          </a:p>
          <a:p>
            <a:pPr marL="742950" lvl="1" indent="-285750">
              <a:buFont typeface="Arial" pitchFamily="34" charset="0"/>
              <a:buChar char="•"/>
            </a:pPr>
            <a:r>
              <a:rPr lang="en-US" dirty="0"/>
              <a:t>One or Few producers</a:t>
            </a:r>
            <a:endParaRPr lang="en-US" sz="1600" dirty="0"/>
          </a:p>
          <a:p>
            <a:pPr marL="742950" lvl="1" indent="-285750">
              <a:buFont typeface="Arial" pitchFamily="34" charset="0"/>
              <a:buChar char="•"/>
            </a:pPr>
            <a:r>
              <a:rPr lang="en-US" dirty="0"/>
              <a:t>Significant barriers to entry</a:t>
            </a:r>
            <a:endParaRPr lang="en-US" sz="1600" dirty="0"/>
          </a:p>
          <a:p>
            <a:pPr marL="742950" lvl="1" indent="-285750">
              <a:buFont typeface="Arial" pitchFamily="34" charset="0"/>
              <a:buChar char="•"/>
            </a:pPr>
            <a:r>
              <a:rPr lang="en-US" dirty="0"/>
              <a:t>A lot of market power</a:t>
            </a:r>
            <a:endParaRPr lang="en-US" sz="1600" dirty="0"/>
          </a:p>
          <a:p>
            <a:pPr marL="742950" lvl="1" indent="-285750">
              <a:buFont typeface="Arial" pitchFamily="34" charset="0"/>
              <a:buChar char="•"/>
            </a:pPr>
            <a:r>
              <a:rPr lang="en-US" dirty="0"/>
              <a:t>The demand curve for the product is downward sloping – firm must lower its price to sell more</a:t>
            </a:r>
            <a:endParaRPr lang="en-US" sz="1600" dirty="0"/>
          </a:p>
          <a:p>
            <a:pPr marL="742950" lvl="1" indent="-285750">
              <a:buFont typeface="Arial" pitchFamily="34" charset="0"/>
              <a:buChar char="•"/>
            </a:pPr>
            <a:r>
              <a:rPr lang="en-US" dirty="0"/>
              <a:t>Example: Monopolies and Oligopolies</a:t>
            </a:r>
            <a:endParaRPr lang="en-US" sz="1600" dirty="0"/>
          </a:p>
          <a:p>
            <a:pPr lvl="0"/>
            <a:r>
              <a:rPr lang="en-US" dirty="0"/>
              <a:t>Competitive Labor Market: </a:t>
            </a:r>
            <a:endParaRPr lang="en-US" sz="1600" dirty="0"/>
          </a:p>
          <a:p>
            <a:pPr marL="742950" lvl="1" indent="-285750">
              <a:buFont typeface="Arial" pitchFamily="34" charset="0"/>
              <a:buChar char="•"/>
            </a:pPr>
            <a:r>
              <a:rPr lang="en-US" dirty="0"/>
              <a:t>Very many qualified workers with identical skills</a:t>
            </a:r>
            <a:endParaRPr lang="en-US" sz="1600" dirty="0"/>
          </a:p>
          <a:p>
            <a:pPr marL="742950" lvl="1" indent="-285750">
              <a:buFont typeface="Arial" pitchFamily="34" charset="0"/>
              <a:buChar char="•"/>
            </a:pPr>
            <a:r>
              <a:rPr lang="en-US" dirty="0"/>
              <a:t>Workers are therefore “wage takers” with no power to get a higher wage</a:t>
            </a:r>
            <a:endParaRPr lang="en-US" sz="1600" dirty="0"/>
          </a:p>
          <a:p>
            <a:pPr marL="742950" lvl="1" indent="-285750">
              <a:buFont typeface="Arial" pitchFamily="34" charset="0"/>
              <a:buChar char="•"/>
            </a:pPr>
            <a:r>
              <a:rPr lang="en-US" dirty="0"/>
              <a:t>Therefore the supply of labor graph (</a:t>
            </a:r>
            <a:r>
              <a:rPr lang="en-US" dirty="0" err="1"/>
              <a:t>Slabor</a:t>
            </a:r>
            <a:r>
              <a:rPr lang="en-US" dirty="0"/>
              <a:t> = W) is horizontal (perfectly elastic) at the market wage</a:t>
            </a:r>
            <a:endParaRPr lang="en-US" sz="1600" dirty="0"/>
          </a:p>
          <a:p>
            <a:pPr marL="742950" lvl="1" indent="-285750">
              <a:buFont typeface="Arial" pitchFamily="34" charset="0"/>
              <a:buChar char="•"/>
            </a:pPr>
            <a:r>
              <a:rPr lang="en-US" dirty="0"/>
              <a:t>Example: The market for unskilled labor</a:t>
            </a:r>
            <a:endParaRPr lang="en-US" sz="1600" dirty="0"/>
          </a:p>
          <a:p>
            <a:pPr lvl="0"/>
            <a:r>
              <a:rPr lang="en-US" dirty="0"/>
              <a:t>Example of imperfectly competitive product market in a competitive labor market: </a:t>
            </a:r>
            <a:endParaRPr lang="en-US" sz="1600" dirty="0"/>
          </a:p>
          <a:p>
            <a:pPr marL="742950" lvl="1" indent="-285750">
              <a:buFont typeface="Arial" pitchFamily="34" charset="0"/>
              <a:buChar char="•"/>
            </a:pPr>
            <a:r>
              <a:rPr lang="en-US" dirty="0"/>
              <a:t>Most businesses hiring unskilled labor</a:t>
            </a:r>
            <a:endParaRPr lang="en-US" sz="1600" dirty="0"/>
          </a:p>
          <a:p>
            <a:pPr marL="742950" lvl="1" indent="-285750">
              <a:buFont typeface="Arial" pitchFamily="34" charset="0"/>
              <a:buChar char="•"/>
            </a:pPr>
            <a:r>
              <a:rPr lang="en-US" dirty="0"/>
              <a:t>We know that monopolies and oligopolies will produce less and sell at a higher price and are </a:t>
            </a:r>
            <a:r>
              <a:rPr lang="en-US" dirty="0" err="1"/>
              <a:t>allocatively</a:t>
            </a:r>
            <a:r>
              <a:rPr lang="en-US" dirty="0"/>
              <a:t> inefficient in the product market, therefore they will hire fewer workers and are </a:t>
            </a:r>
            <a:r>
              <a:rPr lang="en-US" dirty="0" err="1"/>
              <a:t>allocatively</a:t>
            </a:r>
            <a:r>
              <a:rPr lang="en-US" dirty="0"/>
              <a:t> inefficient in the labor market</a:t>
            </a:r>
            <a:r>
              <a:rPr lang="en-US" dirty="0" smtClean="0"/>
              <a:t>.</a:t>
            </a:r>
          </a:p>
        </p:txBody>
      </p:sp>
      <p:sp>
        <p:nvSpPr>
          <p:cNvPr id="3" name="TextBox 2"/>
          <p:cNvSpPr txBox="1"/>
          <p:nvPr/>
        </p:nvSpPr>
        <p:spPr>
          <a:xfrm>
            <a:off x="76200" y="0"/>
            <a:ext cx="9067800" cy="1200329"/>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t>
            </a:r>
            <a:r>
              <a:rPr lang="en-US" sz="2400" b="1" dirty="0" smtClean="0"/>
              <a:t>and</a:t>
            </a:r>
          </a:p>
          <a:p>
            <a:pPr algn="ctr"/>
            <a:r>
              <a:rPr lang="en-US" sz="2400" b="1" dirty="0" smtClean="0"/>
              <a:t>Imperfect Competition </a:t>
            </a:r>
            <a:r>
              <a:rPr lang="en-US" sz="2400" b="1" dirty="0"/>
              <a:t>in the Product </a:t>
            </a:r>
            <a:r>
              <a:rPr lang="en-US" sz="2400" b="1" dirty="0" smtClean="0"/>
              <a:t>Market</a:t>
            </a:r>
          </a:p>
          <a:p>
            <a:pPr algn="ctr"/>
            <a:r>
              <a:rPr lang="en-US" sz="2400" b="1" dirty="0" smtClean="0"/>
              <a:t>YP 14</a:t>
            </a:r>
            <a:endParaRPr lang="en-US" sz="2400" dirty="0"/>
          </a:p>
        </p:txBody>
      </p:sp>
    </p:spTree>
    <p:custDataLst>
      <p:tags r:id="rId1"/>
    </p:custDataLst>
    <p:extLst>
      <p:ext uri="{BB962C8B-B14F-4D97-AF65-F5344CB8AC3E}">
        <p14:creationId xmlns:p14="http://schemas.microsoft.com/office/powerpoint/2010/main" val="4244170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2" name="TextBox 1"/>
          <p:cNvSpPr txBox="1"/>
          <p:nvPr/>
        </p:nvSpPr>
        <p:spPr>
          <a:xfrm>
            <a:off x="76200" y="1258019"/>
            <a:ext cx="8991600" cy="4585871"/>
          </a:xfrm>
          <a:prstGeom prst="rect">
            <a:avLst/>
          </a:prstGeom>
          <a:noFill/>
        </p:spPr>
        <p:txBody>
          <a:bodyPr wrap="square" rtlCol="0">
            <a:spAutoFit/>
          </a:bodyPr>
          <a:lstStyle/>
          <a:p>
            <a:pPr lvl="0"/>
            <a:r>
              <a:rPr lang="en-US" sz="8800" dirty="0" smtClean="0"/>
              <a:t>Do YP 14 now.</a:t>
            </a:r>
          </a:p>
          <a:p>
            <a:pPr lvl="1"/>
            <a:r>
              <a:rPr lang="en-US" sz="3600" dirty="0" smtClean="0"/>
              <a:t>- What Q of labor will be hired?</a:t>
            </a:r>
          </a:p>
          <a:p>
            <a:pPr lvl="1"/>
            <a:r>
              <a:rPr lang="en-US" sz="3600" dirty="0" smtClean="0"/>
              <a:t>- What wage will be paid?</a:t>
            </a:r>
          </a:p>
          <a:p>
            <a:pPr lvl="1"/>
            <a:r>
              <a:rPr lang="en-US" sz="3600" dirty="0" smtClean="0"/>
              <a:t>- What is the </a:t>
            </a:r>
            <a:r>
              <a:rPr lang="en-US" sz="3600" dirty="0" err="1" smtClean="0"/>
              <a:t>allocatively</a:t>
            </a:r>
            <a:r>
              <a:rPr lang="en-US" sz="3600" dirty="0" smtClean="0"/>
              <a:t> efficient Q of labor?</a:t>
            </a:r>
          </a:p>
          <a:p>
            <a:pPr lvl="0"/>
            <a:endParaRPr lang="en-US" sz="4800" dirty="0"/>
          </a:p>
          <a:p>
            <a:pPr lvl="0"/>
            <a:r>
              <a:rPr lang="en-US" sz="4800" dirty="0" smtClean="0"/>
              <a:t>Answers on YP 15</a:t>
            </a:r>
            <a:endParaRPr lang="en-US" sz="4800" dirty="0"/>
          </a:p>
        </p:txBody>
      </p:sp>
      <p:sp>
        <p:nvSpPr>
          <p:cNvPr id="3" name="TextBox 2"/>
          <p:cNvSpPr txBox="1"/>
          <p:nvPr/>
        </p:nvSpPr>
        <p:spPr>
          <a:xfrm>
            <a:off x="76200" y="0"/>
            <a:ext cx="9067800" cy="830997"/>
          </a:xfrm>
          <a:prstGeom prst="rect">
            <a:avLst/>
          </a:prstGeom>
          <a:noFill/>
        </p:spPr>
        <p:txBody>
          <a:bodyPr wrap="square" rtlCol="0">
            <a:spAutoFit/>
          </a:bodyPr>
          <a:lstStyle/>
          <a:p>
            <a:pPr algn="ctr"/>
            <a:r>
              <a:rPr lang="en-US" sz="2400" b="1" dirty="0" smtClean="0"/>
              <a:t>  Perfect </a:t>
            </a:r>
            <a:r>
              <a:rPr lang="en-US" sz="2400" b="1" dirty="0" smtClean="0"/>
              <a:t>Competition in </a:t>
            </a:r>
            <a:r>
              <a:rPr lang="en-US" sz="2400" b="1" dirty="0"/>
              <a:t>the Labor Market </a:t>
            </a:r>
            <a:r>
              <a:rPr lang="en-US" sz="2400" b="1" u="sng" dirty="0"/>
              <a:t>and</a:t>
            </a:r>
            <a:r>
              <a:rPr lang="en-US" sz="2400" b="1" dirty="0"/>
              <a:t> </a:t>
            </a:r>
            <a:endParaRPr lang="en-US" sz="2400" b="1" dirty="0" smtClean="0"/>
          </a:p>
          <a:p>
            <a:pPr algn="ctr"/>
            <a:r>
              <a:rPr lang="en-US" sz="2400" b="1" dirty="0" smtClean="0"/>
              <a:t>                  Imperfectly Competitive Product Market      YP 14</a:t>
            </a:r>
          </a:p>
        </p:txBody>
      </p:sp>
      <p:sp>
        <p:nvSpPr>
          <p:cNvPr id="4" name="TextBox 3"/>
          <p:cNvSpPr txBox="1"/>
          <p:nvPr/>
        </p:nvSpPr>
        <p:spPr>
          <a:xfrm>
            <a:off x="0" y="0"/>
            <a:ext cx="1571445" cy="1200329"/>
          </a:xfrm>
          <a:prstGeom prst="rect">
            <a:avLst/>
          </a:prstGeom>
          <a:noFill/>
          <a:ln w="57150">
            <a:solidFill>
              <a:srgbClr val="0070C0"/>
            </a:solidFill>
          </a:ln>
        </p:spPr>
        <p:txBody>
          <a:bodyPr wrap="square" rtlCol="0">
            <a:spAutoFit/>
          </a:bodyPr>
          <a:lstStyle/>
          <a:p>
            <a:r>
              <a:rPr lang="en-US" sz="2400" b="1" dirty="0" smtClean="0">
                <a:solidFill>
                  <a:srgbClr val="0070C0"/>
                </a:solidFill>
              </a:rPr>
              <a:t>Our Second</a:t>
            </a:r>
          </a:p>
          <a:p>
            <a:r>
              <a:rPr lang="en-US" sz="2400" b="1" dirty="0" smtClean="0">
                <a:solidFill>
                  <a:srgbClr val="0070C0"/>
                </a:solidFill>
              </a:rPr>
              <a:t>Model:</a:t>
            </a:r>
            <a:endParaRPr lang="en-US" sz="2400" b="1" dirty="0">
              <a:solidFill>
                <a:srgbClr val="0070C0"/>
              </a:solidFill>
            </a:endParaRPr>
          </a:p>
        </p:txBody>
      </p:sp>
    </p:spTree>
    <p:custDataLst>
      <p:tags r:id="rId1"/>
    </p:custDataLst>
    <p:extLst>
      <p:ext uri="{BB962C8B-B14F-4D97-AF65-F5344CB8AC3E}">
        <p14:creationId xmlns:p14="http://schemas.microsoft.com/office/powerpoint/2010/main" val="1386049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76999"/>
            <a:ext cx="8229600" cy="310553"/>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3" name="TextBox 2"/>
          <p:cNvSpPr txBox="1"/>
          <p:nvPr/>
        </p:nvSpPr>
        <p:spPr>
          <a:xfrm>
            <a:off x="76200" y="0"/>
            <a:ext cx="9067800" cy="369332"/>
          </a:xfrm>
          <a:prstGeom prst="rect">
            <a:avLst/>
          </a:prstGeom>
          <a:noFill/>
        </p:spPr>
        <p:txBody>
          <a:bodyPr wrap="square" rtlCol="0">
            <a:spAutoFit/>
          </a:bodyPr>
          <a:lstStyle/>
          <a:p>
            <a:pPr algn="ctr"/>
            <a:r>
              <a:rPr lang="en-US" b="1" dirty="0" smtClean="0"/>
              <a:t>YP 14</a:t>
            </a:r>
            <a:endParaRPr lang="en-US"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4115"/>
            <a:ext cx="9067800" cy="589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40476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330353"/>
            <a:ext cx="8229600" cy="457200"/>
          </a:xfrm>
          <a:prstGeom prst="rect">
            <a:avLst/>
          </a:prstGeom>
          <a:ln w="38100">
            <a:solidFill>
              <a:srgbClr val="00B0F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12a – Demand for Resources</a:t>
            </a:r>
            <a:endParaRPr lang="en-US" sz="3200" b="1" dirty="0"/>
          </a:p>
        </p:txBody>
      </p:sp>
      <p:sp>
        <p:nvSpPr>
          <p:cNvPr id="3" name="TextBox 2"/>
          <p:cNvSpPr txBox="1"/>
          <p:nvPr/>
        </p:nvSpPr>
        <p:spPr>
          <a:xfrm>
            <a:off x="76200" y="0"/>
            <a:ext cx="9067800" cy="646331"/>
          </a:xfrm>
          <a:prstGeom prst="rect">
            <a:avLst/>
          </a:prstGeom>
          <a:noFill/>
        </p:spPr>
        <p:txBody>
          <a:bodyPr wrap="square" rtlCol="0">
            <a:spAutoFit/>
          </a:bodyPr>
          <a:lstStyle/>
          <a:p>
            <a:pPr algn="ctr"/>
            <a:r>
              <a:rPr lang="en-US" b="1" dirty="0"/>
              <a:t>Perfect </a:t>
            </a:r>
            <a:r>
              <a:rPr lang="en-US" b="1" dirty="0" smtClean="0"/>
              <a:t>Competition in </a:t>
            </a:r>
            <a:r>
              <a:rPr lang="en-US" b="1" dirty="0"/>
              <a:t>the Labor Market and </a:t>
            </a:r>
            <a:r>
              <a:rPr lang="en-US" b="1" dirty="0" smtClean="0"/>
              <a:t>Imperfect Competition </a:t>
            </a:r>
            <a:r>
              <a:rPr lang="en-US" b="1" dirty="0"/>
              <a:t>in the Product </a:t>
            </a:r>
            <a:r>
              <a:rPr lang="en-US" b="1" dirty="0" smtClean="0"/>
              <a:t>Market</a:t>
            </a:r>
          </a:p>
          <a:p>
            <a:pPr algn="ctr"/>
            <a:r>
              <a:rPr lang="en-US" b="1" dirty="0" smtClean="0"/>
              <a:t>YP </a:t>
            </a:r>
            <a:r>
              <a:rPr lang="en-US" b="1" dirty="0" smtClean="0"/>
              <a:t>14 (answer on 15)</a:t>
            </a:r>
            <a:endParaRPr 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58" y="646332"/>
            <a:ext cx="7706834" cy="552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7732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819400"/>
            <a:ext cx="8763000" cy="1143000"/>
          </a:xfrm>
        </p:spPr>
        <p:txBody>
          <a:bodyPr>
            <a:normAutofit/>
          </a:bodyPr>
          <a:lstStyle/>
          <a:p>
            <a:pPr algn="l"/>
            <a:r>
              <a:rPr lang="en-US" sz="2800" b="1" dirty="0" smtClean="0"/>
              <a:t>8. How many workers will the firm hire if the wage rate is $40 per day?</a:t>
            </a:r>
            <a:r>
              <a:rPr lang="en-US" sz="2800" dirty="0" smtClean="0"/>
              <a:t>  </a:t>
            </a:r>
            <a:r>
              <a:rPr lang="en-US" sz="2800" b="1" dirty="0" smtClean="0"/>
              <a:t>YP 23  #12</a:t>
            </a:r>
            <a:endParaRPr lang="en-US" sz="2800" b="1" dirty="0"/>
          </a:p>
        </p:txBody>
      </p:sp>
      <p:pic>
        <p:nvPicPr>
          <p:cNvPr id="8"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 y="838200"/>
            <a:ext cx="86487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 y="0"/>
            <a:ext cx="92964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Imperfect Competition </a:t>
            </a:r>
            <a:r>
              <a:rPr lang="en-US" sz="2400" b="1" dirty="0"/>
              <a:t>in the Product </a:t>
            </a:r>
            <a:r>
              <a:rPr lang="en-US" sz="2400" b="1" dirty="0" smtClean="0"/>
              <a:t>Market</a:t>
            </a:r>
          </a:p>
        </p:txBody>
      </p:sp>
      <p:sp>
        <p:nvSpPr>
          <p:cNvPr id="3" name="TPAnswers"/>
          <p:cNvSpPr>
            <a:spLocks noGrp="1"/>
          </p:cNvSpPr>
          <p:nvPr>
            <p:ph type="body" idx="1"/>
            <p:custDataLst>
              <p:tags r:id="rId2"/>
            </p:custDataLst>
          </p:nvPr>
        </p:nvSpPr>
        <p:spPr>
          <a:xfrm>
            <a:off x="457200" y="3886200"/>
            <a:ext cx="1752600" cy="27432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Tree>
    <p:custDataLst>
      <p:tags r:id="rId1"/>
    </p:custDataLst>
    <p:extLst>
      <p:ext uri="{BB962C8B-B14F-4D97-AF65-F5344CB8AC3E}">
        <p14:creationId xmlns:p14="http://schemas.microsoft.com/office/powerpoint/2010/main" val="1490677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819400"/>
            <a:ext cx="8763000" cy="1143000"/>
          </a:xfrm>
        </p:spPr>
        <p:txBody>
          <a:bodyPr>
            <a:normAutofit/>
          </a:bodyPr>
          <a:lstStyle/>
          <a:p>
            <a:pPr algn="l"/>
            <a:r>
              <a:rPr lang="en-US" sz="2800" b="1" dirty="0" smtClean="0">
                <a:solidFill>
                  <a:srgbClr val="0070C0"/>
                </a:solidFill>
              </a:rPr>
              <a:t>8. How many workers will the firm hire if the wage rate is $40 per day?</a:t>
            </a:r>
            <a:r>
              <a:rPr lang="en-US" sz="2800" dirty="0" smtClean="0">
                <a:solidFill>
                  <a:srgbClr val="0070C0"/>
                </a:solidFill>
              </a:rPr>
              <a:t>  </a:t>
            </a:r>
            <a:r>
              <a:rPr lang="en-US" sz="2800" b="1" dirty="0" smtClean="0">
                <a:solidFill>
                  <a:srgbClr val="0070C0"/>
                </a:solidFill>
              </a:rPr>
              <a:t>YP 23  #12</a:t>
            </a:r>
            <a:endParaRPr lang="en-US" sz="2800" b="1" dirty="0">
              <a:solidFill>
                <a:srgbClr val="0070C0"/>
              </a:solidFill>
            </a:endParaRPr>
          </a:p>
        </p:txBody>
      </p:sp>
      <p:pic>
        <p:nvPicPr>
          <p:cNvPr id="8"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 y="838200"/>
            <a:ext cx="86487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 y="0"/>
            <a:ext cx="9296400" cy="830997"/>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and </a:t>
            </a:r>
            <a:endParaRPr lang="en-US" sz="2400" b="1" dirty="0" smtClean="0"/>
          </a:p>
          <a:p>
            <a:pPr algn="ctr"/>
            <a:r>
              <a:rPr lang="en-US" sz="2400" b="1" dirty="0" smtClean="0"/>
              <a:t>Imperfect Competition </a:t>
            </a:r>
            <a:r>
              <a:rPr lang="en-US" sz="2400" b="1" dirty="0"/>
              <a:t>in the Product </a:t>
            </a:r>
            <a:r>
              <a:rPr lang="en-US" sz="2400" b="1" dirty="0" smtClean="0"/>
              <a:t>Market</a:t>
            </a:r>
          </a:p>
        </p:txBody>
      </p:sp>
      <p:sp>
        <p:nvSpPr>
          <p:cNvPr id="6" name="CorShape1"/>
          <p:cNvSpPr/>
          <p:nvPr>
            <p:custDataLst>
              <p:tags r:id="rId2"/>
            </p:custDataLst>
          </p:nvPr>
        </p:nvSpPr>
        <p:spPr>
          <a:xfrm rot="10800000">
            <a:off x="223520" y="44873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886200"/>
            <a:ext cx="1752600" cy="27432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Tree>
    <p:custDataLst>
      <p:tags r:id="rId1"/>
    </p:custDataLst>
    <p:extLst>
      <p:ext uri="{BB962C8B-B14F-4D97-AF65-F5344CB8AC3E}">
        <p14:creationId xmlns:p14="http://schemas.microsoft.com/office/powerpoint/2010/main" val="275661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88" y="3124200"/>
            <a:ext cx="9049012" cy="767918"/>
          </a:xfrm>
        </p:spPr>
        <p:txBody>
          <a:bodyPr>
            <a:noAutofit/>
          </a:bodyPr>
          <a:lstStyle/>
          <a:p>
            <a:pPr algn="l"/>
            <a:r>
              <a:rPr lang="en-US" sz="3200" b="1" dirty="0" smtClean="0"/>
              <a:t>9. What is the </a:t>
            </a:r>
            <a:r>
              <a:rPr lang="en-US" sz="3200" b="1" dirty="0" err="1" smtClean="0"/>
              <a:t>allocatively</a:t>
            </a:r>
            <a:r>
              <a:rPr lang="en-US" sz="3200" b="1" dirty="0" smtClean="0"/>
              <a:t> efficient quantity of Labor if the wage rate is $40 per day?</a:t>
            </a:r>
            <a:r>
              <a:rPr lang="en-US" sz="3200" dirty="0" smtClean="0"/>
              <a:t>  </a:t>
            </a:r>
            <a:r>
              <a:rPr lang="en-US" sz="3200" b="1" dirty="0" smtClean="0"/>
              <a:t>YP 23  #13</a:t>
            </a:r>
            <a:endParaRPr lang="en-US" sz="3200" b="1" dirty="0"/>
          </a:p>
        </p:txBody>
      </p:sp>
      <p:pic>
        <p:nvPicPr>
          <p:cNvPr id="8"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2" y="914400"/>
            <a:ext cx="86487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 y="0"/>
            <a:ext cx="9067800" cy="830997"/>
          </a:xfrm>
          <a:prstGeom prst="rect">
            <a:avLst/>
          </a:prstGeom>
          <a:noFill/>
        </p:spPr>
        <p:txBody>
          <a:bodyPr wrap="square" rtlCol="0">
            <a:spAutoFit/>
          </a:bodyPr>
          <a:lstStyle/>
          <a:p>
            <a:pPr algn="ctr"/>
            <a:r>
              <a:rPr lang="en-US" sz="2400" b="1" dirty="0" smtClean="0"/>
              <a:t>Imperfect Competition in </a:t>
            </a:r>
            <a:r>
              <a:rPr lang="en-US" sz="2400" b="1" dirty="0"/>
              <a:t>the Labor Market and </a:t>
            </a:r>
            <a:endParaRPr lang="en-US" sz="2400" b="1" dirty="0" smtClean="0"/>
          </a:p>
          <a:p>
            <a:pPr algn="ctr"/>
            <a:r>
              <a:rPr lang="en-US" sz="2400" b="1" dirty="0" smtClean="0"/>
              <a:t>Imperfect Competition </a:t>
            </a:r>
            <a:r>
              <a:rPr lang="en-US" sz="2400" b="1" dirty="0"/>
              <a:t>in the Product </a:t>
            </a:r>
            <a:r>
              <a:rPr lang="en-US" sz="2400" b="1" dirty="0" smtClean="0"/>
              <a:t>Market</a:t>
            </a:r>
          </a:p>
        </p:txBody>
      </p:sp>
      <p:sp>
        <p:nvSpPr>
          <p:cNvPr id="3" name="TPAnswers"/>
          <p:cNvSpPr>
            <a:spLocks noGrp="1"/>
          </p:cNvSpPr>
          <p:nvPr>
            <p:ph type="body" idx="1"/>
            <p:custDataLst>
              <p:tags r:id="rId2"/>
            </p:custDataLst>
          </p:nvPr>
        </p:nvSpPr>
        <p:spPr>
          <a:xfrm>
            <a:off x="609600" y="4038600"/>
            <a:ext cx="1752600" cy="2666999"/>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Tree>
    <p:custDataLst>
      <p:tags r:id="rId1"/>
    </p:custDataLst>
    <p:extLst>
      <p:ext uri="{BB962C8B-B14F-4D97-AF65-F5344CB8AC3E}">
        <p14:creationId xmlns:p14="http://schemas.microsoft.com/office/powerpoint/2010/main" val="354664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54" y="6400800"/>
            <a:ext cx="8229600" cy="380999"/>
          </a:xfrm>
          <a:ln w="38100">
            <a:solidFill>
              <a:srgbClr val="00B0F0"/>
            </a:solidFill>
          </a:ln>
        </p:spPr>
        <p:txBody>
          <a:bodyPr>
            <a:normAutofit fontScale="90000"/>
          </a:bodyPr>
          <a:lstStyle/>
          <a:p>
            <a:r>
              <a:rPr lang="en-US" sz="2800" b="1" dirty="0" smtClean="0"/>
              <a:t>12a – Demand for Resources</a:t>
            </a:r>
            <a:endParaRPr lang="en-US" sz="2800" b="1" dirty="0"/>
          </a:p>
        </p:txBody>
      </p:sp>
      <p:sp>
        <p:nvSpPr>
          <p:cNvPr id="3" name="Subtitle 2"/>
          <p:cNvSpPr>
            <a:spLocks noGrp="1"/>
          </p:cNvSpPr>
          <p:nvPr>
            <p:ph type="subTitle" idx="1"/>
          </p:nvPr>
        </p:nvSpPr>
        <p:spPr>
          <a:xfrm>
            <a:off x="0" y="584774"/>
            <a:ext cx="9144000" cy="5816025"/>
          </a:xfrm>
        </p:spPr>
        <p:txBody>
          <a:bodyPr>
            <a:normAutofit fontScale="92500" lnSpcReduction="10000"/>
          </a:bodyPr>
          <a:lstStyle/>
          <a:p>
            <a:pPr algn="l"/>
            <a:r>
              <a:rPr lang="en-US" sz="2400" b="1" dirty="0" smtClean="0">
                <a:solidFill>
                  <a:schemeClr val="tx1"/>
                </a:solidFill>
              </a:rPr>
              <a:t>Using Benefit-Cost Analysis to find:</a:t>
            </a:r>
          </a:p>
          <a:p>
            <a:pPr marL="800100" lvl="1" indent="-342900" algn="l">
              <a:buFont typeface="Arial" pitchFamily="34" charset="0"/>
              <a:buChar char="•"/>
            </a:pPr>
            <a:r>
              <a:rPr lang="en-US" sz="2000" dirty="0" smtClean="0">
                <a:solidFill>
                  <a:schemeClr val="tx1"/>
                </a:solidFill>
              </a:rPr>
              <a:t>Profit Max Q of labor to hire = What we get</a:t>
            </a:r>
          </a:p>
          <a:p>
            <a:pPr marL="800100" lvl="1" indent="-342900" algn="l">
              <a:buFont typeface="Arial" pitchFamily="34" charset="0"/>
              <a:buChar char="•"/>
            </a:pPr>
            <a:r>
              <a:rPr lang="en-US" sz="2000" dirty="0" err="1" smtClean="0">
                <a:solidFill>
                  <a:schemeClr val="tx1"/>
                </a:solidFill>
              </a:rPr>
              <a:t>Allocatively</a:t>
            </a:r>
            <a:r>
              <a:rPr lang="en-US" sz="2000" dirty="0" smtClean="0">
                <a:solidFill>
                  <a:schemeClr val="tx1"/>
                </a:solidFill>
              </a:rPr>
              <a:t> Efficient Q of labor = What we want</a:t>
            </a:r>
          </a:p>
          <a:p>
            <a:pPr marL="800100" lvl="1" indent="-342900" algn="l">
              <a:buFont typeface="Arial" pitchFamily="34" charset="0"/>
              <a:buChar char="•"/>
            </a:pPr>
            <a:r>
              <a:rPr lang="en-US" sz="2000" dirty="0" smtClean="0">
                <a:solidFill>
                  <a:schemeClr val="tx1"/>
                </a:solidFill>
              </a:rPr>
              <a:t>Compare: Are businesses efficient? (Are they the same quantity?)</a:t>
            </a:r>
          </a:p>
          <a:p>
            <a:pPr algn="l"/>
            <a:r>
              <a:rPr lang="en-US" sz="800" dirty="0" smtClean="0">
                <a:solidFill>
                  <a:schemeClr val="tx1"/>
                </a:solidFill>
              </a:rPr>
              <a:t> </a:t>
            </a:r>
            <a:endParaRPr lang="en-US" sz="800" dirty="0">
              <a:solidFill>
                <a:schemeClr val="tx1"/>
              </a:solidFill>
            </a:endParaRPr>
          </a:p>
          <a:p>
            <a:pPr algn="l"/>
            <a:r>
              <a:rPr lang="en-US" sz="2400" b="1" dirty="0" smtClean="0">
                <a:solidFill>
                  <a:schemeClr val="tx1"/>
                </a:solidFill>
              </a:rPr>
              <a:t>Benefit Cost Analysis:       MB = MC</a:t>
            </a:r>
          </a:p>
          <a:p>
            <a:pPr algn="l"/>
            <a:r>
              <a:rPr lang="en-US" sz="2400" b="1" dirty="0" smtClean="0">
                <a:solidFill>
                  <a:schemeClr val="tx1"/>
                </a:solidFill>
              </a:rPr>
              <a:t>Profit Max. Q of labor:     MRP = MRC</a:t>
            </a:r>
          </a:p>
          <a:p>
            <a:pPr marL="800100" lvl="1" indent="-342900" algn="l">
              <a:buFont typeface="Arial" pitchFamily="34" charset="0"/>
              <a:buChar char="•"/>
            </a:pPr>
            <a:r>
              <a:rPr lang="en-US" sz="2000" dirty="0" smtClean="0">
                <a:solidFill>
                  <a:schemeClr val="tx1"/>
                </a:solidFill>
              </a:rPr>
              <a:t>What are the extra benefits to the firm if they hire one </a:t>
            </a:r>
            <a:r>
              <a:rPr lang="en-US" sz="2000" dirty="0" smtClean="0">
                <a:solidFill>
                  <a:schemeClr val="tx1"/>
                </a:solidFill>
              </a:rPr>
              <a:t>more worker? </a:t>
            </a:r>
            <a:r>
              <a:rPr lang="en-US" sz="2000" dirty="0" smtClean="0">
                <a:solidFill>
                  <a:schemeClr val="tx1"/>
                </a:solidFill>
              </a:rPr>
              <a:t>(MRP)</a:t>
            </a:r>
          </a:p>
          <a:p>
            <a:pPr marL="800100" lvl="1" indent="-342900" algn="l">
              <a:buFont typeface="Arial" pitchFamily="34" charset="0"/>
              <a:buChar char="•"/>
            </a:pPr>
            <a:r>
              <a:rPr lang="en-US" sz="2000" dirty="0" smtClean="0">
                <a:solidFill>
                  <a:schemeClr val="tx1"/>
                </a:solidFill>
              </a:rPr>
              <a:t>What is the extra cost to the firm if they hire one more? </a:t>
            </a:r>
            <a:r>
              <a:rPr lang="en-US" sz="2000" dirty="0" smtClean="0">
                <a:solidFill>
                  <a:schemeClr val="tx1"/>
                </a:solidFill>
              </a:rPr>
              <a:t>(MRC)</a:t>
            </a:r>
            <a:endParaRPr lang="en-US" sz="2000" dirty="0" smtClean="0">
              <a:solidFill>
                <a:schemeClr val="tx1"/>
              </a:solidFill>
            </a:endParaRPr>
          </a:p>
          <a:p>
            <a:pPr marL="800100" lvl="1" indent="-342900" algn="l">
              <a:buFont typeface="Arial" pitchFamily="34" charset="0"/>
              <a:buChar char="•"/>
            </a:pPr>
            <a:r>
              <a:rPr lang="en-US" sz="2000" dirty="0" smtClean="0">
                <a:solidFill>
                  <a:schemeClr val="tx1"/>
                </a:solidFill>
              </a:rPr>
              <a:t>Firms will keep </a:t>
            </a:r>
            <a:r>
              <a:rPr lang="en-US" sz="2000" dirty="0" smtClean="0">
                <a:solidFill>
                  <a:schemeClr val="tx1"/>
                </a:solidFill>
              </a:rPr>
              <a:t>hiring as long as the extra benefits &gt; extra costs</a:t>
            </a:r>
            <a:br>
              <a:rPr lang="en-US" sz="2000" dirty="0" smtClean="0">
                <a:solidFill>
                  <a:schemeClr val="tx1"/>
                </a:solidFill>
              </a:rPr>
            </a:br>
            <a:r>
              <a:rPr lang="en-US" sz="2000" dirty="0" smtClean="0">
                <a:solidFill>
                  <a:schemeClr val="tx1"/>
                </a:solidFill>
              </a:rPr>
              <a:t>(Hire all where MRP &gt; MRC up to where MRP=MRC)</a:t>
            </a:r>
          </a:p>
          <a:p>
            <a:pPr algn="l"/>
            <a:r>
              <a:rPr lang="en-US" sz="2400" b="1" dirty="0" err="1" smtClean="0">
                <a:solidFill>
                  <a:schemeClr val="tx1"/>
                </a:solidFill>
              </a:rPr>
              <a:t>Alloc</a:t>
            </a:r>
            <a:r>
              <a:rPr lang="en-US" sz="2400" b="1" dirty="0" smtClean="0">
                <a:solidFill>
                  <a:schemeClr val="tx1"/>
                </a:solidFill>
              </a:rPr>
              <a:t>. Eff. Q of labor:        VMP = W </a:t>
            </a:r>
            <a:r>
              <a:rPr lang="en-US" sz="2400" dirty="0" smtClean="0">
                <a:solidFill>
                  <a:schemeClr val="tx1"/>
                </a:solidFill>
              </a:rPr>
              <a:t>(P x MP = W)</a:t>
            </a:r>
          </a:p>
          <a:p>
            <a:pPr marL="800100" lvl="1" indent="-342900" algn="l">
              <a:buFont typeface="Arial" pitchFamily="34" charset="0"/>
              <a:buChar char="•"/>
            </a:pPr>
            <a:r>
              <a:rPr lang="en-US" sz="2000" dirty="0" smtClean="0">
                <a:solidFill>
                  <a:schemeClr val="tx1"/>
                </a:solidFill>
              </a:rPr>
              <a:t>What is the extra benefit to </a:t>
            </a:r>
            <a:r>
              <a:rPr lang="en-US" sz="2000" dirty="0" smtClean="0">
                <a:solidFill>
                  <a:schemeClr val="tx1"/>
                </a:solidFill>
              </a:rPr>
              <a:t>society (MSB) </a:t>
            </a:r>
            <a:r>
              <a:rPr lang="en-US" sz="2000" dirty="0" smtClean="0">
                <a:solidFill>
                  <a:schemeClr val="tx1"/>
                </a:solidFill>
              </a:rPr>
              <a:t>of hiring one more worker? </a:t>
            </a:r>
            <a:br>
              <a:rPr lang="en-US" sz="2000" dirty="0" smtClean="0">
                <a:solidFill>
                  <a:schemeClr val="tx1"/>
                </a:solidFill>
              </a:rPr>
            </a:br>
            <a:r>
              <a:rPr lang="en-US" sz="2000" dirty="0" smtClean="0">
                <a:solidFill>
                  <a:schemeClr val="tx1"/>
                </a:solidFill>
              </a:rPr>
              <a:t>(VMP or P x MP)</a:t>
            </a:r>
          </a:p>
          <a:p>
            <a:pPr marL="800100" lvl="1" indent="-342900" algn="l">
              <a:buFont typeface="Arial" pitchFamily="34" charset="0"/>
              <a:buChar char="•"/>
            </a:pPr>
            <a:r>
              <a:rPr lang="en-US" sz="2000" dirty="0" smtClean="0">
                <a:solidFill>
                  <a:schemeClr val="tx1"/>
                </a:solidFill>
              </a:rPr>
              <a:t>What is the extra cost to society </a:t>
            </a:r>
            <a:r>
              <a:rPr lang="en-US" sz="2000" dirty="0" smtClean="0">
                <a:solidFill>
                  <a:schemeClr val="tx1"/>
                </a:solidFill>
              </a:rPr>
              <a:t>(MSC) of </a:t>
            </a:r>
            <a:r>
              <a:rPr lang="en-US" sz="2000" dirty="0" smtClean="0">
                <a:solidFill>
                  <a:schemeClr val="tx1"/>
                </a:solidFill>
              </a:rPr>
              <a:t>hiring one more worker? </a:t>
            </a:r>
            <a:br>
              <a:rPr lang="en-US" sz="2000" dirty="0" smtClean="0">
                <a:solidFill>
                  <a:schemeClr val="tx1"/>
                </a:solidFill>
              </a:rPr>
            </a:br>
            <a:r>
              <a:rPr lang="en-US" sz="2000" dirty="0" smtClean="0">
                <a:solidFill>
                  <a:schemeClr val="tx1"/>
                </a:solidFill>
              </a:rPr>
              <a:t>(W or the opportunity cost of that worker to society)</a:t>
            </a:r>
          </a:p>
          <a:p>
            <a:pPr marL="800100" lvl="1" indent="-342900" algn="l">
              <a:buFont typeface="Arial" pitchFamily="34" charset="0"/>
              <a:buChar char="•"/>
            </a:pPr>
            <a:r>
              <a:rPr lang="en-US" sz="2000" dirty="0" smtClean="0">
                <a:solidFill>
                  <a:schemeClr val="tx1"/>
                </a:solidFill>
              </a:rPr>
              <a:t>Society wants firms to keep hiring as long as the extra benefits &gt; extra costs</a:t>
            </a:r>
            <a:br>
              <a:rPr lang="en-US" sz="2000" dirty="0" smtClean="0">
                <a:solidFill>
                  <a:schemeClr val="tx1"/>
                </a:solidFill>
              </a:rPr>
            </a:br>
            <a:r>
              <a:rPr lang="en-US" sz="2000" dirty="0" smtClean="0">
                <a:solidFill>
                  <a:schemeClr val="tx1"/>
                </a:solidFill>
              </a:rPr>
              <a:t>(Society wants firms to keep </a:t>
            </a:r>
            <a:r>
              <a:rPr lang="en-US" sz="2000" dirty="0" smtClean="0">
                <a:solidFill>
                  <a:schemeClr val="tx1"/>
                </a:solidFill>
              </a:rPr>
              <a:t>hiring as long as VMP &gt; W, up to where VMP = W)</a:t>
            </a:r>
          </a:p>
          <a:p>
            <a:pPr lvl="1" algn="l"/>
            <a:endParaRPr lang="en-US" sz="2000" dirty="0" smtClean="0">
              <a:solidFill>
                <a:schemeClr val="tx1"/>
              </a:solidFill>
            </a:endParaRPr>
          </a:p>
        </p:txBody>
      </p:sp>
      <p:sp>
        <p:nvSpPr>
          <p:cNvPr id="5" name="TextBox 4"/>
          <p:cNvSpPr txBox="1"/>
          <p:nvPr/>
        </p:nvSpPr>
        <p:spPr>
          <a:xfrm>
            <a:off x="1371600" y="0"/>
            <a:ext cx="5334000" cy="584775"/>
          </a:xfrm>
          <a:prstGeom prst="rect">
            <a:avLst/>
          </a:prstGeom>
          <a:noFill/>
        </p:spPr>
        <p:txBody>
          <a:bodyPr wrap="square" rtlCol="0">
            <a:spAutoFit/>
          </a:bodyPr>
          <a:lstStyle/>
          <a:p>
            <a:pPr algn="ctr"/>
            <a:r>
              <a:rPr lang="en-US" sz="3200" b="1" u="sng" dirty="0"/>
              <a:t>8 </a:t>
            </a:r>
            <a:r>
              <a:rPr lang="en-US" sz="3200" b="1" u="sng" dirty="0" smtClean="0"/>
              <a:t>(10)</a:t>
            </a:r>
            <a:r>
              <a:rPr lang="en-US" sz="3200" b="1" u="sng" dirty="0"/>
              <a:t> </a:t>
            </a:r>
            <a:r>
              <a:rPr lang="en-US" sz="3200" b="1" u="sng" dirty="0" smtClean="0"/>
              <a:t>Labor </a:t>
            </a:r>
            <a:r>
              <a:rPr lang="en-US" sz="3200" b="1" u="sng" dirty="0"/>
              <a:t>Market </a:t>
            </a:r>
            <a:r>
              <a:rPr lang="en-US" sz="3200" b="1" u="sng" dirty="0" smtClean="0"/>
              <a:t>Models</a:t>
            </a:r>
            <a:endParaRPr lang="en-US" sz="3200" b="1" dirty="0"/>
          </a:p>
        </p:txBody>
      </p:sp>
      <p:sp>
        <p:nvSpPr>
          <p:cNvPr id="4" name="TextBox 3"/>
          <p:cNvSpPr txBox="1"/>
          <p:nvPr/>
        </p:nvSpPr>
        <p:spPr>
          <a:xfrm>
            <a:off x="7924800" y="14377"/>
            <a:ext cx="917239" cy="584775"/>
          </a:xfrm>
          <a:prstGeom prst="rect">
            <a:avLst/>
          </a:prstGeom>
          <a:noFill/>
        </p:spPr>
        <p:txBody>
          <a:bodyPr wrap="none" rtlCol="0">
            <a:spAutoFit/>
          </a:bodyPr>
          <a:lstStyle/>
          <a:p>
            <a:r>
              <a:rPr lang="en-US" sz="3200" b="1" dirty="0" smtClean="0"/>
              <a:t>YP 4</a:t>
            </a:r>
            <a:endParaRPr lang="en-US" sz="3200" b="1" dirty="0"/>
          </a:p>
        </p:txBody>
      </p:sp>
    </p:spTree>
    <p:custDataLst>
      <p:tags r:id="rId1"/>
    </p:custDataLst>
    <p:extLst>
      <p:ext uri="{BB962C8B-B14F-4D97-AF65-F5344CB8AC3E}">
        <p14:creationId xmlns:p14="http://schemas.microsoft.com/office/powerpoint/2010/main" val="3454047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88" y="3124200"/>
            <a:ext cx="9049012" cy="767918"/>
          </a:xfrm>
        </p:spPr>
        <p:txBody>
          <a:bodyPr>
            <a:noAutofit/>
          </a:bodyPr>
          <a:lstStyle/>
          <a:p>
            <a:pPr algn="l"/>
            <a:r>
              <a:rPr lang="en-US" sz="3200" b="1" dirty="0" smtClean="0">
                <a:solidFill>
                  <a:srgbClr val="0070C0"/>
                </a:solidFill>
              </a:rPr>
              <a:t>9. What is the </a:t>
            </a:r>
            <a:r>
              <a:rPr lang="en-US" sz="3200" b="1" dirty="0" err="1" smtClean="0">
                <a:solidFill>
                  <a:srgbClr val="0070C0"/>
                </a:solidFill>
              </a:rPr>
              <a:t>allocatively</a:t>
            </a:r>
            <a:r>
              <a:rPr lang="en-US" sz="3200" b="1" dirty="0" smtClean="0">
                <a:solidFill>
                  <a:srgbClr val="0070C0"/>
                </a:solidFill>
              </a:rPr>
              <a:t> efficient quantity of Labor if the wage rate is $40 per day?</a:t>
            </a:r>
            <a:r>
              <a:rPr lang="en-US" sz="3200" dirty="0" smtClean="0">
                <a:solidFill>
                  <a:srgbClr val="0070C0"/>
                </a:solidFill>
              </a:rPr>
              <a:t>  </a:t>
            </a:r>
            <a:r>
              <a:rPr lang="en-US" sz="3200" b="1" dirty="0" smtClean="0">
                <a:solidFill>
                  <a:srgbClr val="0070C0"/>
                </a:solidFill>
              </a:rPr>
              <a:t>YP 23  #13</a:t>
            </a:r>
            <a:endParaRPr lang="en-US" sz="3200" b="1" dirty="0">
              <a:solidFill>
                <a:srgbClr val="0070C0"/>
              </a:solidFill>
            </a:endParaRPr>
          </a:p>
        </p:txBody>
      </p:sp>
      <p:pic>
        <p:nvPicPr>
          <p:cNvPr id="8"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2" y="914400"/>
            <a:ext cx="86487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 y="0"/>
            <a:ext cx="9067800" cy="830997"/>
          </a:xfrm>
          <a:prstGeom prst="rect">
            <a:avLst/>
          </a:prstGeom>
          <a:noFill/>
        </p:spPr>
        <p:txBody>
          <a:bodyPr wrap="square" rtlCol="0">
            <a:spAutoFit/>
          </a:bodyPr>
          <a:lstStyle/>
          <a:p>
            <a:pPr algn="ctr"/>
            <a:r>
              <a:rPr lang="en-US" sz="2400" b="1" dirty="0" smtClean="0"/>
              <a:t>Imperfect Competition in </a:t>
            </a:r>
            <a:r>
              <a:rPr lang="en-US" sz="2400" b="1" dirty="0"/>
              <a:t>the Labor Market and </a:t>
            </a:r>
            <a:endParaRPr lang="en-US" sz="2400" b="1" dirty="0" smtClean="0"/>
          </a:p>
          <a:p>
            <a:pPr algn="ctr"/>
            <a:r>
              <a:rPr lang="en-US" sz="2400" b="1" dirty="0" smtClean="0"/>
              <a:t>Imperfect Competition </a:t>
            </a:r>
            <a:r>
              <a:rPr lang="en-US" sz="2400" b="1" dirty="0"/>
              <a:t>in the Product </a:t>
            </a:r>
            <a:r>
              <a:rPr lang="en-US" sz="2400" b="1" dirty="0" smtClean="0"/>
              <a:t>Market</a:t>
            </a:r>
          </a:p>
        </p:txBody>
      </p:sp>
      <p:sp>
        <p:nvSpPr>
          <p:cNvPr id="3" name="TPAnswers"/>
          <p:cNvSpPr>
            <a:spLocks noGrp="1"/>
          </p:cNvSpPr>
          <p:nvPr>
            <p:ph type="body" idx="1"/>
            <p:custDataLst>
              <p:tags r:id="rId2"/>
            </p:custDataLst>
          </p:nvPr>
        </p:nvSpPr>
        <p:spPr>
          <a:xfrm>
            <a:off x="609600" y="4038600"/>
            <a:ext cx="1752600" cy="2666999"/>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
        <p:nvSpPr>
          <p:cNvPr id="6" name="CorShape1"/>
          <p:cNvSpPr/>
          <p:nvPr>
            <p:custDataLst>
              <p:tags r:id="rId3"/>
            </p:custDataLst>
          </p:nvPr>
        </p:nvSpPr>
        <p:spPr>
          <a:xfrm rot="10800000">
            <a:off x="365760" y="5636768"/>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742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3" name="TextBox 2"/>
          <p:cNvSpPr txBox="1"/>
          <p:nvPr/>
        </p:nvSpPr>
        <p:spPr>
          <a:xfrm>
            <a:off x="123825" y="0"/>
            <a:ext cx="9067800" cy="1200329"/>
          </a:xfrm>
          <a:prstGeom prst="rect">
            <a:avLst/>
          </a:prstGeom>
          <a:noFill/>
        </p:spPr>
        <p:txBody>
          <a:bodyPr wrap="square" rtlCol="0">
            <a:spAutoFit/>
          </a:bodyPr>
          <a:lstStyle/>
          <a:p>
            <a:pPr algn="ctr"/>
            <a:r>
              <a:rPr lang="en-US" sz="2400" b="1" dirty="0" smtClean="0"/>
              <a:t>Imperfect Competition in </a:t>
            </a:r>
            <a:r>
              <a:rPr lang="en-US" sz="2400" b="1" dirty="0"/>
              <a:t>the Labor Market and </a:t>
            </a:r>
            <a:endParaRPr lang="en-US" sz="2400" b="1" dirty="0" smtClean="0"/>
          </a:p>
          <a:p>
            <a:pPr algn="ctr"/>
            <a:r>
              <a:rPr lang="en-US" sz="2400" b="1" dirty="0" smtClean="0"/>
              <a:t>Imperfect Competition </a:t>
            </a:r>
            <a:r>
              <a:rPr lang="en-US" sz="2400" b="1" dirty="0"/>
              <a:t>in the Product </a:t>
            </a:r>
            <a:r>
              <a:rPr lang="en-US" sz="2400" b="1" dirty="0" smtClean="0"/>
              <a:t>Market</a:t>
            </a:r>
          </a:p>
          <a:p>
            <a:pPr algn="ctr"/>
            <a:r>
              <a:rPr lang="en-US" sz="2400" b="1" dirty="0" smtClean="0"/>
              <a:t>YP 23  #12 and #13</a:t>
            </a:r>
            <a:endParaRPr lang="en-US" sz="2400"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15425"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55821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3" name="TextBox 2"/>
          <p:cNvSpPr txBox="1"/>
          <p:nvPr/>
        </p:nvSpPr>
        <p:spPr>
          <a:xfrm>
            <a:off x="76200" y="0"/>
            <a:ext cx="3124200" cy="3046988"/>
          </a:xfrm>
          <a:prstGeom prst="rect">
            <a:avLst/>
          </a:prstGeom>
          <a:noFill/>
        </p:spPr>
        <p:txBody>
          <a:bodyPr wrap="square" rtlCol="0">
            <a:spAutoFit/>
          </a:bodyPr>
          <a:lstStyle/>
          <a:p>
            <a:pPr algn="ctr"/>
            <a:r>
              <a:rPr lang="en-US" sz="2400" b="1" dirty="0"/>
              <a:t>Perfect </a:t>
            </a:r>
            <a:r>
              <a:rPr lang="en-US" sz="2400" b="1" dirty="0" smtClean="0"/>
              <a:t>Competition in </a:t>
            </a:r>
            <a:r>
              <a:rPr lang="en-US" sz="2400" b="1" dirty="0"/>
              <a:t>the Labor Market </a:t>
            </a:r>
            <a:endParaRPr lang="en-US" sz="2400" b="1" dirty="0" smtClean="0"/>
          </a:p>
          <a:p>
            <a:pPr algn="ctr"/>
            <a:r>
              <a:rPr lang="en-US" sz="2400" b="1" dirty="0" smtClean="0"/>
              <a:t>and </a:t>
            </a:r>
          </a:p>
          <a:p>
            <a:pPr algn="ctr"/>
            <a:r>
              <a:rPr lang="en-US" sz="2400" b="1" dirty="0" smtClean="0"/>
              <a:t>Imperfect Competition </a:t>
            </a:r>
            <a:r>
              <a:rPr lang="en-US" sz="2400" b="1" dirty="0"/>
              <a:t>in the Product </a:t>
            </a:r>
            <a:r>
              <a:rPr lang="en-US" sz="2400" b="1" dirty="0" smtClean="0"/>
              <a:t>Market</a:t>
            </a:r>
          </a:p>
          <a:p>
            <a:pPr algn="ctr"/>
            <a:endParaRPr lang="en-US" sz="2400" b="1" dirty="0" smtClean="0"/>
          </a:p>
          <a:p>
            <a:pPr algn="ctr"/>
            <a:r>
              <a:rPr lang="en-US" sz="2400" b="1" dirty="0" smtClean="0"/>
              <a:t>YP 17 and </a:t>
            </a:r>
            <a:r>
              <a:rPr lang="en-US" sz="2400" b="1" dirty="0" smtClean="0"/>
              <a:t>91 and </a:t>
            </a:r>
            <a:r>
              <a:rPr lang="en-US" sz="2400" b="1" dirty="0" err="1" smtClean="0"/>
              <a:t>MicWebApp</a:t>
            </a:r>
            <a:endParaRPr lang="en-US" sz="24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885832" y="76200"/>
            <a:ext cx="4029568" cy="3733800"/>
          </a:xfrm>
          <a:prstGeom prst="rect">
            <a:avLst/>
          </a:prstGeom>
          <a:noFill/>
          <a:ln>
            <a:noFill/>
          </a:ln>
        </p:spPr>
      </p:pic>
      <p:sp>
        <p:nvSpPr>
          <p:cNvPr id="7" name="TextBox 6"/>
          <p:cNvSpPr txBox="1"/>
          <p:nvPr/>
        </p:nvSpPr>
        <p:spPr>
          <a:xfrm>
            <a:off x="76200" y="3886200"/>
            <a:ext cx="9144000" cy="2616101"/>
          </a:xfrm>
          <a:prstGeom prst="rect">
            <a:avLst/>
          </a:prstGeom>
          <a:noFill/>
        </p:spPr>
        <p:txBody>
          <a:bodyPr wrap="square" rtlCol="0">
            <a:spAutoFit/>
          </a:bodyPr>
          <a:lstStyle/>
          <a:p>
            <a:pPr lvl="0"/>
            <a:r>
              <a:rPr lang="en-US" sz="2200" dirty="0"/>
              <a:t>Results:</a:t>
            </a:r>
          </a:p>
          <a:p>
            <a:pPr lvl="1"/>
            <a:r>
              <a:rPr lang="en-US" sz="2000" dirty="0"/>
              <a:t>Profit maximizing (equilibrium) quantity to hire is Q1 (where MRP = MRC)</a:t>
            </a:r>
          </a:p>
          <a:p>
            <a:pPr lvl="1"/>
            <a:r>
              <a:rPr lang="en-US" sz="2000" dirty="0" err="1"/>
              <a:t>Allocatively</a:t>
            </a:r>
            <a:r>
              <a:rPr lang="en-US" sz="2000" dirty="0"/>
              <a:t> efficient quantity to hire is Q2 (where VMP = W</a:t>
            </a:r>
            <a:r>
              <a:rPr lang="en-US" sz="2000" dirty="0" smtClean="0"/>
              <a:t>)</a:t>
            </a:r>
          </a:p>
          <a:p>
            <a:pPr lvl="1"/>
            <a:r>
              <a:rPr lang="en-US" sz="2000" dirty="0" smtClean="0"/>
              <a:t> </a:t>
            </a:r>
            <a:endParaRPr lang="en-US" sz="2000" dirty="0"/>
          </a:p>
          <a:p>
            <a:pPr lvl="1"/>
            <a:r>
              <a:rPr lang="en-US" sz="2000" dirty="0" smtClean="0"/>
              <a:t>We know that monopolies and oligopolies will produce less and sell at a higher price and are </a:t>
            </a:r>
            <a:r>
              <a:rPr lang="en-US" sz="2000" dirty="0" err="1" smtClean="0"/>
              <a:t>allocatively</a:t>
            </a:r>
            <a:r>
              <a:rPr lang="en-US" sz="2000" dirty="0" smtClean="0"/>
              <a:t> inefficient in the product market, therefore they will hire fewer workers and are </a:t>
            </a:r>
            <a:r>
              <a:rPr lang="en-US" sz="2000" dirty="0" err="1" smtClean="0"/>
              <a:t>allocatively</a:t>
            </a:r>
            <a:r>
              <a:rPr lang="en-US" sz="2000" dirty="0" smtClean="0"/>
              <a:t> inefficient in the labor market.</a:t>
            </a:r>
            <a:endParaRPr lang="en-US" sz="2000" dirty="0"/>
          </a:p>
          <a:p>
            <a:pPr lvl="1"/>
            <a:endParaRPr lang="en-US" sz="2200" dirty="0"/>
          </a:p>
        </p:txBody>
      </p:sp>
    </p:spTree>
    <p:custDataLst>
      <p:tags r:id="rId1"/>
    </p:custDataLst>
    <p:extLst>
      <p:ext uri="{BB962C8B-B14F-4D97-AF65-F5344CB8AC3E}">
        <p14:creationId xmlns:p14="http://schemas.microsoft.com/office/powerpoint/2010/main" val="1929780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2" name="TextBox 1"/>
          <p:cNvSpPr txBox="1"/>
          <p:nvPr/>
        </p:nvSpPr>
        <p:spPr>
          <a:xfrm>
            <a:off x="76200" y="1295400"/>
            <a:ext cx="8991600" cy="4647426"/>
          </a:xfrm>
          <a:prstGeom prst="rect">
            <a:avLst/>
          </a:prstGeom>
          <a:noFill/>
        </p:spPr>
        <p:txBody>
          <a:bodyPr wrap="square" rtlCol="0">
            <a:spAutoFit/>
          </a:bodyPr>
          <a:lstStyle/>
          <a:p>
            <a:pPr lvl="0"/>
            <a:r>
              <a:rPr lang="en-US" sz="2800" b="1" dirty="0" smtClean="0"/>
              <a:t>1. Changes </a:t>
            </a:r>
            <a:r>
              <a:rPr lang="en-US" sz="2800" b="1" dirty="0"/>
              <a:t>in Demand for the Product </a:t>
            </a:r>
            <a:r>
              <a:rPr lang="en-US" sz="2800" dirty="0" smtClean="0"/>
              <a:t/>
            </a:r>
            <a:br>
              <a:rPr lang="en-US" sz="2800" dirty="0" smtClean="0"/>
            </a:br>
            <a:r>
              <a:rPr lang="en-US" sz="2800" dirty="0" smtClean="0"/>
              <a:t>(</a:t>
            </a:r>
            <a:r>
              <a:rPr lang="en-US" sz="2800" dirty="0"/>
              <a:t>determinants: </a:t>
            </a:r>
            <a:r>
              <a:rPr lang="en-US" sz="2800" dirty="0" err="1"/>
              <a:t>Pe</a:t>
            </a:r>
            <a:r>
              <a:rPr lang="en-US" sz="2800" dirty="0"/>
              <a:t>, </a:t>
            </a:r>
            <a:r>
              <a:rPr lang="en-US" sz="2800" dirty="0" err="1"/>
              <a:t>Pog</a:t>
            </a:r>
            <a:r>
              <a:rPr lang="en-US" sz="2800" dirty="0"/>
              <a:t>, I, </a:t>
            </a:r>
            <a:r>
              <a:rPr lang="en-US" sz="2800" dirty="0" err="1"/>
              <a:t>Npot</a:t>
            </a:r>
            <a:r>
              <a:rPr lang="en-US" sz="2800" dirty="0"/>
              <a:t>, Tastes</a:t>
            </a:r>
            <a:r>
              <a:rPr lang="en-US" sz="2800" dirty="0" smtClean="0"/>
              <a:t>)</a:t>
            </a:r>
          </a:p>
          <a:p>
            <a:pPr lvl="0"/>
            <a:endParaRPr lang="en-US" sz="2800" dirty="0"/>
          </a:p>
          <a:p>
            <a:pPr lvl="0"/>
            <a:r>
              <a:rPr lang="en-US" sz="2800" b="1" dirty="0" smtClean="0"/>
              <a:t>2. Changes </a:t>
            </a:r>
            <a:r>
              <a:rPr lang="en-US" sz="2800" b="1" dirty="0"/>
              <a:t>in the Productivity of the </a:t>
            </a:r>
            <a:r>
              <a:rPr lang="en-US" sz="2800" b="1" dirty="0" smtClean="0"/>
              <a:t>Resource</a:t>
            </a:r>
          </a:p>
          <a:p>
            <a:pPr lvl="0"/>
            <a:endParaRPr lang="en-US" sz="2800" dirty="0"/>
          </a:p>
          <a:p>
            <a:pPr lvl="0"/>
            <a:r>
              <a:rPr lang="en-US" sz="2800" b="1" dirty="0" smtClean="0"/>
              <a:t>3. Changes </a:t>
            </a:r>
            <a:r>
              <a:rPr lang="en-US" sz="2800" b="1" dirty="0"/>
              <a:t>in the Prices of Other Resources</a:t>
            </a:r>
          </a:p>
          <a:p>
            <a:pPr lvl="1"/>
            <a:r>
              <a:rPr lang="en-US" sz="2800" dirty="0" smtClean="0"/>
              <a:t>Substitutes</a:t>
            </a:r>
          </a:p>
          <a:p>
            <a:pPr lvl="1"/>
            <a:r>
              <a:rPr lang="en-US" sz="2800" dirty="0"/>
              <a:t> </a:t>
            </a:r>
            <a:r>
              <a:rPr lang="en-US" sz="2800" dirty="0" smtClean="0"/>
              <a:t>     Substitution Effect</a:t>
            </a:r>
          </a:p>
          <a:p>
            <a:pPr lvl="1"/>
            <a:r>
              <a:rPr lang="en-US" sz="2800" dirty="0"/>
              <a:t> </a:t>
            </a:r>
            <a:r>
              <a:rPr lang="en-US" sz="2800" dirty="0" smtClean="0"/>
              <a:t>     Output Effect</a:t>
            </a:r>
            <a:endParaRPr lang="en-US" sz="2800" dirty="0"/>
          </a:p>
          <a:p>
            <a:pPr lvl="1"/>
            <a:r>
              <a:rPr lang="en-US" sz="2800" dirty="0"/>
              <a:t>Complements</a:t>
            </a:r>
          </a:p>
          <a:p>
            <a:pPr lvl="0"/>
            <a:endParaRPr lang="en-US" sz="1600" dirty="0"/>
          </a:p>
        </p:txBody>
      </p:sp>
      <p:sp>
        <p:nvSpPr>
          <p:cNvPr id="3" name="TextBox 2"/>
          <p:cNvSpPr txBox="1"/>
          <p:nvPr/>
        </p:nvSpPr>
        <p:spPr>
          <a:xfrm>
            <a:off x="76200" y="0"/>
            <a:ext cx="9067800" cy="1077218"/>
          </a:xfrm>
          <a:prstGeom prst="rect">
            <a:avLst/>
          </a:prstGeom>
          <a:noFill/>
        </p:spPr>
        <p:txBody>
          <a:bodyPr wrap="square" rtlCol="0">
            <a:spAutoFit/>
          </a:bodyPr>
          <a:lstStyle/>
          <a:p>
            <a:pPr algn="ctr"/>
            <a:r>
              <a:rPr lang="en-US" sz="3200" b="1" dirty="0" smtClean="0"/>
              <a:t>Determinants of </a:t>
            </a:r>
            <a:r>
              <a:rPr lang="en-US" sz="3200" b="1" u="sng" dirty="0" smtClean="0"/>
              <a:t>Resource</a:t>
            </a:r>
            <a:r>
              <a:rPr lang="en-US" sz="3200" b="1" dirty="0" smtClean="0"/>
              <a:t> Demand </a:t>
            </a:r>
          </a:p>
          <a:p>
            <a:pPr algn="ctr"/>
            <a:r>
              <a:rPr lang="en-US" sz="3200" b="1" dirty="0" smtClean="0"/>
              <a:t>YP </a:t>
            </a:r>
            <a:r>
              <a:rPr lang="en-US" sz="3200" b="1" dirty="0" smtClean="0"/>
              <a:t>5-6 and </a:t>
            </a:r>
            <a:r>
              <a:rPr lang="en-US" sz="3200" b="1" dirty="0" err="1" smtClean="0"/>
              <a:t>MicWebApp</a:t>
            </a:r>
            <a:endParaRPr lang="en-US" sz="3200" dirty="0"/>
          </a:p>
        </p:txBody>
      </p:sp>
    </p:spTree>
    <p:custDataLst>
      <p:tags r:id="rId1"/>
    </p:custDataLst>
    <p:extLst>
      <p:ext uri="{BB962C8B-B14F-4D97-AF65-F5344CB8AC3E}">
        <p14:creationId xmlns:p14="http://schemas.microsoft.com/office/powerpoint/2010/main" val="3327943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2" name="TextBox 1"/>
          <p:cNvSpPr txBox="1"/>
          <p:nvPr/>
        </p:nvSpPr>
        <p:spPr>
          <a:xfrm>
            <a:off x="0" y="830997"/>
            <a:ext cx="9144000" cy="5016758"/>
          </a:xfrm>
          <a:prstGeom prst="rect">
            <a:avLst/>
          </a:prstGeom>
          <a:noFill/>
        </p:spPr>
        <p:txBody>
          <a:bodyPr wrap="square" rtlCol="0">
            <a:spAutoFit/>
          </a:bodyPr>
          <a:lstStyle/>
          <a:p>
            <a:pPr marL="342900" indent="-342900">
              <a:buAutoNum type="arabicPeriod"/>
            </a:pPr>
            <a:r>
              <a:rPr lang="en-US" sz="2000" b="1" dirty="0" smtClean="0"/>
              <a:t>Changes </a:t>
            </a:r>
            <a:r>
              <a:rPr lang="en-US" sz="2000" b="1" dirty="0"/>
              <a:t>in Demand for the Product (derived demand</a:t>
            </a:r>
            <a:r>
              <a:rPr lang="en-US" sz="2000" b="1" dirty="0" smtClean="0"/>
              <a:t>)</a:t>
            </a:r>
          </a:p>
          <a:p>
            <a:r>
              <a:rPr lang="en-US" sz="800" dirty="0" smtClean="0"/>
              <a:t>  </a:t>
            </a:r>
            <a:endParaRPr lang="en-US" sz="800" dirty="0"/>
          </a:p>
          <a:p>
            <a:pPr lvl="1"/>
            <a:r>
              <a:rPr lang="en-US" sz="2000" dirty="0"/>
              <a:t>If demand for the product increases then demand for labor used to make that product will </a:t>
            </a:r>
            <a:r>
              <a:rPr lang="en-US" sz="2000" dirty="0" smtClean="0"/>
              <a:t>increase</a:t>
            </a:r>
          </a:p>
          <a:p>
            <a:pPr lvl="1"/>
            <a:r>
              <a:rPr lang="en-US" sz="800" dirty="0" smtClean="0"/>
              <a:t>  </a:t>
            </a:r>
            <a:endParaRPr lang="en-US" sz="800" dirty="0"/>
          </a:p>
          <a:p>
            <a:pPr lvl="1"/>
            <a:r>
              <a:rPr lang="en-US" sz="2000" dirty="0"/>
              <a:t>If demand for the product decreases then demand for labor used to make that product will </a:t>
            </a:r>
            <a:r>
              <a:rPr lang="en-US" sz="2000" dirty="0" smtClean="0"/>
              <a:t>decrease</a:t>
            </a:r>
          </a:p>
          <a:p>
            <a:r>
              <a:rPr lang="en-US" sz="800" dirty="0" smtClean="0"/>
              <a:t>  </a:t>
            </a:r>
            <a:endParaRPr lang="en-US" sz="800" dirty="0"/>
          </a:p>
          <a:p>
            <a:r>
              <a:rPr lang="en-US" sz="2000" b="1" dirty="0"/>
              <a:t>2. Productivity </a:t>
            </a:r>
            <a:r>
              <a:rPr lang="en-US" sz="2000" b="1" dirty="0" smtClean="0"/>
              <a:t>Changes</a:t>
            </a:r>
          </a:p>
          <a:p>
            <a:r>
              <a:rPr lang="en-US" sz="800" dirty="0" smtClean="0"/>
              <a:t>  </a:t>
            </a:r>
            <a:endParaRPr lang="en-US" sz="800" dirty="0"/>
          </a:p>
          <a:p>
            <a:pPr lvl="1"/>
            <a:r>
              <a:rPr lang="en-US" sz="2000" dirty="0"/>
              <a:t>If the productivity of labor increases then demand for labor will increase</a:t>
            </a:r>
            <a:endParaRPr lang="en-US" sz="2000" dirty="0"/>
          </a:p>
          <a:p>
            <a:pPr lvl="1"/>
            <a:r>
              <a:rPr lang="en-US" sz="2000" dirty="0"/>
              <a:t>If the productivity of labor decreases then demand for labor will decrease</a:t>
            </a:r>
            <a:r>
              <a:rPr lang="en-US" sz="2000" dirty="0"/>
              <a:t> </a:t>
            </a:r>
            <a:endParaRPr lang="en-US" sz="2000" dirty="0" smtClean="0"/>
          </a:p>
          <a:p>
            <a:r>
              <a:rPr lang="en-US" sz="800" dirty="0" smtClean="0"/>
              <a:t>  </a:t>
            </a:r>
            <a:endParaRPr lang="en-US" sz="800" dirty="0"/>
          </a:p>
          <a:p>
            <a:pPr lvl="1"/>
            <a:r>
              <a:rPr lang="en-US" sz="2000" dirty="0"/>
              <a:t>Factors that affect the productivity of Labor:</a:t>
            </a:r>
            <a:r>
              <a:rPr lang="en-US" sz="2000" dirty="0"/>
              <a:t> </a:t>
            </a:r>
          </a:p>
          <a:p>
            <a:pPr marL="1257300" lvl="2" indent="-342900">
              <a:buFont typeface="Arial" pitchFamily="34" charset="0"/>
              <a:buChar char="•"/>
            </a:pPr>
            <a:r>
              <a:rPr lang="en-US" sz="2000" dirty="0" smtClean="0"/>
              <a:t>the </a:t>
            </a:r>
            <a:r>
              <a:rPr lang="en-US" sz="2000" dirty="0"/>
              <a:t>quantity of </a:t>
            </a:r>
            <a:r>
              <a:rPr lang="en-US" sz="2000" dirty="0" err="1"/>
              <a:t>nonlabor</a:t>
            </a:r>
            <a:r>
              <a:rPr lang="en-US" sz="2000" dirty="0"/>
              <a:t> inputs used: more other resources used with </a:t>
            </a:r>
            <a:r>
              <a:rPr lang="en-US" sz="2000" dirty="0" smtClean="0"/>
              <a:t>labor</a:t>
            </a:r>
            <a:r>
              <a:rPr lang="en-US" sz="2000" dirty="0"/>
              <a:t> </a:t>
            </a:r>
            <a:r>
              <a:rPr lang="en-US" sz="2000" dirty="0" smtClean="0"/>
              <a:t>increases the productivity </a:t>
            </a:r>
            <a:r>
              <a:rPr lang="en-US" sz="2000" dirty="0"/>
              <a:t>of </a:t>
            </a:r>
            <a:r>
              <a:rPr lang="en-US" sz="2000" dirty="0" smtClean="0"/>
              <a:t>labor</a:t>
            </a:r>
          </a:p>
          <a:p>
            <a:pPr marL="1257300" lvl="2" indent="-342900">
              <a:buFont typeface="Arial" pitchFamily="34" charset="0"/>
              <a:buChar char="•"/>
            </a:pPr>
            <a:r>
              <a:rPr lang="en-US" sz="2000" dirty="0" smtClean="0"/>
              <a:t>technological </a:t>
            </a:r>
            <a:r>
              <a:rPr lang="en-US" sz="2000" dirty="0"/>
              <a:t>progress: more technological progress = more productivity </a:t>
            </a:r>
            <a:r>
              <a:rPr lang="en-US" sz="2000" dirty="0" smtClean="0"/>
              <a:t/>
            </a:r>
            <a:br>
              <a:rPr lang="en-US" sz="2000" dirty="0" smtClean="0"/>
            </a:br>
            <a:r>
              <a:rPr lang="en-US" sz="2000" dirty="0" smtClean="0"/>
              <a:t> of labor </a:t>
            </a:r>
          </a:p>
          <a:p>
            <a:pPr marL="1257300" lvl="2" indent="-342900">
              <a:buFont typeface="Arial" pitchFamily="34" charset="0"/>
              <a:buChar char="•"/>
            </a:pPr>
            <a:r>
              <a:rPr lang="en-US" sz="2000" dirty="0" smtClean="0"/>
              <a:t>labor </a:t>
            </a:r>
            <a:r>
              <a:rPr lang="en-US" sz="2000" dirty="0"/>
              <a:t>quality: better quality = more </a:t>
            </a:r>
            <a:r>
              <a:rPr lang="en-US" sz="2000" dirty="0" smtClean="0"/>
              <a:t>productivity</a:t>
            </a:r>
            <a:endParaRPr lang="en-US" sz="2000" dirty="0"/>
          </a:p>
        </p:txBody>
      </p:sp>
      <p:sp>
        <p:nvSpPr>
          <p:cNvPr id="3" name="TextBox 2"/>
          <p:cNvSpPr txBox="1"/>
          <p:nvPr/>
        </p:nvSpPr>
        <p:spPr>
          <a:xfrm>
            <a:off x="76200" y="0"/>
            <a:ext cx="9067800" cy="830997"/>
          </a:xfrm>
          <a:prstGeom prst="rect">
            <a:avLst/>
          </a:prstGeom>
          <a:noFill/>
        </p:spPr>
        <p:txBody>
          <a:bodyPr wrap="square" rtlCol="0">
            <a:spAutoFit/>
          </a:bodyPr>
          <a:lstStyle/>
          <a:p>
            <a:pPr algn="ctr"/>
            <a:r>
              <a:rPr lang="en-US" sz="2400" b="1" dirty="0"/>
              <a:t>Summary of </a:t>
            </a:r>
            <a:r>
              <a:rPr lang="en-US" sz="2400" b="1" dirty="0" smtClean="0"/>
              <a:t>Determinants of Resource Demand</a:t>
            </a:r>
            <a:r>
              <a:rPr lang="en-US" sz="2400" b="1" u="sng" dirty="0" smtClean="0"/>
              <a:t/>
            </a:r>
            <a:br>
              <a:rPr lang="en-US" sz="2400" b="1" u="sng" dirty="0" smtClean="0"/>
            </a:br>
            <a:r>
              <a:rPr lang="en-US" sz="2400" b="1" dirty="0" smtClean="0"/>
              <a:t>YP 5-6 and </a:t>
            </a:r>
            <a:r>
              <a:rPr lang="en-US" sz="2400" b="1" dirty="0" err="1" smtClean="0"/>
              <a:t>MicWebApp</a:t>
            </a:r>
            <a:endParaRPr lang="en-US" sz="2400" dirty="0"/>
          </a:p>
        </p:txBody>
      </p:sp>
    </p:spTree>
    <p:custDataLst>
      <p:tags r:id="rId1"/>
    </p:custDataLst>
    <p:extLst>
      <p:ext uri="{BB962C8B-B14F-4D97-AF65-F5344CB8AC3E}">
        <p14:creationId xmlns:p14="http://schemas.microsoft.com/office/powerpoint/2010/main" val="485837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2" name="TextBox 1"/>
          <p:cNvSpPr txBox="1"/>
          <p:nvPr/>
        </p:nvSpPr>
        <p:spPr>
          <a:xfrm>
            <a:off x="30193" y="849688"/>
            <a:ext cx="8991600" cy="5940088"/>
          </a:xfrm>
          <a:prstGeom prst="rect">
            <a:avLst/>
          </a:prstGeom>
          <a:noFill/>
        </p:spPr>
        <p:txBody>
          <a:bodyPr wrap="square" rtlCol="0">
            <a:spAutoFit/>
          </a:bodyPr>
          <a:lstStyle/>
          <a:p>
            <a:r>
              <a:rPr lang="en-US" sz="2000" b="1" dirty="0"/>
              <a:t>3. Changes in the Prices of Other Resources (Substitutes and Complements</a:t>
            </a:r>
            <a:r>
              <a:rPr lang="en-US" sz="2000" b="1" dirty="0" smtClean="0"/>
              <a:t>)</a:t>
            </a:r>
          </a:p>
          <a:p>
            <a:endParaRPr lang="en-US" sz="2000" dirty="0"/>
          </a:p>
          <a:p>
            <a:r>
              <a:rPr lang="en-US" sz="2000" dirty="0"/>
              <a:t>Substitute Resources </a:t>
            </a:r>
          </a:p>
          <a:p>
            <a:pPr lvl="1"/>
            <a:r>
              <a:rPr lang="en-US" sz="2000" dirty="0"/>
              <a:t>Substitution effect </a:t>
            </a:r>
          </a:p>
          <a:p>
            <a:pPr lvl="2"/>
            <a:r>
              <a:rPr lang="en-US" sz="2000" dirty="0"/>
              <a:t>an increase in price of a substitute resource will cause the demand for labor to increase</a:t>
            </a:r>
          </a:p>
          <a:p>
            <a:pPr lvl="2"/>
            <a:r>
              <a:rPr lang="en-US" sz="2000" dirty="0"/>
              <a:t>a decrease in the price of a substitute resource will cause the demand for labor to decrease</a:t>
            </a:r>
          </a:p>
          <a:p>
            <a:pPr lvl="1"/>
            <a:r>
              <a:rPr lang="en-US" sz="2000" dirty="0"/>
              <a:t>Output effect </a:t>
            </a:r>
          </a:p>
          <a:p>
            <a:pPr lvl="2"/>
            <a:r>
              <a:rPr lang="en-US" sz="2000" dirty="0"/>
              <a:t>an increase in price of a substitute resource will cause the quantity of product produced to decrease and the demand for labor will decrease</a:t>
            </a:r>
          </a:p>
          <a:p>
            <a:pPr lvl="2"/>
            <a:r>
              <a:rPr lang="en-US" sz="2000" dirty="0"/>
              <a:t>a decrease in price of a substitute resource will cause the quantity of product produced to increase and the demand for labor will increase</a:t>
            </a:r>
          </a:p>
          <a:p>
            <a:pPr lvl="1"/>
            <a:r>
              <a:rPr lang="en-US" sz="2000" dirty="0"/>
              <a:t>Net effect </a:t>
            </a:r>
          </a:p>
          <a:p>
            <a:pPr lvl="2"/>
            <a:r>
              <a:rPr lang="en-US" sz="2000" dirty="0"/>
              <a:t>if the substitution effect is greater than the output effect then a decrease in the price of a substitute resource will decrease the demand for labor</a:t>
            </a:r>
          </a:p>
          <a:p>
            <a:pPr lvl="2"/>
            <a:r>
              <a:rPr lang="en-US" sz="2000" dirty="0"/>
              <a:t>if the output effect </a:t>
            </a:r>
            <a:r>
              <a:rPr lang="en-US" sz="2000" dirty="0" err="1"/>
              <a:t>ois</a:t>
            </a:r>
            <a:r>
              <a:rPr lang="en-US" sz="2000" dirty="0"/>
              <a:t> greater than the substitution effect then a decrease in the price of a substitute resource will increase the demand for labor</a:t>
            </a:r>
          </a:p>
          <a:p>
            <a:endParaRPr lang="en-US" sz="2000" dirty="0" smtClean="0"/>
          </a:p>
        </p:txBody>
      </p:sp>
      <p:sp>
        <p:nvSpPr>
          <p:cNvPr id="3" name="TextBox 2"/>
          <p:cNvSpPr txBox="1"/>
          <p:nvPr/>
        </p:nvSpPr>
        <p:spPr>
          <a:xfrm>
            <a:off x="76200" y="0"/>
            <a:ext cx="9067800" cy="830997"/>
          </a:xfrm>
          <a:prstGeom prst="rect">
            <a:avLst/>
          </a:prstGeom>
          <a:noFill/>
        </p:spPr>
        <p:txBody>
          <a:bodyPr wrap="square" rtlCol="0">
            <a:spAutoFit/>
          </a:bodyPr>
          <a:lstStyle/>
          <a:p>
            <a:pPr algn="ctr"/>
            <a:r>
              <a:rPr lang="en-US" sz="2400" b="1" dirty="0"/>
              <a:t>Summary of </a:t>
            </a:r>
            <a:r>
              <a:rPr lang="en-US" sz="2400" b="1" dirty="0" smtClean="0"/>
              <a:t>Determinants of Resource </a:t>
            </a:r>
            <a:r>
              <a:rPr lang="en-US" sz="2400" b="1" dirty="0"/>
              <a:t>Demand</a:t>
            </a:r>
            <a:r>
              <a:rPr lang="en-US" sz="2400" b="1" u="sng" dirty="0"/>
              <a:t> </a:t>
            </a:r>
          </a:p>
          <a:p>
            <a:pPr algn="ctr"/>
            <a:r>
              <a:rPr lang="en-US" sz="2400" b="1" dirty="0" smtClean="0"/>
              <a:t>YP </a:t>
            </a:r>
            <a:r>
              <a:rPr lang="en-US" sz="2400" b="1" dirty="0" smtClean="0"/>
              <a:t>5-6 and </a:t>
            </a:r>
            <a:r>
              <a:rPr lang="en-US" sz="2400" b="1" dirty="0" err="1" smtClean="0"/>
              <a:t>MicWebApp</a:t>
            </a:r>
            <a:endParaRPr lang="en-US" sz="2400" dirty="0"/>
          </a:p>
        </p:txBody>
      </p:sp>
    </p:spTree>
    <p:custDataLst>
      <p:tags r:id="rId1"/>
    </p:custDataLst>
    <p:extLst>
      <p:ext uri="{BB962C8B-B14F-4D97-AF65-F5344CB8AC3E}">
        <p14:creationId xmlns:p14="http://schemas.microsoft.com/office/powerpoint/2010/main" val="3601212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2" name="TextBox 1"/>
          <p:cNvSpPr txBox="1"/>
          <p:nvPr/>
        </p:nvSpPr>
        <p:spPr>
          <a:xfrm>
            <a:off x="30193" y="849688"/>
            <a:ext cx="8991600" cy="2554545"/>
          </a:xfrm>
          <a:prstGeom prst="rect">
            <a:avLst/>
          </a:prstGeom>
          <a:noFill/>
        </p:spPr>
        <p:txBody>
          <a:bodyPr wrap="square" rtlCol="0">
            <a:spAutoFit/>
          </a:bodyPr>
          <a:lstStyle/>
          <a:p>
            <a:r>
              <a:rPr lang="en-US" sz="2000" b="1" dirty="0"/>
              <a:t>3. Changes in the Prices of Other Resources (Substitutes and Complements</a:t>
            </a:r>
            <a:r>
              <a:rPr lang="en-US" sz="2000" b="1" dirty="0" smtClean="0"/>
              <a:t>)</a:t>
            </a:r>
          </a:p>
          <a:p>
            <a:endParaRPr lang="en-US" sz="2000" dirty="0"/>
          </a:p>
          <a:p>
            <a:r>
              <a:rPr lang="en-US" sz="2000" dirty="0"/>
              <a:t>Complementary Resources </a:t>
            </a:r>
          </a:p>
          <a:p>
            <a:pPr lvl="1"/>
            <a:r>
              <a:rPr lang="en-US" sz="2000" dirty="0"/>
              <a:t>an increase in price of a complementary resource will cause the demand for labor to decrease</a:t>
            </a:r>
          </a:p>
          <a:p>
            <a:pPr lvl="1"/>
            <a:r>
              <a:rPr lang="en-US" sz="2000" dirty="0"/>
              <a:t>a decrease in the price of a complementary resource will cause the demand for labor to increase</a:t>
            </a:r>
          </a:p>
          <a:p>
            <a:endParaRPr lang="en-US" sz="2000" dirty="0" smtClean="0"/>
          </a:p>
        </p:txBody>
      </p:sp>
      <p:sp>
        <p:nvSpPr>
          <p:cNvPr id="3" name="TextBox 2"/>
          <p:cNvSpPr txBox="1"/>
          <p:nvPr/>
        </p:nvSpPr>
        <p:spPr>
          <a:xfrm>
            <a:off x="76200" y="0"/>
            <a:ext cx="9067800" cy="830997"/>
          </a:xfrm>
          <a:prstGeom prst="rect">
            <a:avLst/>
          </a:prstGeom>
          <a:noFill/>
        </p:spPr>
        <p:txBody>
          <a:bodyPr wrap="square" rtlCol="0">
            <a:spAutoFit/>
          </a:bodyPr>
          <a:lstStyle/>
          <a:p>
            <a:pPr algn="ctr"/>
            <a:r>
              <a:rPr lang="en-US" sz="2400" b="1" dirty="0"/>
              <a:t>Summary of </a:t>
            </a:r>
            <a:r>
              <a:rPr lang="en-US" sz="2400" b="1" dirty="0" smtClean="0"/>
              <a:t>Determinants of Resource </a:t>
            </a:r>
            <a:r>
              <a:rPr lang="en-US" sz="2400" b="1" dirty="0"/>
              <a:t>Demand</a:t>
            </a:r>
            <a:r>
              <a:rPr lang="en-US" sz="2400" b="1" u="sng" dirty="0"/>
              <a:t> </a:t>
            </a:r>
          </a:p>
          <a:p>
            <a:pPr algn="ctr"/>
            <a:r>
              <a:rPr lang="en-US" sz="2400" b="1" dirty="0" smtClean="0"/>
              <a:t>YP </a:t>
            </a:r>
            <a:r>
              <a:rPr lang="en-US" sz="2400" b="1" dirty="0" smtClean="0"/>
              <a:t>5-6 and </a:t>
            </a:r>
            <a:r>
              <a:rPr lang="en-US" sz="2400" b="1" dirty="0" err="1" smtClean="0"/>
              <a:t>MicWebApp</a:t>
            </a:r>
            <a:endParaRPr lang="en-US" sz="2400" dirty="0"/>
          </a:p>
        </p:txBody>
      </p:sp>
    </p:spTree>
    <p:custDataLst>
      <p:tags r:id="rId1"/>
    </p:custDataLst>
    <p:extLst>
      <p:ext uri="{BB962C8B-B14F-4D97-AF65-F5344CB8AC3E}">
        <p14:creationId xmlns:p14="http://schemas.microsoft.com/office/powerpoint/2010/main" val="15786559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2011362"/>
          </a:xfrm>
        </p:spPr>
        <p:txBody>
          <a:bodyPr>
            <a:normAutofit fontScale="90000"/>
          </a:bodyPr>
          <a:lstStyle/>
          <a:p>
            <a:pPr algn="l"/>
            <a:r>
              <a:rPr lang="en-US" b="1" dirty="0" smtClean="0"/>
              <a:t>10. Which is NOT a determinant of resource demand?</a:t>
            </a:r>
            <a:endParaRPr lang="en-US" b="1" dirty="0"/>
          </a:p>
        </p:txBody>
      </p:sp>
      <p:sp>
        <p:nvSpPr>
          <p:cNvPr id="3" name="TPAnswers"/>
          <p:cNvSpPr>
            <a:spLocks noGrp="1"/>
          </p:cNvSpPr>
          <p:nvPr>
            <p:ph type="body" idx="1"/>
            <p:custDataLst>
              <p:tags r:id="rId2"/>
            </p:custDataLst>
          </p:nvPr>
        </p:nvSpPr>
        <p:spPr>
          <a:xfrm>
            <a:off x="457200" y="2438400"/>
            <a:ext cx="8305800" cy="3687763"/>
          </a:xfrm>
        </p:spPr>
        <p:txBody>
          <a:bodyPr>
            <a:normAutofit/>
          </a:bodyPr>
          <a:lstStyle/>
          <a:p>
            <a:pPr marL="514350" lvl="0" indent="-514350">
              <a:buFont typeface="Arial" pitchFamily="34" charset="0"/>
              <a:buAutoNum type="arabicPeriod"/>
            </a:pPr>
            <a:r>
              <a:rPr lang="en-US" dirty="0" smtClean="0"/>
              <a:t>Changes in Demand for the Product</a:t>
            </a:r>
          </a:p>
          <a:p>
            <a:pPr marL="514350" lvl="0" indent="-514350">
              <a:buFont typeface="Arial" pitchFamily="34" charset="0"/>
              <a:buAutoNum type="arabicPeriod"/>
            </a:pPr>
            <a:r>
              <a:rPr lang="en-US" dirty="0" smtClean="0"/>
              <a:t>Changes in the Productivity of the Resource</a:t>
            </a:r>
          </a:p>
          <a:p>
            <a:pPr marL="514350" lvl="0" indent="-514350">
              <a:buFont typeface="Arial" pitchFamily="34" charset="0"/>
              <a:buAutoNum type="arabicPeriod"/>
            </a:pPr>
            <a:r>
              <a:rPr lang="en-US" dirty="0" smtClean="0"/>
              <a:t>Changes in the Prices of Other Resources</a:t>
            </a:r>
          </a:p>
          <a:p>
            <a:pPr marL="514350" indent="-514350">
              <a:buFont typeface="Arial" pitchFamily="34" charset="0"/>
              <a:buAutoNum type="arabicPeriod"/>
            </a:pPr>
            <a:r>
              <a:rPr lang="en-US" dirty="0" smtClean="0"/>
              <a:t>Changes in the Supply of the Resource</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2011362"/>
          </a:xfrm>
        </p:spPr>
        <p:txBody>
          <a:bodyPr>
            <a:normAutofit fontScale="90000"/>
          </a:bodyPr>
          <a:lstStyle/>
          <a:p>
            <a:pPr algn="l"/>
            <a:r>
              <a:rPr lang="en-US" b="1" dirty="0" smtClean="0">
                <a:solidFill>
                  <a:srgbClr val="0070C0"/>
                </a:solidFill>
              </a:rPr>
              <a:t>10. Which is NOT a determinant of resource demand?</a:t>
            </a:r>
            <a:endParaRPr lang="en-US" b="1" dirty="0">
              <a:solidFill>
                <a:srgbClr val="0070C0"/>
              </a:solidFill>
            </a:endParaRPr>
          </a:p>
        </p:txBody>
      </p:sp>
      <p:sp>
        <p:nvSpPr>
          <p:cNvPr id="6" name="CorShape1"/>
          <p:cNvSpPr/>
          <p:nvPr>
            <p:custDataLst>
              <p:tags r:id="rId2"/>
            </p:custDataLst>
          </p:nvPr>
        </p:nvSpPr>
        <p:spPr>
          <a:xfrm rot="10800000">
            <a:off x="172720" y="4260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438400"/>
            <a:ext cx="8305800" cy="3687763"/>
          </a:xfrm>
        </p:spPr>
        <p:txBody>
          <a:bodyPr>
            <a:normAutofit/>
          </a:bodyPr>
          <a:lstStyle/>
          <a:p>
            <a:pPr marL="514350" lvl="0" indent="-514350">
              <a:buFont typeface="Arial" pitchFamily="34" charset="0"/>
              <a:buAutoNum type="arabicPeriod"/>
            </a:pPr>
            <a:r>
              <a:rPr lang="en-US" dirty="0" smtClean="0"/>
              <a:t>Changes in Demand for the Product</a:t>
            </a:r>
          </a:p>
          <a:p>
            <a:pPr marL="514350" lvl="0" indent="-514350">
              <a:buFont typeface="Arial" pitchFamily="34" charset="0"/>
              <a:buAutoNum type="arabicPeriod"/>
            </a:pPr>
            <a:r>
              <a:rPr lang="en-US" dirty="0" smtClean="0"/>
              <a:t>Changes in the Productivity of the Resource</a:t>
            </a:r>
          </a:p>
          <a:p>
            <a:pPr marL="514350" lvl="0" indent="-514350">
              <a:buFont typeface="Arial" pitchFamily="34" charset="0"/>
              <a:buAutoNum type="arabicPeriod"/>
            </a:pPr>
            <a:r>
              <a:rPr lang="en-US" dirty="0" smtClean="0"/>
              <a:t>Changes in the Prices of Other Resources</a:t>
            </a:r>
          </a:p>
          <a:p>
            <a:pPr marL="514350" indent="-514350">
              <a:buFont typeface="Arial" pitchFamily="34" charset="0"/>
              <a:buAutoNum type="arabicPeriod"/>
            </a:pPr>
            <a:r>
              <a:rPr lang="en-US" dirty="0" smtClean="0"/>
              <a:t>Changes in the Supply of the Resource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553200" cy="2163762"/>
          </a:xfrm>
        </p:spPr>
        <p:txBody>
          <a:bodyPr>
            <a:normAutofit fontScale="90000"/>
          </a:bodyPr>
          <a:lstStyle/>
          <a:p>
            <a:pPr algn="l"/>
            <a:r>
              <a:rPr lang="en-US" b="1" dirty="0" smtClean="0"/>
              <a:t>11. If the resource becomes more productive, then demand for the resource will:</a:t>
            </a:r>
            <a:endParaRPr lang="en-US" b="1" dirty="0"/>
          </a:p>
        </p:txBody>
      </p:sp>
      <p:sp>
        <p:nvSpPr>
          <p:cNvPr id="3" name="TPAnswers"/>
          <p:cNvSpPr>
            <a:spLocks noGrp="1"/>
          </p:cNvSpPr>
          <p:nvPr>
            <p:ph type="body" idx="1"/>
            <p:custDataLst>
              <p:tags r:id="rId2"/>
            </p:custDataLst>
          </p:nvPr>
        </p:nvSpPr>
        <p:spPr>
          <a:xfrm>
            <a:off x="457200" y="2514600"/>
            <a:ext cx="8382000" cy="3611563"/>
          </a:xfrm>
        </p:spPr>
        <p:txBody>
          <a:bodyPr>
            <a:normAutofit/>
          </a:bodyPr>
          <a:lstStyle/>
          <a:p>
            <a:pPr marL="514350" indent="-514350">
              <a:buFont typeface="Arial" pitchFamily="34" charset="0"/>
              <a:buAutoNum type="arabicPeriod"/>
            </a:pPr>
            <a:r>
              <a:rPr lang="en-US" dirty="0" smtClean="0"/>
              <a:t>Increase</a:t>
            </a:r>
          </a:p>
          <a:p>
            <a:pPr marL="514350" indent="-514350">
              <a:buFont typeface="Arial" pitchFamily="34" charset="0"/>
              <a:buAutoNum type="arabicPeriod"/>
            </a:pPr>
            <a:r>
              <a:rPr lang="en-US" dirty="0" smtClean="0"/>
              <a:t>Decrease</a:t>
            </a:r>
          </a:p>
          <a:p>
            <a:pPr marL="514350" indent="-514350">
              <a:buFont typeface="Arial" pitchFamily="34" charset="0"/>
              <a:buAutoNum type="arabicPeriod"/>
            </a:pPr>
            <a:r>
              <a:rPr lang="en-US" dirty="0" smtClean="0"/>
              <a:t>Become more elastic</a:t>
            </a:r>
          </a:p>
          <a:p>
            <a:pPr marL="514350" indent="-514350">
              <a:buFont typeface="Arial" pitchFamily="34" charset="0"/>
              <a:buAutoNum type="arabicPeriod"/>
            </a:pPr>
            <a:r>
              <a:rPr lang="en-US" dirty="0" smtClean="0"/>
              <a:t>Become less elastic</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Lesson </a:t>
            </a:r>
            <a:r>
              <a:rPr lang="en-US" b="1" dirty="0" smtClean="0"/>
              <a:t>12a </a:t>
            </a:r>
            <a:r>
              <a:rPr lang="en-US" b="1" dirty="0" smtClean="0"/>
              <a:t>– </a:t>
            </a:r>
            <a:r>
              <a:rPr lang="en-US" b="1" dirty="0" smtClean="0"/>
              <a:t>Introduction</a:t>
            </a:r>
            <a:endParaRPr lang="en-US" sz="2800" b="1" dirty="0"/>
          </a:p>
        </p:txBody>
      </p:sp>
      <p:sp>
        <p:nvSpPr>
          <p:cNvPr id="3" name="Subtitle 2"/>
          <p:cNvSpPr>
            <a:spLocks noGrp="1"/>
          </p:cNvSpPr>
          <p:nvPr>
            <p:ph type="subTitle" idx="1"/>
          </p:nvPr>
        </p:nvSpPr>
        <p:spPr>
          <a:xfrm>
            <a:off x="152400" y="685800"/>
            <a:ext cx="8839200" cy="5791200"/>
          </a:xfrm>
        </p:spPr>
        <p:txBody>
          <a:bodyPr>
            <a:noAutofit/>
          </a:bodyPr>
          <a:lstStyle/>
          <a:p>
            <a:pPr algn="l"/>
            <a:r>
              <a:rPr lang="en-US" sz="2200" dirty="0">
                <a:solidFill>
                  <a:schemeClr val="tx1"/>
                </a:solidFill>
              </a:rPr>
              <a:t>In </a:t>
            </a:r>
            <a:r>
              <a:rPr lang="en-US" sz="2200" dirty="0" smtClean="0">
                <a:solidFill>
                  <a:schemeClr val="tx1"/>
                </a:solidFill>
              </a:rPr>
              <a:t>Unit </a:t>
            </a:r>
            <a:r>
              <a:rPr lang="en-US" sz="2200" dirty="0">
                <a:solidFill>
                  <a:schemeClr val="tx1"/>
                </a:solidFill>
              </a:rPr>
              <a:t>3 we studied the FOUR </a:t>
            </a:r>
            <a:r>
              <a:rPr lang="en-US" sz="2200" u="sng" dirty="0">
                <a:solidFill>
                  <a:schemeClr val="tx1"/>
                </a:solidFill>
              </a:rPr>
              <a:t>PRODUCT</a:t>
            </a:r>
            <a:r>
              <a:rPr lang="en-US" sz="2200" dirty="0">
                <a:solidFill>
                  <a:schemeClr val="tx1"/>
                </a:solidFill>
              </a:rPr>
              <a:t> MARKET MODELS to learn how product prices and quantity are determined. We learned characteristics and examples of each model. We discussed the differences between their demand curves. We drew their short run equilibrium graphs and found the long run equilibrium quantity, </a:t>
            </a:r>
            <a:r>
              <a:rPr lang="en-US" sz="2200" dirty="0" err="1">
                <a:solidFill>
                  <a:schemeClr val="tx1"/>
                </a:solidFill>
              </a:rPr>
              <a:t>allocatively</a:t>
            </a:r>
            <a:r>
              <a:rPr lang="en-US" sz="2200" dirty="0">
                <a:solidFill>
                  <a:schemeClr val="tx1"/>
                </a:solidFill>
              </a:rPr>
              <a:t> efficient quantity, and the productively efficient quantity. Finally we discussed other issues associated with some of the models.</a:t>
            </a:r>
            <a:endParaRPr lang="en-US" sz="2200" dirty="0">
              <a:solidFill>
                <a:schemeClr val="tx1"/>
              </a:solidFill>
            </a:endParaRPr>
          </a:p>
          <a:p>
            <a:pPr algn="l"/>
            <a:r>
              <a:rPr lang="en-US" sz="2200" dirty="0">
                <a:solidFill>
                  <a:schemeClr val="tx1"/>
                </a:solidFill>
              </a:rPr>
              <a:t>In </a:t>
            </a:r>
            <a:r>
              <a:rPr lang="en-US" sz="2200" dirty="0" smtClean="0">
                <a:solidFill>
                  <a:schemeClr val="tx1"/>
                </a:solidFill>
              </a:rPr>
              <a:t>Unit </a:t>
            </a:r>
            <a:r>
              <a:rPr lang="en-US" sz="2200" dirty="0">
                <a:solidFill>
                  <a:schemeClr val="tx1"/>
                </a:solidFill>
              </a:rPr>
              <a:t>4 we will discuss the TEN </a:t>
            </a:r>
            <a:r>
              <a:rPr lang="en-US" sz="2200" u="sng" dirty="0">
                <a:solidFill>
                  <a:schemeClr val="tx1"/>
                </a:solidFill>
              </a:rPr>
              <a:t>LABOR</a:t>
            </a:r>
            <a:r>
              <a:rPr lang="en-US" sz="2200" dirty="0">
                <a:solidFill>
                  <a:schemeClr val="tx1"/>
                </a:solidFill>
              </a:rPr>
              <a:t> (or resource) MARKET MODELS to learn how wages and the level of employment are determined. We will learn what determines how much people will be paid and how many people will be hired, i.e. </a:t>
            </a:r>
            <a:r>
              <a:rPr lang="en-US" sz="2200" b="1" dirty="0">
                <a:solidFill>
                  <a:schemeClr val="tx1"/>
                </a:solidFill>
              </a:rPr>
              <a:t>the profit maximizing quantity to hire</a:t>
            </a:r>
            <a:r>
              <a:rPr lang="en-US" sz="2200" dirty="0">
                <a:solidFill>
                  <a:schemeClr val="tx1"/>
                </a:solidFill>
              </a:rPr>
              <a:t>. Then we will determine whether businesses hire </a:t>
            </a:r>
            <a:r>
              <a:rPr lang="en-US" sz="2200" b="1" dirty="0">
                <a:solidFill>
                  <a:schemeClr val="tx1"/>
                </a:solidFill>
              </a:rPr>
              <a:t>the </a:t>
            </a:r>
            <a:r>
              <a:rPr lang="en-US" sz="2200" b="1" dirty="0" err="1">
                <a:solidFill>
                  <a:schemeClr val="tx1"/>
                </a:solidFill>
              </a:rPr>
              <a:t>allocatively</a:t>
            </a:r>
            <a:r>
              <a:rPr lang="en-US" sz="2200" b="1" dirty="0">
                <a:solidFill>
                  <a:schemeClr val="tx1"/>
                </a:solidFill>
              </a:rPr>
              <a:t> efficient quantity of labor</a:t>
            </a:r>
            <a:r>
              <a:rPr lang="en-US" sz="2200" dirty="0">
                <a:solidFill>
                  <a:schemeClr val="tx1"/>
                </a:solidFill>
              </a:rPr>
              <a:t>. </a:t>
            </a:r>
            <a:endParaRPr lang="en-US" sz="2200" dirty="0">
              <a:solidFill>
                <a:schemeClr val="tx1"/>
              </a:solidFill>
            </a:endParaRPr>
          </a:p>
          <a:p>
            <a:pPr algn="l"/>
            <a:r>
              <a:rPr lang="en-US" sz="2200" dirty="0">
                <a:solidFill>
                  <a:schemeClr val="tx1"/>
                </a:solidFill>
              </a:rPr>
              <a:t>We will finish the unit by looking at two important issues associated with labor markets: income inequality and immigration</a:t>
            </a:r>
            <a:r>
              <a:rPr lang="en-US" sz="2200" dirty="0"/>
              <a:t>.</a:t>
            </a:r>
            <a:endParaRPr lang="en-US" sz="2200" dirty="0"/>
          </a:p>
        </p:txBody>
      </p:sp>
      <p:sp>
        <p:nvSpPr>
          <p:cNvPr id="5" name="Title 1"/>
          <p:cNvSpPr txBox="1">
            <a:spLocks/>
          </p:cNvSpPr>
          <p:nvPr/>
        </p:nvSpPr>
        <p:spPr>
          <a:xfrm>
            <a:off x="507521"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12a – Demand for Resources</a:t>
            </a:r>
            <a:endParaRPr lang="en-US" b="1" dirty="0"/>
          </a:p>
        </p:txBody>
      </p:sp>
    </p:spTree>
    <p:custDataLst>
      <p:tags r:id="rId1"/>
    </p:custDataLst>
    <p:extLst>
      <p:ext uri="{BB962C8B-B14F-4D97-AF65-F5344CB8AC3E}">
        <p14:creationId xmlns:p14="http://schemas.microsoft.com/office/powerpoint/2010/main" val="3369480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553200" cy="2163762"/>
          </a:xfrm>
        </p:spPr>
        <p:txBody>
          <a:bodyPr>
            <a:normAutofit fontScale="90000"/>
          </a:bodyPr>
          <a:lstStyle/>
          <a:p>
            <a:pPr algn="l"/>
            <a:r>
              <a:rPr lang="en-US" b="1" dirty="0" smtClean="0">
                <a:solidFill>
                  <a:srgbClr val="0070C0"/>
                </a:solidFill>
              </a:rPr>
              <a:t>11. If the resource becomes more productive, then demand for the resource will:</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514600"/>
            <a:ext cx="8382000" cy="3611563"/>
          </a:xfrm>
        </p:spPr>
        <p:txBody>
          <a:bodyPr>
            <a:normAutofit/>
          </a:bodyPr>
          <a:lstStyle/>
          <a:p>
            <a:pPr marL="514350" indent="-514350">
              <a:buFont typeface="Arial" pitchFamily="34" charset="0"/>
              <a:buAutoNum type="arabicPeriod"/>
            </a:pPr>
            <a:r>
              <a:rPr lang="en-US" dirty="0" smtClean="0"/>
              <a:t>Increase</a:t>
            </a:r>
          </a:p>
          <a:p>
            <a:pPr marL="514350" indent="-514350">
              <a:buFont typeface="Arial" pitchFamily="34" charset="0"/>
              <a:buAutoNum type="arabicPeriod"/>
            </a:pPr>
            <a:r>
              <a:rPr lang="en-US" dirty="0" smtClean="0"/>
              <a:t>Decrease</a:t>
            </a:r>
          </a:p>
          <a:p>
            <a:pPr marL="514350" indent="-514350">
              <a:buFont typeface="Arial" pitchFamily="34" charset="0"/>
              <a:buAutoNum type="arabicPeriod"/>
            </a:pPr>
            <a:r>
              <a:rPr lang="en-US" dirty="0" smtClean="0"/>
              <a:t>Become more elastic</a:t>
            </a:r>
          </a:p>
          <a:p>
            <a:pPr marL="514350" indent="-514350">
              <a:buFont typeface="Arial" pitchFamily="34" charset="0"/>
              <a:buAutoNum type="arabicPeriod"/>
            </a:pPr>
            <a:r>
              <a:rPr lang="en-US" dirty="0" smtClean="0"/>
              <a:t>Become less elastic</a:t>
            </a:r>
            <a:endParaRPr lang="en-US" dirty="0"/>
          </a:p>
        </p:txBody>
      </p:sp>
      <p:sp>
        <p:nvSpPr>
          <p:cNvPr id="5" name="CorShape1"/>
          <p:cNvSpPr/>
          <p:nvPr>
            <p:custDataLst>
              <p:tags r:id="rId3"/>
            </p:custDataLst>
          </p:nvPr>
        </p:nvSpPr>
        <p:spPr>
          <a:xfrm rot="10800000">
            <a:off x="172720" y="26788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10" y="6442710"/>
            <a:ext cx="8229600" cy="344843"/>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12a – Demand for Resources</a:t>
            </a:r>
            <a:endParaRPr lang="en-US" sz="2000" b="1" dirty="0"/>
          </a:p>
        </p:txBody>
      </p:sp>
      <p:sp>
        <p:nvSpPr>
          <p:cNvPr id="2" name="TextBox 1"/>
          <p:cNvSpPr txBox="1"/>
          <p:nvPr/>
        </p:nvSpPr>
        <p:spPr>
          <a:xfrm>
            <a:off x="76200" y="684781"/>
            <a:ext cx="8991600" cy="6155531"/>
          </a:xfrm>
          <a:prstGeom prst="rect">
            <a:avLst/>
          </a:prstGeom>
          <a:noFill/>
        </p:spPr>
        <p:txBody>
          <a:bodyPr wrap="square" rtlCol="0">
            <a:spAutoFit/>
          </a:bodyPr>
          <a:lstStyle/>
          <a:p>
            <a:r>
              <a:rPr lang="en-US" b="1" dirty="0" smtClean="0"/>
              <a:t>Elasticity: </a:t>
            </a:r>
            <a:r>
              <a:rPr lang="en-US" dirty="0" smtClean="0"/>
              <a:t>HOW </a:t>
            </a:r>
            <a:r>
              <a:rPr lang="en-US" dirty="0"/>
              <a:t>MUCH does quantity demanded (employed) change when wages change</a:t>
            </a:r>
            <a:r>
              <a:rPr lang="en-US" dirty="0" smtClean="0"/>
              <a:t>?</a:t>
            </a:r>
          </a:p>
          <a:p>
            <a:pPr lvl="0"/>
            <a:endParaRPr lang="en-US" dirty="0"/>
          </a:p>
          <a:p>
            <a:pPr lvl="0"/>
            <a:r>
              <a:rPr lang="en-US" b="1" dirty="0" smtClean="0"/>
              <a:t>Define:</a:t>
            </a:r>
          </a:p>
          <a:p>
            <a:pPr lvl="0"/>
            <a:endParaRPr lang="en-US" dirty="0"/>
          </a:p>
          <a:p>
            <a:pPr lvl="0"/>
            <a:endParaRPr lang="en-US" dirty="0" smtClean="0"/>
          </a:p>
          <a:p>
            <a:pPr lvl="0"/>
            <a:endParaRPr lang="en-US" dirty="0" smtClean="0"/>
          </a:p>
          <a:p>
            <a:pPr lvl="0"/>
            <a:endParaRPr lang="en-US" dirty="0"/>
          </a:p>
          <a:p>
            <a:pPr lvl="0"/>
            <a:r>
              <a:rPr lang="en-US" b="1" dirty="0" smtClean="0"/>
              <a:t>Determinants:</a:t>
            </a:r>
            <a:endParaRPr lang="en-US" b="1" dirty="0"/>
          </a:p>
          <a:p>
            <a:r>
              <a:rPr lang="en-US" dirty="0" smtClean="0"/>
              <a:t>1. Ease </a:t>
            </a:r>
            <a:r>
              <a:rPr lang="en-US" dirty="0"/>
              <a:t>of resource substitutability</a:t>
            </a:r>
          </a:p>
          <a:p>
            <a:pPr lvl="1"/>
            <a:r>
              <a:rPr lang="en-US" dirty="0"/>
              <a:t>If there are many substitute resources, demand for the resource is MORE </a:t>
            </a:r>
            <a:r>
              <a:rPr lang="en-US" dirty="0" smtClean="0"/>
              <a:t>ELASTIC</a:t>
            </a:r>
          </a:p>
          <a:p>
            <a:pPr lvl="1"/>
            <a:r>
              <a:rPr lang="en-US" dirty="0"/>
              <a:t>If there are </a:t>
            </a:r>
            <a:r>
              <a:rPr lang="en-US" dirty="0" smtClean="0"/>
              <a:t>few </a:t>
            </a:r>
            <a:r>
              <a:rPr lang="en-US" dirty="0"/>
              <a:t>substitute resources, demand for the resource is </a:t>
            </a:r>
            <a:r>
              <a:rPr lang="en-US" dirty="0" smtClean="0"/>
              <a:t>LESS ELASTIC</a:t>
            </a:r>
          </a:p>
          <a:p>
            <a:pPr lvl="1"/>
            <a:r>
              <a:rPr lang="en-US" sz="800" dirty="0" smtClean="0"/>
              <a:t> </a:t>
            </a:r>
            <a:endParaRPr lang="en-US" sz="800" dirty="0"/>
          </a:p>
          <a:p>
            <a:r>
              <a:rPr lang="en-US" dirty="0" smtClean="0"/>
              <a:t>2. Elasticity </a:t>
            </a:r>
            <a:r>
              <a:rPr lang="en-US" dirty="0"/>
              <a:t>of product demand</a:t>
            </a:r>
          </a:p>
          <a:p>
            <a:pPr lvl="1"/>
            <a:r>
              <a:rPr lang="en-US" dirty="0"/>
              <a:t>If demand for the product is more elastic, then demand for the resource is MORE </a:t>
            </a:r>
            <a:r>
              <a:rPr lang="en-US" dirty="0" smtClean="0"/>
              <a:t>ELASTIC</a:t>
            </a:r>
          </a:p>
          <a:p>
            <a:pPr lvl="1"/>
            <a:r>
              <a:rPr lang="en-US" dirty="0"/>
              <a:t>If demand for the product is more elastic, then demand for the resource is MORE </a:t>
            </a:r>
            <a:r>
              <a:rPr lang="en-US" dirty="0" smtClean="0"/>
              <a:t>ELASTIC</a:t>
            </a:r>
            <a:endParaRPr lang="en-US" dirty="0"/>
          </a:p>
          <a:p>
            <a:r>
              <a:rPr lang="en-US" sz="800" dirty="0" smtClean="0"/>
              <a:t> </a:t>
            </a:r>
          </a:p>
          <a:p>
            <a:r>
              <a:rPr lang="en-US" dirty="0" smtClean="0"/>
              <a:t>3. Ratio </a:t>
            </a:r>
            <a:r>
              <a:rPr lang="en-US" dirty="0"/>
              <a:t>of resource cost to total cost</a:t>
            </a:r>
          </a:p>
          <a:p>
            <a:pPr lvl="1"/>
            <a:r>
              <a:rPr lang="en-US" dirty="0"/>
              <a:t>If the resource cost is a large fraction of the total costs then demand for the resource is MORE </a:t>
            </a:r>
            <a:r>
              <a:rPr lang="en-US" dirty="0" smtClean="0"/>
              <a:t>ELASTIC</a:t>
            </a:r>
          </a:p>
          <a:p>
            <a:pPr lvl="1"/>
            <a:r>
              <a:rPr lang="en-US" sz="800" dirty="0"/>
              <a:t> </a:t>
            </a:r>
            <a:endParaRPr lang="en-US" sz="800" dirty="0" smtClean="0"/>
          </a:p>
          <a:p>
            <a:pPr lvl="1"/>
            <a:r>
              <a:rPr lang="en-US" dirty="0"/>
              <a:t>If the resource cost is a large fraction of the total costs then demand for the resource is MORE ELASTIC</a:t>
            </a:r>
          </a:p>
          <a:p>
            <a:pPr lvl="1"/>
            <a:endParaRPr lang="en-US" dirty="0"/>
          </a:p>
        </p:txBody>
      </p:sp>
      <p:sp>
        <p:nvSpPr>
          <p:cNvPr id="3" name="TextBox 2"/>
          <p:cNvSpPr txBox="1"/>
          <p:nvPr/>
        </p:nvSpPr>
        <p:spPr>
          <a:xfrm>
            <a:off x="1828800" y="76200"/>
            <a:ext cx="5638800" cy="523220"/>
          </a:xfrm>
          <a:prstGeom prst="rect">
            <a:avLst/>
          </a:prstGeom>
          <a:noFill/>
        </p:spPr>
        <p:txBody>
          <a:bodyPr wrap="square" rtlCol="0">
            <a:spAutoFit/>
          </a:bodyPr>
          <a:lstStyle/>
          <a:p>
            <a:pPr algn="ctr"/>
            <a:r>
              <a:rPr lang="en-US" sz="2800" b="1" dirty="0"/>
              <a:t>Price Elasticity of Resource </a:t>
            </a:r>
            <a:r>
              <a:rPr lang="en-US" sz="2800" b="1" dirty="0" smtClean="0"/>
              <a:t>Demand</a:t>
            </a:r>
            <a:endParaRPr lang="en-US" sz="2800" dirty="0"/>
          </a:p>
        </p:txBody>
      </p:sp>
      <p:pic>
        <p:nvPicPr>
          <p:cNvPr id="6" name="Picture 5" descr="12aelasformulatext"/>
          <p:cNvPicPr/>
          <p:nvPr/>
        </p:nvPicPr>
        <p:blipFill>
          <a:blip r:embed="rId3" cstate="print"/>
          <a:srcRect/>
          <a:stretch>
            <a:fillRect/>
          </a:stretch>
        </p:blipFill>
        <p:spPr bwMode="auto">
          <a:xfrm>
            <a:off x="1143000" y="1295400"/>
            <a:ext cx="5899056" cy="737382"/>
          </a:xfrm>
          <a:prstGeom prst="rect">
            <a:avLst/>
          </a:prstGeom>
          <a:noFill/>
          <a:ln w="9525">
            <a:noFill/>
            <a:miter lim="800000"/>
            <a:headEnd/>
            <a:tailEnd/>
          </a:ln>
        </p:spPr>
      </p:pic>
      <p:sp>
        <p:nvSpPr>
          <p:cNvPr id="4" name="TextBox 3"/>
          <p:cNvSpPr txBox="1"/>
          <p:nvPr/>
        </p:nvSpPr>
        <p:spPr>
          <a:xfrm>
            <a:off x="8113161" y="45422"/>
            <a:ext cx="917239" cy="584775"/>
          </a:xfrm>
          <a:prstGeom prst="rect">
            <a:avLst/>
          </a:prstGeom>
          <a:noFill/>
        </p:spPr>
        <p:txBody>
          <a:bodyPr wrap="none" rtlCol="0">
            <a:spAutoFit/>
          </a:bodyPr>
          <a:lstStyle/>
          <a:p>
            <a:r>
              <a:rPr lang="en-US" sz="3200" b="1" dirty="0"/>
              <a:t>YP 7</a:t>
            </a:r>
            <a:endParaRPr lang="en-US" sz="3200" dirty="0"/>
          </a:p>
        </p:txBody>
      </p:sp>
    </p:spTree>
    <p:custDataLst>
      <p:tags r:id="rId1"/>
    </p:custDataLst>
    <p:extLst>
      <p:ext uri="{BB962C8B-B14F-4D97-AF65-F5344CB8AC3E}">
        <p14:creationId xmlns:p14="http://schemas.microsoft.com/office/powerpoint/2010/main" val="10438211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553200" cy="1706562"/>
          </a:xfrm>
        </p:spPr>
        <p:txBody>
          <a:bodyPr>
            <a:normAutofit fontScale="90000"/>
          </a:bodyPr>
          <a:lstStyle/>
          <a:p>
            <a:pPr algn="l"/>
            <a:r>
              <a:rPr lang="en-US" b="1" dirty="0" smtClean="0"/>
              <a:t>12. Which is NOT a determinant of the elasticity of resource demand?</a:t>
            </a:r>
            <a:endParaRPr lang="en-US" b="1" dirty="0"/>
          </a:p>
        </p:txBody>
      </p:sp>
      <p:sp>
        <p:nvSpPr>
          <p:cNvPr id="3" name="TPAnswers"/>
          <p:cNvSpPr>
            <a:spLocks noGrp="1"/>
          </p:cNvSpPr>
          <p:nvPr>
            <p:ph type="body" idx="1"/>
            <p:custDataLst>
              <p:tags r:id="rId2"/>
            </p:custDataLst>
          </p:nvPr>
        </p:nvSpPr>
        <p:spPr>
          <a:xfrm>
            <a:off x="457200" y="2286000"/>
            <a:ext cx="8458200" cy="3840163"/>
          </a:xfrm>
        </p:spPr>
        <p:txBody>
          <a:bodyPr>
            <a:normAutofit/>
          </a:bodyPr>
          <a:lstStyle/>
          <a:p>
            <a:pPr marL="514350" lvl="1" indent="-514350">
              <a:buFont typeface="Arial" pitchFamily="34" charset="0"/>
              <a:buAutoNum type="arabicPeriod"/>
            </a:pPr>
            <a:r>
              <a:rPr lang="en-US" sz="3600" dirty="0" smtClean="0"/>
              <a:t>Ease of resource substitutability</a:t>
            </a:r>
          </a:p>
          <a:p>
            <a:pPr marL="514350" lvl="1" indent="-514350">
              <a:buFont typeface="Arial" pitchFamily="34" charset="0"/>
              <a:buAutoNum type="arabicPeriod"/>
            </a:pPr>
            <a:r>
              <a:rPr lang="en-US" sz="3600" dirty="0" smtClean="0"/>
              <a:t>Elasticity of product demand</a:t>
            </a:r>
          </a:p>
          <a:p>
            <a:pPr marL="514350" lvl="1" indent="-514350">
              <a:buFont typeface="Arial" pitchFamily="34" charset="0"/>
              <a:buAutoNum type="arabicPeriod"/>
            </a:pPr>
            <a:r>
              <a:rPr lang="en-US" sz="3600" dirty="0" smtClean="0"/>
              <a:t>Productivity of the resource</a:t>
            </a:r>
          </a:p>
          <a:p>
            <a:pPr marL="514350" lvl="1" indent="-514350">
              <a:buFont typeface="Arial" pitchFamily="34" charset="0"/>
              <a:buAutoNum type="arabicPeriod"/>
            </a:pPr>
            <a:r>
              <a:rPr lang="en-US" sz="3600" dirty="0" smtClean="0"/>
              <a:t>Ratio of resource cost to total cost</a:t>
            </a:r>
            <a:endParaRPr lang="en-US" sz="3600"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553200" cy="1706562"/>
          </a:xfrm>
        </p:spPr>
        <p:txBody>
          <a:bodyPr>
            <a:normAutofit fontScale="90000"/>
          </a:bodyPr>
          <a:lstStyle/>
          <a:p>
            <a:pPr algn="l"/>
            <a:r>
              <a:rPr lang="en-US" b="1" dirty="0" smtClean="0">
                <a:solidFill>
                  <a:srgbClr val="0070C0"/>
                </a:solidFill>
              </a:rPr>
              <a:t>12. Which is NOT a determinant of the elasticity of resource demand?</a:t>
            </a:r>
            <a:endParaRPr lang="en-US" b="1" dirty="0">
              <a:solidFill>
                <a:srgbClr val="0070C0"/>
              </a:solidFill>
            </a:endParaRPr>
          </a:p>
        </p:txBody>
      </p:sp>
      <p:sp>
        <p:nvSpPr>
          <p:cNvPr id="6" name="CorShape1"/>
          <p:cNvSpPr/>
          <p:nvPr>
            <p:custDataLst>
              <p:tags r:id="rId2"/>
            </p:custDataLst>
          </p:nvPr>
        </p:nvSpPr>
        <p:spPr>
          <a:xfrm rot="10800000">
            <a:off x="142239" y="3669961"/>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8458200" cy="3840163"/>
          </a:xfrm>
        </p:spPr>
        <p:txBody>
          <a:bodyPr>
            <a:normAutofit/>
          </a:bodyPr>
          <a:lstStyle/>
          <a:p>
            <a:pPr marL="514350" lvl="1" indent="-514350">
              <a:buFont typeface="Arial" pitchFamily="34" charset="0"/>
              <a:buAutoNum type="arabicPeriod"/>
            </a:pPr>
            <a:r>
              <a:rPr lang="en-US" sz="3600" dirty="0" smtClean="0"/>
              <a:t>Ease of resource substitutability</a:t>
            </a:r>
          </a:p>
          <a:p>
            <a:pPr marL="514350" lvl="1" indent="-514350">
              <a:buFont typeface="Arial" pitchFamily="34" charset="0"/>
              <a:buAutoNum type="arabicPeriod"/>
            </a:pPr>
            <a:r>
              <a:rPr lang="en-US" sz="3600" dirty="0" smtClean="0"/>
              <a:t>Elasticity of product demand</a:t>
            </a:r>
          </a:p>
          <a:p>
            <a:pPr marL="514350" lvl="1" indent="-514350">
              <a:buFont typeface="Arial" pitchFamily="34" charset="0"/>
              <a:buAutoNum type="arabicPeriod"/>
            </a:pPr>
            <a:r>
              <a:rPr lang="en-US" sz="3600" dirty="0" smtClean="0"/>
              <a:t>Productivity of the resource</a:t>
            </a:r>
          </a:p>
          <a:p>
            <a:pPr marL="514350" lvl="1" indent="-514350">
              <a:buFont typeface="Arial" pitchFamily="34" charset="0"/>
              <a:buAutoNum type="arabicPeriod"/>
            </a:pPr>
            <a:r>
              <a:rPr lang="en-US" sz="3600" dirty="0" smtClean="0"/>
              <a:t>Ratio of resource cost to total cost</a:t>
            </a:r>
            <a:endParaRPr 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096000" cy="2011362"/>
          </a:xfrm>
        </p:spPr>
        <p:txBody>
          <a:bodyPr>
            <a:noAutofit/>
          </a:bodyPr>
          <a:lstStyle/>
          <a:p>
            <a:pPr algn="l"/>
            <a:r>
              <a:rPr lang="en-US" sz="3600" b="1" dirty="0" smtClean="0"/>
              <a:t>13. If there are many substitutes for a resource, then the elasticity of demand for the resources will :</a:t>
            </a:r>
            <a:endParaRPr lang="en-US" sz="3600" b="1" dirty="0"/>
          </a:p>
        </p:txBody>
      </p:sp>
      <p:sp>
        <p:nvSpPr>
          <p:cNvPr id="3" name="TPAnswers"/>
          <p:cNvSpPr>
            <a:spLocks noGrp="1"/>
          </p:cNvSpPr>
          <p:nvPr>
            <p:ph type="body" idx="1"/>
            <p:custDataLst>
              <p:tags r:id="rId2"/>
            </p:custDataLst>
          </p:nvPr>
        </p:nvSpPr>
        <p:spPr>
          <a:xfrm>
            <a:off x="457200" y="2667000"/>
            <a:ext cx="8305800" cy="3459163"/>
          </a:xfrm>
        </p:spPr>
        <p:txBody>
          <a:bodyPr>
            <a:noAutofit/>
          </a:bodyPr>
          <a:lstStyle/>
          <a:p>
            <a:pPr marL="514350" indent="-514350">
              <a:buFont typeface="Arial" pitchFamily="34" charset="0"/>
              <a:buAutoNum type="arabicPeriod"/>
            </a:pPr>
            <a:r>
              <a:rPr lang="en-US" dirty="0" smtClean="0"/>
              <a:t>be unit elastic</a:t>
            </a:r>
          </a:p>
          <a:p>
            <a:pPr marL="514350" indent="-514350">
              <a:buFont typeface="Arial" pitchFamily="34" charset="0"/>
              <a:buAutoNum type="arabicPeriod"/>
            </a:pPr>
            <a:r>
              <a:rPr lang="en-US" dirty="0" smtClean="0"/>
              <a:t>be more elastic</a:t>
            </a:r>
          </a:p>
          <a:p>
            <a:pPr marL="514350" indent="-514350">
              <a:buFont typeface="Arial" pitchFamily="34" charset="0"/>
              <a:buAutoNum type="arabicPeriod"/>
            </a:pPr>
            <a:r>
              <a:rPr lang="en-US" dirty="0" smtClean="0"/>
              <a:t>be less elastic</a:t>
            </a:r>
          </a:p>
          <a:p>
            <a:pPr marL="514350" indent="-514350">
              <a:buFont typeface="Arial" pitchFamily="34" charset="0"/>
              <a:buAutoNum type="arabicPeriod"/>
            </a:pPr>
            <a:r>
              <a:rPr lang="en-US" dirty="0" smtClean="0"/>
              <a:t>not </a:t>
            </a:r>
            <a:r>
              <a:rPr lang="en-US" smtClean="0"/>
              <a:t>be affected</a:t>
            </a:r>
            <a:endParaRPr lang="en-US" dirty="0"/>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096000" cy="2011362"/>
          </a:xfrm>
        </p:spPr>
        <p:txBody>
          <a:bodyPr>
            <a:noAutofit/>
          </a:bodyPr>
          <a:lstStyle/>
          <a:p>
            <a:pPr algn="l"/>
            <a:r>
              <a:rPr lang="en-US" sz="3600" b="1" dirty="0" smtClean="0">
                <a:solidFill>
                  <a:srgbClr val="0070C0"/>
                </a:solidFill>
              </a:rPr>
              <a:t>13. If there are many substitutes for a resource, then the elasticity of demand for the resources will :</a:t>
            </a:r>
            <a:endParaRPr lang="en-US" sz="3600" b="1" dirty="0">
              <a:solidFill>
                <a:srgbClr val="0070C0"/>
              </a:solidFill>
            </a:endParaRPr>
          </a:p>
        </p:txBody>
      </p:sp>
      <p:sp>
        <p:nvSpPr>
          <p:cNvPr id="6" name="CorShape1"/>
          <p:cNvSpPr/>
          <p:nvPr>
            <p:custDataLst>
              <p:tags r:id="rId2"/>
            </p:custDataLst>
          </p:nvPr>
        </p:nvSpPr>
        <p:spPr>
          <a:xfrm rot="10800000">
            <a:off x="172720" y="33189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667000"/>
            <a:ext cx="8305800" cy="3459163"/>
          </a:xfrm>
        </p:spPr>
        <p:txBody>
          <a:bodyPr>
            <a:noAutofit/>
          </a:bodyPr>
          <a:lstStyle/>
          <a:p>
            <a:pPr marL="514350" indent="-514350">
              <a:buFont typeface="Arial" pitchFamily="34" charset="0"/>
              <a:buAutoNum type="arabicPeriod"/>
            </a:pPr>
            <a:r>
              <a:rPr lang="en-US" dirty="0" smtClean="0"/>
              <a:t>be unit elastic</a:t>
            </a:r>
          </a:p>
          <a:p>
            <a:pPr marL="514350" indent="-514350">
              <a:buFont typeface="Arial" pitchFamily="34" charset="0"/>
              <a:buAutoNum type="arabicPeriod"/>
            </a:pPr>
            <a:r>
              <a:rPr lang="en-US" dirty="0" smtClean="0"/>
              <a:t>be more elastic</a:t>
            </a:r>
          </a:p>
          <a:p>
            <a:pPr marL="514350" indent="-514350">
              <a:buFont typeface="Arial" pitchFamily="34" charset="0"/>
              <a:buAutoNum type="arabicPeriod"/>
            </a:pPr>
            <a:r>
              <a:rPr lang="en-US" dirty="0" smtClean="0"/>
              <a:t>be less elastic</a:t>
            </a:r>
          </a:p>
          <a:p>
            <a:pPr marL="514350" indent="-514350">
              <a:buFont typeface="Arial" pitchFamily="34" charset="0"/>
              <a:buAutoNum type="arabicPeriod"/>
            </a:pPr>
            <a:r>
              <a:rPr lang="en-US" dirty="0" smtClean="0"/>
              <a:t>not </a:t>
            </a:r>
            <a:r>
              <a:rPr lang="en-US" smtClean="0"/>
              <a:t>be affected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Lesson </a:t>
            </a:r>
            <a:r>
              <a:rPr lang="en-US" b="1" dirty="0" smtClean="0"/>
              <a:t>12a </a:t>
            </a:r>
            <a:r>
              <a:rPr lang="en-US" b="1" dirty="0" smtClean="0"/>
              <a:t>– Something </a:t>
            </a:r>
            <a:r>
              <a:rPr lang="en-US" b="1" dirty="0" smtClean="0"/>
              <a:t>Interesting</a:t>
            </a:r>
            <a:endParaRPr lang="en-US" sz="3600" b="1" dirty="0"/>
          </a:p>
        </p:txBody>
      </p:sp>
      <p:sp>
        <p:nvSpPr>
          <p:cNvPr id="3" name="Subtitle 2"/>
          <p:cNvSpPr>
            <a:spLocks noGrp="1"/>
          </p:cNvSpPr>
          <p:nvPr>
            <p:ph type="subTitle" idx="1"/>
          </p:nvPr>
        </p:nvSpPr>
        <p:spPr>
          <a:xfrm>
            <a:off x="76200" y="1143000"/>
            <a:ext cx="8991600" cy="4800600"/>
          </a:xfrm>
        </p:spPr>
        <p:txBody>
          <a:bodyPr>
            <a:noAutofit/>
          </a:bodyPr>
          <a:lstStyle/>
          <a:p>
            <a:r>
              <a:rPr lang="en-US" sz="3600" b="1" dirty="0">
                <a:solidFill>
                  <a:schemeClr val="tx1"/>
                </a:solidFill>
              </a:rPr>
              <a:t>Why are people paid differently?</a:t>
            </a:r>
            <a:r>
              <a:rPr lang="en-US" sz="3600" dirty="0">
                <a:solidFill>
                  <a:schemeClr val="tx1"/>
                </a:solidFill>
              </a:rPr>
              <a:t> </a:t>
            </a:r>
          </a:p>
          <a:p>
            <a:pPr algn="l"/>
            <a:r>
              <a:rPr lang="en-US" dirty="0" smtClean="0">
                <a:solidFill>
                  <a:schemeClr val="tx1"/>
                </a:solidFill>
              </a:rPr>
              <a:t>Lowest </a:t>
            </a:r>
            <a:r>
              <a:rPr lang="en-US" dirty="0">
                <a:solidFill>
                  <a:schemeClr val="tx1"/>
                </a:solidFill>
              </a:rPr>
              <a:t>Paying College Majors:</a:t>
            </a:r>
            <a:r>
              <a:rPr lang="en-US" dirty="0">
                <a:solidFill>
                  <a:schemeClr val="tx1"/>
                </a:solidFill>
              </a:rPr>
              <a:t> </a:t>
            </a:r>
            <a:r>
              <a:rPr lang="en-US" dirty="0" smtClean="0">
                <a:solidFill>
                  <a:schemeClr val="tx1"/>
                </a:solidFill>
              </a:rPr>
              <a:t>See Next Two Slides</a:t>
            </a:r>
          </a:p>
          <a:p>
            <a:pPr algn="l"/>
            <a:r>
              <a:rPr lang="en-US" sz="2000" dirty="0" smtClean="0">
                <a:solidFill>
                  <a:schemeClr val="tx1"/>
                </a:solidFill>
                <a:hlinkClick r:id="rId3"/>
              </a:rPr>
              <a:t>http</a:t>
            </a:r>
            <a:r>
              <a:rPr lang="en-US" sz="2000" dirty="0">
                <a:solidFill>
                  <a:schemeClr val="tx1"/>
                </a:solidFill>
                <a:hlinkClick r:id="rId3"/>
              </a:rPr>
              <a:t>://money.cnn.com/2015/05/08/pf/college/lowest-paying-college-majors/index.html</a:t>
            </a:r>
            <a:r>
              <a:rPr lang="en-US" sz="2000" dirty="0">
                <a:solidFill>
                  <a:schemeClr val="tx1"/>
                </a:solidFill>
              </a:rPr>
              <a:t> </a:t>
            </a:r>
            <a:endParaRPr lang="en-US" sz="2000" dirty="0" smtClean="0">
              <a:solidFill>
                <a:schemeClr val="tx1"/>
              </a:solidFill>
            </a:endParaRPr>
          </a:p>
          <a:p>
            <a:pPr algn="l"/>
            <a:r>
              <a:rPr lang="en-US" dirty="0" smtClean="0">
                <a:solidFill>
                  <a:schemeClr val="tx1"/>
                </a:solidFill>
              </a:rPr>
              <a:t>Highest </a:t>
            </a:r>
            <a:r>
              <a:rPr lang="en-US" dirty="0">
                <a:solidFill>
                  <a:schemeClr val="tx1"/>
                </a:solidFill>
              </a:rPr>
              <a:t>Paying College Majors</a:t>
            </a:r>
            <a:r>
              <a:rPr lang="en-US" dirty="0" smtClean="0">
                <a:solidFill>
                  <a:schemeClr val="tx1"/>
                </a:solidFill>
              </a:rPr>
              <a:t>: See Next Two Slides</a:t>
            </a:r>
            <a:endParaRPr lang="en-US" dirty="0">
              <a:solidFill>
                <a:schemeClr val="tx1"/>
              </a:solidFill>
            </a:endParaRPr>
          </a:p>
          <a:p>
            <a:pPr algn="l"/>
            <a:r>
              <a:rPr lang="en-US" sz="2000" dirty="0">
                <a:solidFill>
                  <a:schemeClr val="tx1"/>
                </a:solidFill>
                <a:hlinkClick r:id="rId4"/>
              </a:rPr>
              <a:t>http://money.cnn.com/2015/05/07/pf/college/highest-paying-college-majors/index.html</a:t>
            </a:r>
            <a:r>
              <a:rPr lang="en-US" sz="2000" dirty="0">
                <a:solidFill>
                  <a:schemeClr val="tx1"/>
                </a:solidFill>
              </a:rPr>
              <a:t> </a:t>
            </a:r>
            <a:endParaRPr lang="en-US" sz="2000" dirty="0" smtClean="0">
              <a:solidFill>
                <a:schemeClr val="tx1"/>
              </a:solidFill>
            </a:endParaRPr>
          </a:p>
        </p:txBody>
      </p:sp>
      <p:cxnSp>
        <p:nvCxnSpPr>
          <p:cNvPr id="8" name="Straight Connector 7"/>
          <p:cNvCxnSpPr/>
          <p:nvPr/>
        </p:nvCxnSpPr>
        <p:spPr>
          <a:xfrm>
            <a:off x="542544" y="83820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07521" y="6096000"/>
            <a:ext cx="82296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12a – Demand for Resources</a:t>
            </a:r>
            <a:endParaRPr lang="en-US" b="1" dirty="0"/>
          </a:p>
        </p:txBody>
      </p:sp>
    </p:spTree>
    <p:custDataLst>
      <p:tags r:id="rId1"/>
    </p:custDataLst>
    <p:extLst>
      <p:ext uri="{BB962C8B-B14F-4D97-AF65-F5344CB8AC3E}">
        <p14:creationId xmlns:p14="http://schemas.microsoft.com/office/powerpoint/2010/main" val="1306109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1" y="617507"/>
            <a:ext cx="8604849" cy="624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8626"/>
            <a:ext cx="8508521" cy="646331"/>
          </a:xfrm>
          <a:prstGeom prst="rect">
            <a:avLst/>
          </a:prstGeom>
        </p:spPr>
        <p:txBody>
          <a:bodyPr wrap="square">
            <a:spAutoFit/>
          </a:bodyPr>
          <a:lstStyle/>
          <a:p>
            <a:pPr algn="ctr"/>
            <a:r>
              <a:rPr lang="en-US" sz="3600" b="1" dirty="0" smtClean="0"/>
              <a:t>Lowest </a:t>
            </a:r>
            <a:r>
              <a:rPr lang="en-US" sz="3600" b="1" dirty="0"/>
              <a:t>Paying College </a:t>
            </a:r>
            <a:r>
              <a:rPr lang="en-US" sz="3600" b="1" dirty="0" smtClean="0"/>
              <a:t>Majors</a:t>
            </a:r>
            <a:endParaRPr lang="en-US" sz="3600" b="1" dirty="0"/>
          </a:p>
        </p:txBody>
      </p:sp>
    </p:spTree>
    <p:custDataLst>
      <p:tags r:id="rId1"/>
    </p:custDataLst>
    <p:extLst>
      <p:ext uri="{BB962C8B-B14F-4D97-AF65-F5344CB8AC3E}">
        <p14:creationId xmlns:p14="http://schemas.microsoft.com/office/powerpoint/2010/main" val="1026482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626"/>
            <a:ext cx="8508521" cy="646331"/>
          </a:xfrm>
          <a:prstGeom prst="rect">
            <a:avLst/>
          </a:prstGeom>
        </p:spPr>
        <p:txBody>
          <a:bodyPr wrap="square">
            <a:spAutoFit/>
          </a:bodyPr>
          <a:lstStyle/>
          <a:p>
            <a:pPr algn="ctr"/>
            <a:r>
              <a:rPr lang="en-US" sz="3600" b="1" dirty="0" smtClean="0"/>
              <a:t>Highest </a:t>
            </a:r>
            <a:r>
              <a:rPr lang="en-US" sz="3600" b="1" dirty="0"/>
              <a:t>Paying College </a:t>
            </a:r>
            <a:r>
              <a:rPr lang="en-US" sz="3600" b="1" dirty="0" smtClean="0"/>
              <a:t>Majors</a:t>
            </a:r>
            <a:endParaRPr lang="en-US" sz="36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20451"/>
            <a:ext cx="8068574" cy="606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85796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CORRECTPOINTVALUE" val="10"/>
  <p:tag name="POWERPOINTVERSION" val="14.0"/>
  <p:tag name="TASKPANEKEY" val="4c9d1e5b-ef5e-4b51-864a-16c975ed6b28"/>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ANSWERBULLETS" val="3"/>
  <p:tag name="TEXTLENGTH" val="128"/>
  <p:tag name="FONTSIZE" val="36"/>
  <p:tag name="BULLETTYPE" val="ppBulletArabicPeriod"/>
  <p:tag name="ANSWERTEXT" val="Ease of resource substitutability&#10;Elasticity of product demand&#10;Productivity of the resource&#10;Ratio of resource cost to total cost"/>
  <p:tag name="OLDNUMANSWERS" val="4"/>
</p:tagLst>
</file>

<file path=ppt/tags/tag101.xml><?xml version="1.0" encoding="utf-8"?>
<p:tagLst xmlns:a="http://schemas.openxmlformats.org/drawingml/2006/main" xmlns:r="http://schemas.openxmlformats.org/officeDocument/2006/relationships" xmlns:p="http://schemas.openxmlformats.org/presentationml/2006/main">
  <p:tag name="SLIDEGUID" val="BBB0B258BC084DF6840BFFC528DD784C"/>
  <p:tag name="SLIDEID" val="BBB0B258BC084DF6840BFFC528DD784C"/>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10. If there are many substitutes for a resource, then the elasticity of demand for the resources will :"/>
  <p:tag name="ANSWERSALIAS" val="be unit elastic|smicln|be more elastic|smicln|be less elastic|smicln|not be affected"/>
  <p:tag name="TOTALRESPONSES" val="16"/>
  <p:tag name="RESPONSECOUNT" val="16"/>
  <p:tag name="SLICED" val="False"/>
  <p:tag name="RESPONSES" val="3;2;2;2;2;2;2;2;2;2;2;2;2;2;2;3;"/>
  <p:tag name="CHARTSTRINGSTD" val="0 14 2 0"/>
  <p:tag name="CHARTSTRINGREV" val="0 2 14 0"/>
  <p:tag name="CHARTSTRINGSTDPER" val="0 0.875 0.125 0"/>
  <p:tag name="CHARTSTRINGREVPER" val="0 0.125 0.875 0"/>
  <p:tag name="RESPONSESGATHERED" val="False"/>
  <p:tag name="ANONYMOUSTEMP" val="False"/>
  <p:tag name="CORRECTPOINTVALUE" val="0"/>
  <p:tag name="VALUES" val="Incorrect|smicln|Correct|smicln|Incorrect|smicln|Incorrect"/>
</p:tagLst>
</file>

<file path=ppt/tags/tag102.xml><?xml version="1.0" encoding="utf-8"?>
<p:tagLst xmlns:a="http://schemas.openxmlformats.org/drawingml/2006/main" xmlns:r="http://schemas.openxmlformats.org/officeDocument/2006/relationships" xmlns:p="http://schemas.openxmlformats.org/presentationml/2006/main">
  <p:tag name="ANSWERBULLETS" val="3"/>
  <p:tag name="TEXTLENGTH" val="63"/>
  <p:tag name="FONTSIZE" val="32"/>
  <p:tag name="BULLETTYPE" val="ppBulletArabicPeriod"/>
  <p:tag name="ANSWERTEXT" val="be unit elastic&#10;be more elastic&#10;be less elastic&#10;not be affected"/>
  <p:tag name="OLDNUMANSWERS" val="4"/>
</p:tagLst>
</file>

<file path=ppt/tags/tag10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10. If there are many substitutes for a resource, then the elasticity of demand for the resources will :"/>
  <p:tag name="ANSWERSALIAS" val="be unit elastic|smicln|be more elastic|smicln|be less elastic|smicln|not be affected"/>
  <p:tag name="TOTALRESPONSES" val="16"/>
  <p:tag name="RESPONSECOUNT" val="16"/>
  <p:tag name="SLICED" val="False"/>
  <p:tag name="RESPONSES" val="3;2;2;2;2;2;2;2;2;2;2;2;2;2;2;3;"/>
  <p:tag name="CHARTSTRINGSTD" val="0 14 2 0"/>
  <p:tag name="CHARTSTRINGREV" val="0 2 14 0"/>
  <p:tag name="CHARTSTRINGSTDPER" val="0 0.875 0.125 0"/>
  <p:tag name="CHARTSTRINGREVPER" val="0 0.125 0.875 0"/>
  <p:tag name="RESPONSESGATHERED" val="False"/>
  <p:tag name="ANONYMOUSTEMP" val="False"/>
  <p:tag name="SLIDEORDER" val="2"/>
  <p:tag name="SLIDEGUID" val="A6126BA679FD459793B3C8D6DECF4163"/>
  <p:tag name="CORRECTPOINTVALUE" val="1"/>
  <p:tag name="VALUES" val="Incorrect|smicln|Correct|smicln|Incorrect|smicln|Incorrect"/>
</p:tagLst>
</file>

<file path=ppt/tags/tag10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5.xml><?xml version="1.0" encoding="utf-8"?>
<p:tagLst xmlns:a="http://schemas.openxmlformats.org/drawingml/2006/main" xmlns:r="http://schemas.openxmlformats.org/officeDocument/2006/relationships" xmlns:p="http://schemas.openxmlformats.org/presentationml/2006/main">
  <p:tag name="ANSWERBULLETS" val="3"/>
  <p:tag name="TEXTLENGTH" val="63"/>
  <p:tag name="FONTSIZE" val="32"/>
  <p:tag name="BULLETTYPE" val="ppBulletArabicPeriod"/>
  <p:tag name="ANSWERTEXT" val="be unit elastic&#10;be more elastic&#10;be less elastic&#10;not be affected"/>
  <p:tag name="OLDNUMANSWERS" val="4"/>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SLIDEGUID" val="AA1E3F8EDF7E4BD0A01C91DE8D9840C2"/>
  <p:tag name="SLIDEID" val="AA1E3F8EDF7E4BD0A01C91DE8D9840C2"/>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1 The demand for labor is a firm’s ______ curve:"/>
  <p:tag name="ANSWERSALIAS" val="MR|smicln|MP|smicln|MRP|smicln|VMP"/>
  <p:tag name="TOTALRESPONSES" val="16"/>
  <p:tag name="RESPONSECOUNT" val="16"/>
  <p:tag name="SLICED" val="False"/>
  <p:tag name="RESPONSES" val="3;3;4;3;3;3;3;3;3;2;3;1;4;3;3;3;"/>
  <p:tag name="CHARTSTRINGSTD" val="1 1 12 2"/>
  <p:tag name="CHARTSTRINGREV" val="2 12 1 1"/>
  <p:tag name="CHARTSTRINGSTDPER" val="0.0625 0.0625 0.75 0.125"/>
  <p:tag name="CHARTSTRINGREVPER" val="0.125 0.75 0.0625 0.0625"/>
  <p:tag name="RESPONSESGATHERED" val="False"/>
  <p:tag name="ANONYMOUSTEMP" val="False"/>
  <p:tag name="CORRECTPOINTVALUE" val="0"/>
  <p:tag name="VALUES" val="No Value|smicln|No Value|smicln|No Value|smicln|No Value"/>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TEXTLENGTH" val="13"/>
  <p:tag name="FONTSIZE" val="32"/>
  <p:tag name="BULLETTYPE" val="ppBulletArabicPeriod"/>
  <p:tag name="ANSWERTEXT" val="MR&#10;MP&#10;MRP&#10;VMP"/>
  <p:tag name="OLDNUMANSWERS" val="4"/>
</p:tagLst>
</file>

<file path=ppt/tags/tag2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The demand for labor is a firm’s ______ curve:"/>
  <p:tag name="ANSWERSALIAS" val="MR|smicln|MP|smicln|MRP|smicln|VMP"/>
  <p:tag name="TOTALRESPONSES" val="16"/>
  <p:tag name="RESPONSECOUNT" val="16"/>
  <p:tag name="SLICED" val="False"/>
  <p:tag name="RESPONSES" val="3;3;4;3;3;3;3;3;3;2;3;1;4;3;3;3;"/>
  <p:tag name="CHARTSTRINGSTD" val="1 1 12 2"/>
  <p:tag name="CHARTSTRINGREV" val="2 12 1 1"/>
  <p:tag name="CHARTSTRINGSTDPER" val="0.0625 0.0625 0.75 0.125"/>
  <p:tag name="CHARTSTRINGREVPER" val="0.125 0.75 0.0625 0.0625"/>
  <p:tag name="RESPONSESGATHERED" val="False"/>
  <p:tag name="ANONYMOUSTEMP" val="False"/>
  <p:tag name="SLIDEORDER" val="2"/>
  <p:tag name="SLIDEGUID" val="6A2C2CD20D7A4BA9B2F4D72957749A92"/>
  <p:tag name="CORRECTPOINTVALUE" val="1"/>
  <p:tag name="VALUES" val="Incorrect|smicln|Incorrect|smicln|Correct|smicln|Incorrect"/>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TEXTLENGTH" val="13"/>
  <p:tag name="FONTSIZE" val="32"/>
  <p:tag name="BULLETTYPE" val="ppBulletArabicPeriod"/>
  <p:tag name="ANSWERTEXT" val="MR&#10;MP&#10;MRP&#10;VMP"/>
  <p:tag name="OLDNUMANSWERS" val="4"/>
</p:tagLst>
</file>

<file path=ppt/tags/tag3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2.xml><?xml version="1.0" encoding="utf-8"?>
<p:tagLst xmlns:a="http://schemas.openxmlformats.org/drawingml/2006/main" xmlns:r="http://schemas.openxmlformats.org/officeDocument/2006/relationships" xmlns:p="http://schemas.openxmlformats.org/presentationml/2006/main">
  <p:tag name="SLIDEGUID" val="59D7855427E848BA8597AB56B0989843"/>
  <p:tag name="SLIDEID" val="59D7855427E848BA8597AB56B098984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2. “Derived demand” for labor means when a firm hires labor, it has to derive its demand: "/>
  <p:tag name="ANSWERSALIAS" val="Mathematically|smicln|Based on the labor supply|smicln|From the demand for the products that the labor produces|smicln|Based on the minimum wage"/>
  <p:tag name="TOTALRESPONSES" val="16"/>
  <p:tag name="RESPONSECOUNT" val="16"/>
  <p:tag name="SLICED" val="False"/>
  <p:tag name="RESPONSES" val="4;3;3;3;3;4;3;3;3;3;3;2;3;3;3;3;"/>
  <p:tag name="CHARTSTRINGSTD" val="0 1 13 2"/>
  <p:tag name="CHARTSTRINGREV" val="2 13 1 0"/>
  <p:tag name="CHARTSTRINGSTDPER" val="0 0.0625 0.8125 0.125"/>
  <p:tag name="CHARTSTRINGREVPER" val="0.125 0.8125 0.0625 0"/>
  <p:tag name="RESPONSESGATHERED" val="False"/>
  <p:tag name="ANONYMOUSTEMP" val="False"/>
  <p:tag name="CORRECTPOINTVALUE" val="0"/>
  <p:tag name="VALUES" val="No Value|smicln|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thematically&#10;Based on the labor supply&#10;From the demand for the products that the labor produces&#10;Based on the minimum wage"/>
  <p:tag name="OLDNUMANSWERS" val="4"/>
</p:tagLst>
</file>

<file path=ppt/tags/tag34.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Derived demand” for labor means when a firm hires labor, it has to derive its demand: "/>
  <p:tag name="ANSWERSALIAS" val="Mathematically|smicln|Based on the labor supply|smicln|From the demand for the products that the labor produces|smicln|Based on the minimum wage"/>
  <p:tag name="TOTALRESPONSES" val="16"/>
  <p:tag name="RESPONSECOUNT" val="16"/>
  <p:tag name="SLICED" val="False"/>
  <p:tag name="RESPONSES" val="4;3;3;3;3;4;3;3;3;3;3;2;3;3;3;3;"/>
  <p:tag name="CHARTSTRINGSTD" val="0 1 13 2"/>
  <p:tag name="CHARTSTRINGREV" val="2 13 1 0"/>
  <p:tag name="CHARTSTRINGSTDPER" val="0 0.0625 0.8125 0.125"/>
  <p:tag name="CHARTSTRINGREVPER" val="0.125 0.8125 0.0625 0"/>
  <p:tag name="RESPONSESGATHERED" val="False"/>
  <p:tag name="ANONYMOUSTEMP" val="False"/>
  <p:tag name="SLIDEORDER" val="2"/>
  <p:tag name="SLIDEGUID" val="E994D3BA3FE448ECAF587773F3692B37"/>
  <p:tag name="CORRECTPOINTVALUE" val="1"/>
  <p:tag name="VALUES" val="Incorrect|smicln|Incorrect|smicln|Correct|smicln|Incorrect"/>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thematically&#10;Based on the labor supply&#10;From the demand for the products that the labor produces&#10;Based on the minimum wage"/>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xml><?xml version="1.0" encoding="utf-8"?>
<p:tagLst xmlns:a="http://schemas.openxmlformats.org/drawingml/2006/main" xmlns:r="http://schemas.openxmlformats.org/officeDocument/2006/relationships" xmlns:p="http://schemas.openxmlformats.org/presentationml/2006/main">
  <p:tag name="SLIDEGUID" val="519BFF3EE7814C40A75E652EE23FC473"/>
  <p:tag name="SLIDEID" val="519BFF3EE7814C40A75E652EE23FC47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3. MRP = "/>
  <p:tag name="ANSWERSALIAS" val="TP/Qlabor|smicln|     TP/     Qlabor|smicln|TR/Qlabor|smicln|     TR/     Qlabor"/>
  <p:tag name="TOTALRESPONSES" val="16"/>
  <p:tag name="RESPONSECOUNT" val="16"/>
  <p:tag name="SLICED" val="False"/>
  <p:tag name="RESPONSES" val="4;4;1;4;4;2;2;4;2;4;2;4;4;4;4;4;"/>
  <p:tag name="CHARTSTRINGSTD" val="1 4 0 11"/>
  <p:tag name="CHARTSTRINGREV" val="11 0 4 1"/>
  <p:tag name="CHARTSTRINGSTDPER" val="0.0625 0.25 0 0.6875"/>
  <p:tag name="CHARTSTRINGREVPER" val="0.6875 0 0.25 0.0625"/>
  <p:tag name="RESPONSESGATHERED" val="False"/>
  <p:tag name="ANONYMOUSTEMP" val="False"/>
  <p:tag name="CORRECTPOINTVALUE" val="0"/>
  <p:tag name="VALUES" val="No Value|smicln|No Value|smicln|No Value|smicln|No Value"/>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TP/Qlabor&#10;     TP/     Qlabor&#10;TR/Qlabor&#10;     TR/     Qlabor"/>
  <p:tag name="OLDNUMANSWERS" val="4"/>
</p:tagLst>
</file>

<file path=ppt/tags/tag39.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 MRP = "/>
  <p:tag name="ANSWERSALIAS" val="TP/Qlabor|smicln|     TP/     Qlabor|smicln|TR/Qlabor|smicln|     TR/     Qlabor"/>
  <p:tag name="TOTALRESPONSES" val="16"/>
  <p:tag name="RESPONSECOUNT" val="16"/>
  <p:tag name="SLICED" val="False"/>
  <p:tag name="RESPONSES" val="4;4;1;4;4;2;2;4;2;4;2;4;4;4;4;4;"/>
  <p:tag name="CHARTSTRINGSTD" val="1 4 0 11"/>
  <p:tag name="CHARTSTRINGREV" val="11 0 4 1"/>
  <p:tag name="CHARTSTRINGSTDPER" val="0.0625 0.25 0 0.6875"/>
  <p:tag name="CHARTSTRINGREVPER" val="0.6875 0 0.25 0.0625"/>
  <p:tag name="RESPONSESGATHERED" val="False"/>
  <p:tag name="ANONYMOUSTEMP" val="False"/>
  <p:tag name="SLIDEORDER" val="2"/>
  <p:tag name="SLIDEGUID" val="EC7B051364C344C7A43AA41EC66A7D19"/>
  <p:tag name="CORRECTPOINTVALUE" val="1"/>
  <p:tag name="VALUES" val="Incorrect|smicln|Incorrect|smicln|Incorrect|smicln|Correct"/>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TP/Qlabor&#10;     TP/     Qlabor&#10;TR/Qlabor&#10;     TR/     Qlabor"/>
  <p:tag name="OLDNUMANSWERS" val="4"/>
</p:tagLst>
</file>

<file path=ppt/tags/tag4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SLIDEORDER" val="2"/>
  <p:tag name="SLIDEGUID" val="9A7F82F42C4C4207B49A8AD334F24277"/>
  <p:tag name="QUESTIONALIAS" val="4. VMP = "/>
  <p:tag name="ANSWERSALIAS" val="MP/Qlabor|smicln|     TP/     Qlabor|smicln|TR/Qlabor|smicln|     TR/     Qlabor|smicln|Pproduct x MP"/>
  <p:tag name="TOTALRESPONSES" val="16"/>
  <p:tag name="RESPONSECOUNT" val="16"/>
  <p:tag name="SLICED" val="False"/>
  <p:tag name="RESPONSES" val="2;5;5;2;5;5;2;5;5;5;2;2;5;5;5;5;"/>
  <p:tag name="CHARTSTRINGSTD" val="0 5 0 0 11"/>
  <p:tag name="CHARTSTRINGREV" val="11 0 0 5 0"/>
  <p:tag name="CHARTSTRINGSTDPER" val="0 0.3125 0 0 0.6875"/>
  <p:tag name="CHARTSTRINGREVPER" val="0.6875 0 0 0.3125 0"/>
  <p:tag name="RESPONSESGATHERED" val="False"/>
  <p:tag name="ANONYMOUSTEMP" val="False"/>
  <p:tag name="CORRECTPOINTVALUE" val="0"/>
  <p:tag name="VALUES" val="No Value|smicln|No Value|smicln|No Value|smicln|No Value|smicln|No Value"/>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TEXTLENGTH" val="73"/>
  <p:tag name="FONTSIZE" val="32"/>
  <p:tag name="BULLETTYPE" val="ppBulletArabicPeriod"/>
  <p:tag name="ANSWERTEXT" val="MP/Qlabor&#10;     TP/     Qlabor&#10;TR/Qlabor&#10;     TR/     Qlabor&#10;Pproduct x MP"/>
  <p:tag name="OLDNUMANSWERS" val="5"/>
</p:tagLst>
</file>

<file path=ppt/tags/tag44.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ANSWERSALIAS" val="MP/Qlabor|smicln|     TP/     Qlabor|smicln|TR/Qlabor|smicln|     TR/     Qlabor|smicln|Pproduct x MP"/>
  <p:tag name="TOTALRESPONSES" val="16"/>
  <p:tag name="RESPONSECOUNT" val="16"/>
  <p:tag name="SLICED" val="False"/>
  <p:tag name="RESPONSES" val="2;5;5;2;5;5;2;5;5;5;2;2;5;5;5;5;"/>
  <p:tag name="CHARTSTRINGSTD" val="0 5 0 0 11"/>
  <p:tag name="CHARTSTRINGREV" val="11 0 0 5 0"/>
  <p:tag name="CHARTSTRINGSTDPER" val="0 0.3125 0 0 0.6875"/>
  <p:tag name="CHARTSTRINGREVPER" val="0.6875 0 0 0.3125 0"/>
  <p:tag name="RESPONSESGATHERED" val="False"/>
  <p:tag name="ANONYMOUSTEMP" val="False"/>
  <p:tag name="SLIDEORDER" val="3"/>
  <p:tag name="SLIDEGUID" val="48B58B45EC224B00BAACBAC23936A68D"/>
  <p:tag name="CORRECTPOINTVALUE" val="1"/>
  <p:tag name="QUESTIONALIAS" val="4. VMP  (value of the marginal product) = ___ "/>
  <p:tag name="VALUES" val="Incorrect|smicln|Incorrect|smicln|Incorrect|smicln|Incorrect|smicln|Correct"/>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73"/>
  <p:tag name="FONTSIZE" val="32"/>
  <p:tag name="BULLETTYPE" val="ppBulletArabicPeriod"/>
  <p:tag name="ANSWERTEXT" val="MP/Qlabor&#10;     TP/     Qlabor&#10;TR/Qlabor&#10;     TR/     Qlabor&#10;Pproduct x MP"/>
  <p:tag name="OLDNUMANSWERS" val="5"/>
</p:tagLst>
</file>

<file path=ppt/tags/tag4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4;1;4;4;4;3;4;4;4;2;4;4;4;4;4;"/>
  <p:tag name="CHARTSTRINGSTD" val="1 1 2 12"/>
  <p:tag name="CHARTSTRINGREV" val="12 2 1 1"/>
  <p:tag name="CHARTSTRINGSTDPER" val="0.0625 0.0625 0.125 0.75"/>
  <p:tag name="CHARTSTRINGREVPER" val="0.75 0.125 0.0625 0.0625"/>
  <p:tag name="RESPONSESGATHERED" val="False"/>
  <p:tag name="ANONYMOUSTEMP" val="False"/>
  <p:tag name="QUESTIONALIAS" val="5. What is the marginal revenue product of the third worker?  YP 22"/>
  <p:tag name="ANSWERSALIAS" val="$90|smicln|$30|smicln|$18|smicln|$9"/>
  <p:tag name="VALUES" val="No Value|smicln|No Value|smicln|No Value|smicln|No Value"/>
  <p:tag name="CORRECTPOINTVALUE" val="0"/>
  <p:tag name="SLIDEORDER" val="5"/>
  <p:tag name="SLIDEGUID" val="1B1A59C00D464144A6C7BFFDB3F15B3D"/>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TEXTLENGTH" val="14"/>
  <p:tag name="FONTSIZE" val="32"/>
  <p:tag name="BULLETTYPE" val="ppBulletArabicPeriod"/>
  <p:tag name="ANSWERTEXT" val="$90&#10;$30&#10;$18&#10;$9"/>
  <p:tag name="OLDNUMANSWERS" val="4"/>
</p:tagLst>
</file>

<file path=ppt/tags/tag4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4;1;4;4;4;3;4;4;4;2;4;4;4;4;4;"/>
  <p:tag name="CHARTSTRINGSTD" val="1 1 2 12"/>
  <p:tag name="CHARTSTRINGREV" val="12 2 1 1"/>
  <p:tag name="CHARTSTRINGSTDPER" val="0.0625 0.0625 0.125 0.75"/>
  <p:tag name="CHARTSTRINGREVPER" val="0.75 0.125 0.0625 0.0625"/>
  <p:tag name="RESPONSESGATHERED" val="False"/>
  <p:tag name="ANONYMOUSTEMP" val="False"/>
  <p:tag name="CORRECTPOINTVALUE" val="1"/>
  <p:tag name="QUESTIONALIAS" val="5. What is the marginal revenue product of the third worker?  YP 22"/>
  <p:tag name="ANSWERSALIAS" val="$90|smicln|$30|smicln|$18|smicln|$9"/>
  <p:tag name="SLIDEORDER" val="6"/>
  <p:tag name="SLIDEGUID" val="317B6C27F99B43B7AD77886FEE154077"/>
  <p:tag name="VALUES" val="Incorrect|smicln|Incorrect|smicln|Correct|smicln|Incorrect"/>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14"/>
  <p:tag name="FONTSIZE" val="32"/>
  <p:tag name="BULLETTYPE" val="ppBulletArabicPeriod"/>
  <p:tag name="ANSWERTEXT" val="$90&#10;$30&#10;$18&#10;$9"/>
  <p:tag name="OLDNUMANSWERS" val="4"/>
</p:tagLst>
</file>

<file path=ppt/tags/tag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2.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RESPONSESGATHERED" val="False"/>
  <p:tag name="ANONYMOUSTEMP" val="False"/>
  <p:tag name="QUESTIONALIAS" val="6. How many workers will the firm hire if the wage rate is $11 per day?  YP 22 "/>
  <p:tag name="ANSWERSALIAS" val="1|smicln|2|smicln|3|smicln|4|smicln|5"/>
  <p:tag name="VALUES" val="No Value|smicln|No Value|smicln|No Value|smicln|No Value|smicln|No Value"/>
  <p:tag name="CORRECTPOINTVALUE" val="0"/>
  <p:tag name="SLIDEORDER" val="6"/>
  <p:tag name="SLIDEGUID" val="8560FEA3E09A4735AB880786DFDC0F44"/>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54.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RESPONSESGATHERED" val="False"/>
  <p:tag name="ANONYMOUSTEMP" val="False"/>
  <p:tag name="CORRECTPOINTVALUE" val="1"/>
  <p:tag name="QUESTIONALIAS" val="6. How many workers will the firm hire if the wage rate is $11 per day?  YP 22 "/>
  <p:tag name="ANSWERSALIAS" val="1|smicln|2|smicln|3|smicln|4|smicln|5"/>
  <p:tag name="SLIDEORDER" val="7"/>
  <p:tag name="SLIDEGUID" val="0C02E0C562E24A4CAA5979EB25E3F24D"/>
  <p:tag name="VALUES" val="Incorrect|smicln|Incorrect|smicln|Incorrect|smicln|Incorrect|smicln|Correct"/>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5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4;1;4;4;4;3;4;4;4;2;4;4;4;4;4;"/>
  <p:tag name="CHARTSTRINGSTD" val="1 1 2 12"/>
  <p:tag name="CHARTSTRINGREV" val="12 2 1 1"/>
  <p:tag name="CHARTSTRINGSTDPER" val="0.0625 0.0625 0.125 0.75"/>
  <p:tag name="CHARTSTRINGREVPER" val="0.75 0.125 0.0625 0.0625"/>
  <p:tag name="RESPONSESGATHERED" val="False"/>
  <p:tag name="ANONYMOUSTEMP" val="False"/>
  <p:tag name="QUESTIONALIAS" val="7. What is the allocatively efficient quantity of labor?  YP 22"/>
  <p:tag name="ANSWERSALIAS" val="1|smicln|2|smicln|3|smicln|4|smicln|5"/>
  <p:tag name="VALUES" val="No Value|smicln|No Value|smicln|No Value|smicln|No Value|smicln|No Value"/>
  <p:tag name="CORRECTPOINTVALUE" val="0"/>
  <p:tag name="SLIDEORDER" val="3"/>
  <p:tag name="SLIDEGUID" val="0A77438180E24E11BA1843DDF9D8D135"/>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1&#10;2&#10;3&#10;4&#10;5"/>
  <p:tag name="OLDNUMANSWERS" val="5"/>
</p:tagLst>
</file>

<file path=ppt/tags/tag5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4;1;4;4;4;3;4;4;4;2;4;4;4;4;4;"/>
  <p:tag name="CHARTSTRINGSTD" val="1 1 2 12"/>
  <p:tag name="CHARTSTRINGREV" val="12 2 1 1"/>
  <p:tag name="CHARTSTRINGSTDPER" val="0.0625 0.0625 0.125 0.75"/>
  <p:tag name="CHARTSTRINGREVPER" val="0.75 0.125 0.0625 0.0625"/>
  <p:tag name="RESPONSESGATHERED" val="False"/>
  <p:tag name="ANONYMOUSTEMP" val="False"/>
  <p:tag name="CORRECTPOINTVALUE" val="1"/>
  <p:tag name="QUESTIONALIAS" val="7. What is the allocatively efficient quantity of labor?  YP 22"/>
  <p:tag name="ANSWERSALIAS" val="1|smicln|2|smicln|3|smicln|4|smicln|5"/>
  <p:tag name="SLIDEORDER" val="4"/>
  <p:tag name="SLIDEGUID" val="8BEBFECCD93A4CBB8AB29B5DDC85ABCF"/>
  <p:tag name="VALUES" val="Incorrect|smicln|Incorrect|smicln|Incorrect|smicln|Incorrect|smicln|Correct"/>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1&#10;2&#10;3&#10;4&#10;5"/>
  <p:tag name="OLDNUMANSWERS" val="5"/>
</p:tagLst>
</file>

<file path=ppt/tags/tag6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RESPONSESGATHERED" val="False"/>
  <p:tag name="ANONYMOUSTEMP" val="False"/>
  <p:tag name="QUESTIONALIAS" val="8. How many workers will the firm hire if the wage rate is $40 per day?  YP 23  #12"/>
  <p:tag name="ANSWERSALIAS" val="1|smicln|2|smicln|3|smicln|4|smicln|5"/>
  <p:tag name="CORRECTPOINTVALUE" val="0"/>
  <p:tag name="SLIDEORDER" val="5"/>
  <p:tag name="SLIDEGUID" val="AD7336E9C89D476EBA5684DF4121AF06"/>
  <p:tag name="VALUES" val="No Value|smicln|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7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RESPONSESGATHERED" val="False"/>
  <p:tag name="ANONYMOUSTEMP" val="False"/>
  <p:tag name="CORRECTPOINTVALUE" val="1"/>
  <p:tag name="QUESTIONALIAS" val="8. How many workers will the firm hire if the wage rate is $40 per day?  YP 23  #12"/>
  <p:tag name="ANSWERSALIAS" val="1|smicln|2|smicln|3|smicln|4|smicln|5"/>
  <p:tag name="SLIDEORDER" val="6"/>
  <p:tag name="SLIDEGUID" val="E1200B93BFDD42F88E06B630D045715B"/>
  <p:tag name="VALUES" val="Incorrect|smicln|Correct|smicln|Incorrect|smicln|Incorrect|smicln|Incorrect"/>
</p:tagLst>
</file>

<file path=ppt/tags/tag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74.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RESPONSESGATHERED" val="False"/>
  <p:tag name="ANONYMOUSTEMP" val="False"/>
  <p:tag name="QUESTIONALIAS" val="9. What is the allocatively efficient quantity of Labor if the wage rate is $40 per day?  YP 23 "/>
  <p:tag name="ANSWERSALIAS" val="1|smicln|2|smicln|3|smicln|4|smicln|5"/>
  <p:tag name="CORRECTPOINTVALUE" val="0"/>
  <p:tag name="VALUES" val="No Value|smicln|No Value|smicln|No Value|smicln|No Value|smicln|No Value"/>
  <p:tag name="SLIDEORDER" val="6"/>
  <p:tag name="SLIDEGUID" val="1C703258A08B4758B64FD2A65F0FBF64"/>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76.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RESPONSESGATHERED" val="False"/>
  <p:tag name="ANONYMOUSTEMP" val="False"/>
  <p:tag name="CORRECTPOINTVALUE" val="1"/>
  <p:tag name="QUESTIONALIAS" val="9. What is the allocatively efficient quantity of Labor if the wage rate is $40 per day?  YP 23 "/>
  <p:tag name="ANSWERSALIAS" val="1|smicln|2|smicln|3|smicln|4|smicln|5"/>
  <p:tag name="SLIDEORDER" val="7"/>
  <p:tag name="SLIDEGUID" val="9B44C8ADC6ED4D4DAC3B2C19DF0583B0"/>
  <p:tag name="VALUES" val="Incorrect|smicln|Incorrect|smicln|Incorrect|smicln|Correct|smicln|Incorrect"/>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7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SLIDEGUID" val="13C7D09B03074090A6E4548D54FC3BD3"/>
  <p:tag name="SLIDEID" val="13C7D09B03074090A6E4548D54FC3BD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7. Which is NOT a determinant of resource demand?"/>
  <p:tag name="ANSWERSALIAS" val="Changes in Demand for the Product|smicln|Changes in the Productivity of the Resource|smicln|Changes in the Prices of Other Resources|smicln|Changes in the Supply of the Resource"/>
  <p:tag name="TOTALRESPONSES" val="16"/>
  <p:tag name="RESPONSECOUNT" val="16"/>
  <p:tag name="SLICED" val="False"/>
  <p:tag name="RESPONSES" val="3;4;1;2;4;3;3;4;2;4;2;3;4;1;1;1;"/>
  <p:tag name="CHARTSTRINGSTD" val="4 3 4 5"/>
  <p:tag name="CHARTSTRINGREV" val="5 4 3 4"/>
  <p:tag name="CHARTSTRINGSTDPER" val="0.25 0.1875 0.25 0.3125"/>
  <p:tag name="CHARTSTRINGREVPER" val="0.3125 0.25 0.1875 0.25"/>
  <p:tag name="RESPONSESGATHERED" val="False"/>
  <p:tag name="ANONYMOUSTEMP" val="False"/>
  <p:tag name="CORRECTPOINTVALUE" val="0"/>
  <p:tag name="VALUES" val="No Value|smicln|No Value|smicln|No Value|smicln|No Value"/>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156"/>
  <p:tag name="FONTSIZE" val="32"/>
  <p:tag name="BULLETTYPE" val="ppBulletArabicPeriod"/>
  <p:tag name="ANSWERTEXT" val="Changes in Demand for the Product&#10;Changes in the Productivity of the Resource&#10;Changes in the Prices of Other Resources&#10;Changes in the Supply of the Resource"/>
  <p:tag name="OLDNUMANSWERS" val="4"/>
</p:tagLst>
</file>

<file path=ppt/tags/tag87.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QUESTIONALIAS" val="7. Which is NOT a determinant of resource demand?"/>
  <p:tag name="ANSWERSALIAS" val="Changes in Demand for the Product|smicln|Changes in the Productivity of the Resource|smicln|Changes in the Prices of Other Resources|smicln|Changes in the Supply of the Resource"/>
  <p:tag name="TOTALRESPONSES" val="16"/>
  <p:tag name="RESPONSECOUNT" val="16"/>
  <p:tag name="SLICED" val="False"/>
  <p:tag name="RESPONSES" val="3;4;1;2;4;3;3;4;2;4;2;3;4;1;1;1;"/>
  <p:tag name="CHARTSTRINGSTD" val="4 3 4 5"/>
  <p:tag name="CHARTSTRINGREV" val="5 4 3 4"/>
  <p:tag name="CHARTSTRINGSTDPER" val="0.25 0.1875 0.25 0.3125"/>
  <p:tag name="CHARTSTRINGREVPER" val="0.3125 0.25 0.1875 0.25"/>
  <p:tag name="RESPONSESGATHERED" val="False"/>
  <p:tag name="ANONYMOUSTEMP" val="False"/>
  <p:tag name="SLIDEORDER" val="2"/>
  <p:tag name="SLIDEGUID" val="79A2E23C98F44EC5AEE6830ED8677B09"/>
  <p:tag name="CORRECTPOINTVALUE" val="1"/>
  <p:tag name="VALUES" val="Incorrect|smicln|Incorrect|smicln|Incorrect|smicln|Correct"/>
</p:tagLst>
</file>

<file path=ppt/tags/tag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9.xml><?xml version="1.0" encoding="utf-8"?>
<p:tagLst xmlns:a="http://schemas.openxmlformats.org/drawingml/2006/main" xmlns:r="http://schemas.openxmlformats.org/officeDocument/2006/relationships" xmlns:p="http://schemas.openxmlformats.org/presentationml/2006/main">
  <p:tag name="ANSWERBULLETS" val="3"/>
  <p:tag name="TEXTLENGTH" val="156"/>
  <p:tag name="FONTSIZE" val="32"/>
  <p:tag name="BULLETTYPE" val="ppBulletArabicPeriod"/>
  <p:tag name="ANSWERTEXT" val="Changes in Demand for the Product&#10;Changes in the Productivity of the Resource&#10;Changes in the Prices of Other Resources&#10;Changes in the Supply of the Resource"/>
  <p:tag name="OLDNUMANSWERS" val="4"/>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SLIDEGUID" val="B854C85F964F4DBBB1CA015ACCA0E2C5"/>
  <p:tag name="SLIDEID" val="B854C85F964F4DBBB1CA015ACCA0E2C5"/>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8. If the resource becomes more productive, then demand for the resource will:"/>
  <p:tag name="ANSWERSALIAS" val="Increase|smicln|Decrease|smicln|Become more elastic|smicln|Become less elastic"/>
  <p:tag name="TOTALRESPONSES" val="16"/>
  <p:tag name="RESPONSECOUNT" val="16"/>
  <p:tag name="SLICED" val="False"/>
  <p:tag name="RESPONSES" val="1;1;1;1;1;4;3;1;1;1;1;1;2;1;1;3;"/>
  <p:tag name="CHARTSTRINGSTD" val="12 1 2 1"/>
  <p:tag name="CHARTSTRINGREV" val="1 2 1 12"/>
  <p:tag name="CHARTSTRINGSTDPER" val="0.75 0.0625 0.125 0.0625"/>
  <p:tag name="CHARTSTRINGREVPER" val="0.0625 0.125 0.0625 0.75"/>
  <p:tag name="RESPONSESGATHERED" val="False"/>
  <p:tag name="ANONYMOUSTEMP" val="False"/>
  <p:tag name="CORRECTPOINTVALUE" val="0"/>
  <p:tag name="VALUES" val="No Value|smicln|No Value|smicln|No Value|smicln|No Value"/>
</p:tagLst>
</file>

<file path=ppt/tags/tag91.xml><?xml version="1.0" encoding="utf-8"?>
<p:tagLst xmlns:a="http://schemas.openxmlformats.org/drawingml/2006/main" xmlns:r="http://schemas.openxmlformats.org/officeDocument/2006/relationships" xmlns:p="http://schemas.openxmlformats.org/presentationml/2006/main">
  <p:tag name="ANSWERBULLETS" val="3"/>
  <p:tag name="TEXTLENGTH" val="57"/>
  <p:tag name="FONTSIZE" val="32"/>
  <p:tag name="BULLETTYPE" val="ppBulletArabicPeriod"/>
  <p:tag name="ANSWERTEXT" val="Increase&#10;Decrease&#10;Become more elastic&#10;Become less elastic"/>
  <p:tag name="OLDNUMANSWERS" val="4"/>
</p:tagLst>
</file>

<file path=ppt/tags/tag92.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If the resource becomes more productive, then demand for the resource will:"/>
  <p:tag name="ANSWERSALIAS" val="Increase|smicln|Decrease|smicln|Become more elastic|smicln|Become less elastic"/>
  <p:tag name="TOTALRESPONSES" val="16"/>
  <p:tag name="RESPONSECOUNT" val="16"/>
  <p:tag name="SLICED" val="False"/>
  <p:tag name="RESPONSES" val="1;1;1;1;1;4;3;1;1;1;1;1;2;1;1;3;"/>
  <p:tag name="CHARTSTRINGSTD" val="12 1 2 1"/>
  <p:tag name="CHARTSTRINGREV" val="1 2 1 12"/>
  <p:tag name="CHARTSTRINGSTDPER" val="0.75 0.0625 0.125 0.0625"/>
  <p:tag name="CHARTSTRINGREVPER" val="0.0625 0.125 0.0625 0.75"/>
  <p:tag name="RESPONSESGATHERED" val="False"/>
  <p:tag name="ANONYMOUSTEMP" val="False"/>
  <p:tag name="SLIDEORDER" val="2"/>
  <p:tag name="SLIDEGUID" val="7FFD58BC87D44F58A40BBE3421424632"/>
  <p:tag name="CORRECTPOINTVALUE" val="1"/>
  <p:tag name="VALUES" val="Correct|smicln|Incorrect|smicln|Incorrect|smicln|Incorrect"/>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TEXTLENGTH" val="57"/>
  <p:tag name="FONTSIZE" val="32"/>
  <p:tag name="BULLETTYPE" val="ppBulletArabicPeriod"/>
  <p:tag name="ANSWERTEXT" val="Increase&#10;Decrease&#10;Become more elastic&#10;Become less elastic"/>
  <p:tag name="OLDNUMANSWERS" val="4"/>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SLIDEGUID" val="6A7006873F4348BDAC2B6FD9D0C4C801"/>
  <p:tag name="SLIDEID" val="6A7006873F4348BDAC2B6FD9D0C4C801"/>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9. Which is NOT a determinant of resource demand?"/>
  <p:tag name="ANSWERSALIAS" val="Ease of resource substitutability|smicln|Elasticity of product demand|smicln|Productivity of the resource|smicln|Ratio of resource cost to total cost"/>
  <p:tag name="TOTALRESPONSES" val="15"/>
  <p:tag name="RESPONSECOUNT" val="15"/>
  <p:tag name="SLICED" val="False"/>
  <p:tag name="RESPONSES" val="4;3;4;4;3;3;4;3;4;4;3;4;4;2;2;-;"/>
  <p:tag name="CHARTSTRINGSTD" val="0 2 5 8"/>
  <p:tag name="CHARTSTRINGREV" val="8 5 2 0"/>
  <p:tag name="CHARTSTRINGSTDPER" val="0 0.133333333333333 0.333333333333333 0.533333333333333"/>
  <p:tag name="CHARTSTRINGREVPER" val="0.533333333333333 0.333333333333333 0.133333333333333 0"/>
  <p:tag name="RESPONSESGATHERED" val="False"/>
  <p:tag name="ANONYMOUSTEMP" val="False"/>
  <p:tag name="CORRECTPOINTVALUE" val="0"/>
  <p:tag name="VALUES" val="No Value|smicln|No Value|smicln|No Value|smicln|No Value"/>
</p:tagLst>
</file>

<file path=ppt/tags/tag97.xml><?xml version="1.0" encoding="utf-8"?>
<p:tagLst xmlns:a="http://schemas.openxmlformats.org/drawingml/2006/main" xmlns:r="http://schemas.openxmlformats.org/officeDocument/2006/relationships" xmlns:p="http://schemas.openxmlformats.org/presentationml/2006/main">
  <p:tag name="ANSWERBULLETS" val="3"/>
  <p:tag name="TEXTLENGTH" val="128"/>
  <p:tag name="FONTSIZE" val="36"/>
  <p:tag name="BULLETTYPE" val="ppBulletArabicPeriod"/>
  <p:tag name="ANSWERTEXT" val="Ease of resource substitutability&#10;Elasticity of product demand&#10;Productivity of the resource&#10;Ratio of resource cost to total cost"/>
  <p:tag name="OLDNUMANSWERS" val="4"/>
</p:tagLst>
</file>

<file path=ppt/tags/tag98.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QUESTIONALIAS" val="9. Which is NOT a determinant of resource demand?"/>
  <p:tag name="ANSWERSALIAS" val="Ease of resource substitutability|smicln|Elasticity of product demand|smicln|Productivity of the resource|smicln|Ratio of resource cost to total cost"/>
  <p:tag name="TOTALRESPONSES" val="15"/>
  <p:tag name="RESPONSECOUNT" val="15"/>
  <p:tag name="SLICED" val="False"/>
  <p:tag name="RESPONSES" val="4;3;4;4;3;3;4;3;4;4;3;4;4;2;2;-;"/>
  <p:tag name="CHARTSTRINGSTD" val="0 2 5 8"/>
  <p:tag name="CHARTSTRINGREV" val="8 5 2 0"/>
  <p:tag name="CHARTSTRINGSTDPER" val="0 0.133333333333333 0.333333333333333 0.533333333333333"/>
  <p:tag name="CHARTSTRINGREVPER" val="0.533333333333333 0.333333333333333 0.133333333333333 0"/>
  <p:tag name="RESPONSESGATHERED" val="False"/>
  <p:tag name="ANONYMOUSTEMP" val="False"/>
  <p:tag name="SLIDEORDER" val="2"/>
  <p:tag name="SLIDEGUID" val="D910D8EEBFD64578BC2408AD5431299E"/>
  <p:tag name="CORRECTPOINTVALUE" val="1"/>
  <p:tag name="VALUES" val="Incorrect|smicln|Incorrect|smicln|Correct|smicln|Incorrect"/>
</p:tagLst>
</file>

<file path=ppt/tags/tag9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3480</Words>
  <Application>Microsoft Office PowerPoint</Application>
  <PresentationFormat>On-screen Show (4:3)</PresentationFormat>
  <Paragraphs>519</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12a – The Demand for Resources (Labor)</vt:lpstr>
      <vt:lpstr>12a – Demand for Resources</vt:lpstr>
      <vt:lpstr>PowerPoint Presentation</vt:lpstr>
      <vt:lpstr>12a – Demand for Resources</vt:lpstr>
      <vt:lpstr>12a – Demand for Resources</vt:lpstr>
      <vt:lpstr>Lesson 12a – Introduction</vt:lpstr>
      <vt:lpstr>Lesson 12a – Something Interesting</vt:lpstr>
      <vt:lpstr>PowerPoint Presentation</vt:lpstr>
      <vt:lpstr>PowerPoint Presentation</vt:lpstr>
      <vt:lpstr>Lesson 12a – Something Interesting</vt:lpstr>
      <vt:lpstr>12a – Demand for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demand for labor is a firm’s ______ curve:</vt:lpstr>
      <vt:lpstr>1. The demand for labor is a firm’s ______ curve:</vt:lpstr>
      <vt:lpstr>2. “Derived demand” for labor means when a firm hires labor, it gets its demand for labor: </vt:lpstr>
      <vt:lpstr>2. “Derived demand” for labor means when a firm hires labor, it gets its demand for labor: </vt:lpstr>
      <vt:lpstr>3. MRP = </vt:lpstr>
      <vt:lpstr>3. MRP = </vt:lpstr>
      <vt:lpstr>4. VMP  (value of the marginal product) = </vt:lpstr>
      <vt:lpstr>4. VMP  (value of the marginal product) = ___ </vt:lpstr>
      <vt:lpstr>5. What is the marginal revenue product of the third worker?  YP 22</vt:lpstr>
      <vt:lpstr>5. What is the marginal revenue product of the third worker?  YP 22</vt:lpstr>
      <vt:lpstr>6. How many workers will the firm hire if the wage rate is $11 per day?  YP 22 </vt:lpstr>
      <vt:lpstr>6. How many workers will the firm hire if the wage rate is $11 per day?  YP 22 </vt:lpstr>
      <vt:lpstr>7. What is the allocatively efficient quantity of labor?  YP 22</vt:lpstr>
      <vt:lpstr>7. What is the allocatively efficient quantity of labor?  YP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How many workers will the firm hire if the wage rate is $40 per day?  YP 23  #12</vt:lpstr>
      <vt:lpstr>8. How many workers will the firm hire if the wage rate is $40 per day?  YP 23  #12</vt:lpstr>
      <vt:lpstr>9. What is the allocatively efficient quantity of Labor if the wage rate is $40 per day?  YP 23  #13</vt:lpstr>
      <vt:lpstr>9. What is the allocatively efficient quantity of Labor if the wage rate is $40 per day?  YP 23  #13</vt:lpstr>
      <vt:lpstr>PowerPoint Presentation</vt:lpstr>
      <vt:lpstr>PowerPoint Presentation</vt:lpstr>
      <vt:lpstr>PowerPoint Presentation</vt:lpstr>
      <vt:lpstr>PowerPoint Presentation</vt:lpstr>
      <vt:lpstr>PowerPoint Presentation</vt:lpstr>
      <vt:lpstr>PowerPoint Presentation</vt:lpstr>
      <vt:lpstr>10. Which is NOT a determinant of resource demand?</vt:lpstr>
      <vt:lpstr>10. Which is NOT a determinant of resource demand?</vt:lpstr>
      <vt:lpstr>11. If the resource becomes more productive, then demand for the resource will:</vt:lpstr>
      <vt:lpstr>11. If the resource becomes more productive, then demand for the resource will:</vt:lpstr>
      <vt:lpstr>PowerPoint Presentation</vt:lpstr>
      <vt:lpstr>12. Which is NOT a determinant of the elasticity of resource demand?</vt:lpstr>
      <vt:lpstr>12. Which is NOT a determinant of the elasticity of resource demand?</vt:lpstr>
      <vt:lpstr>13. If there are many substitutes for a resource, then the elasticity of demand for the resources will :</vt:lpstr>
      <vt:lpstr>13. If there are many substitutes for a resource, then the elasticity of demand for the resources will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134</cp:revision>
  <cp:lastPrinted>2013-05-02T13:39:54Z</cp:lastPrinted>
  <dcterms:created xsi:type="dcterms:W3CDTF">2013-02-04T18:55:14Z</dcterms:created>
  <dcterms:modified xsi:type="dcterms:W3CDTF">2020-04-04T20:37:12Z</dcterms:modified>
</cp:coreProperties>
</file>