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261" r:id="rId12"/>
    <p:sldId id="273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296" r:id="rId22"/>
    <p:sldId id="297" r:id="rId23"/>
    <p:sldId id="334" r:id="rId24"/>
    <p:sldId id="267" r:id="rId25"/>
    <p:sldId id="274" r:id="rId26"/>
    <p:sldId id="335" r:id="rId27"/>
    <p:sldId id="260" r:id="rId28"/>
    <p:sldId id="27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262" r:id="rId38"/>
    <p:sldId id="276" r:id="rId39"/>
    <p:sldId id="263" r:id="rId40"/>
    <p:sldId id="277" r:id="rId41"/>
    <p:sldId id="344" r:id="rId42"/>
    <p:sldId id="345" r:id="rId43"/>
    <p:sldId id="346" r:id="rId44"/>
    <p:sldId id="264" r:id="rId45"/>
    <p:sldId id="278" r:id="rId46"/>
    <p:sldId id="268" r:id="rId47"/>
    <p:sldId id="279" r:id="rId48"/>
    <p:sldId id="369" r:id="rId49"/>
    <p:sldId id="347" r:id="rId50"/>
    <p:sldId id="370" r:id="rId51"/>
    <p:sldId id="349" r:id="rId52"/>
    <p:sldId id="259" r:id="rId53"/>
    <p:sldId id="280" r:id="rId54"/>
    <p:sldId id="350" r:id="rId55"/>
    <p:sldId id="265" r:id="rId56"/>
    <p:sldId id="281" r:id="rId57"/>
    <p:sldId id="351" r:id="rId58"/>
    <p:sldId id="352" r:id="rId59"/>
    <p:sldId id="266" r:id="rId60"/>
    <p:sldId id="282" r:id="rId61"/>
    <p:sldId id="353" r:id="rId62"/>
    <p:sldId id="354" r:id="rId63"/>
    <p:sldId id="355" r:id="rId64"/>
    <p:sldId id="356" r:id="rId65"/>
    <p:sldId id="357" r:id="rId66"/>
    <p:sldId id="358" r:id="rId67"/>
    <p:sldId id="359" r:id="rId68"/>
    <p:sldId id="360" r:id="rId69"/>
  </p:sldIdLst>
  <p:sldSz cx="9144000" cy="6858000" type="screen4x3"/>
  <p:notesSz cx="6858000" cy="9144000"/>
  <p:custDataLst>
    <p:tags r:id="rId7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02" autoAdjust="0"/>
    <p:restoredTop sz="94660"/>
  </p:normalViewPr>
  <p:slideViewPr>
    <p:cSldViewPr>
      <p:cViewPr varScale="1">
        <p:scale>
          <a:sx n="83" d="100"/>
          <a:sy n="83" d="100"/>
        </p:scale>
        <p:origin x="-778" y="-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6EAF-A769-436D-9698-E3130BACC578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9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1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2013/04/18/177721489/airline-mergers-push-fares-higher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hyperlink" Target="http://www.npr.org/blogs/money/2013/02/19/172323211/beer-map-two-giant-brewers-210-brands" TargetMode="External"/><Relationship Id="rId4" Type="http://schemas.openxmlformats.org/officeDocument/2006/relationships/hyperlink" Target="http://www.npr.org/blogs/money/2013/02/15/171955074/mavericks-hot-documents-and-beer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oidauthority.com/t-mobile-sprint-merger-plans-921398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hyperlink" Target="https://www.reuters.com/article/us-timewarner-m-a-at-t/u-s-justice-department-urges-judge-to-block-att-time-warner-merger-idUSKBN1GY15J" TargetMode="External"/><Relationship Id="rId5" Type="http://schemas.openxmlformats.org/officeDocument/2006/relationships/hyperlink" Target="http://www.latimes.com/business/la-fi-budweiser-sabmiller-20151111-story.html" TargetMode="External"/><Relationship Id="rId4" Type="http://schemas.openxmlformats.org/officeDocument/2006/relationships/hyperlink" Target="http://www.npr.org/2013/04/18/177721489/airline-mergers-push-fares-high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ARE BUSINESSES EFFICIENT?</a:t>
            </a:r>
            <a:br>
              <a:rPr lang="en-US" b="1" dirty="0" smtClean="0"/>
            </a:br>
            <a:r>
              <a:rPr lang="en-US" b="1" dirty="0" smtClean="0"/>
              <a:t>11b – </a:t>
            </a:r>
            <a:r>
              <a:rPr lang="en-US" b="1" dirty="0"/>
              <a:t>O</a:t>
            </a:r>
            <a:r>
              <a:rPr lang="en-US" b="1" dirty="0" smtClean="0"/>
              <a:t>ligopoly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772400" cy="3276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This web quiz may appear as two pages on tablets and laptops.</a:t>
            </a:r>
          </a:p>
          <a:p>
            <a:pPr algn="l"/>
            <a:endParaRPr lang="en-US" sz="1000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I recommend that you view it as one page by clicking on the open book icon        at the bottom of the page.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29" y="4876800"/>
            <a:ext cx="616272" cy="530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1679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9771"/>
            <a:ext cx="9144000" cy="418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6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45640"/>
            <a:ext cx="7772400" cy="60215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ARE BUSINESSES EFFICIENT?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 lvl="1" algn="l"/>
            <a:r>
              <a:rPr lang="en-US" sz="3600" dirty="0" smtClean="0">
                <a:solidFill>
                  <a:schemeClr val="tx1"/>
                </a:solidFill>
              </a:rPr>
              <a:t>1. </a:t>
            </a:r>
            <a:r>
              <a:rPr lang="en-US" sz="3600" b="1" dirty="0" smtClean="0">
                <a:solidFill>
                  <a:srgbClr val="FF0000"/>
                </a:solidFill>
              </a:rPr>
              <a:t>Characteristics and Examples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2. Nature of the Demand Curve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3. Short Run Equilibrium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4. Long Run Equilibrium and Efficiency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5. Other Issues</a:t>
            </a: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Mergers</a:t>
            </a: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Game Theory</a:t>
            </a: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Advertising</a:t>
            </a:r>
          </a:p>
          <a:p>
            <a:pPr marL="1485900" lvl="2" indent="-571500" algn="l">
              <a:buFont typeface="Arial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lvl="1" algn="l"/>
            <a:endParaRPr lang="en-US" sz="3600" dirty="0" smtClean="0">
              <a:solidFill>
                <a:schemeClr val="tx1"/>
              </a:solidFill>
            </a:endParaRPr>
          </a:p>
          <a:p>
            <a:pPr lvl="1" algn="l"/>
            <a:endParaRPr lang="en-US" sz="3600" dirty="0" smtClean="0">
              <a:solidFill>
                <a:schemeClr val="tx1"/>
              </a:solidFill>
            </a:endParaRPr>
          </a:p>
          <a:p>
            <a:pPr algn="l"/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9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67818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1. Which is not a characteristic of oligopolies? 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52600"/>
            <a:ext cx="8458200" cy="4373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Few firms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Standardized or differentiated products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Blocked entry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Mutual interdependence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Collusion possible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67818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1. Which is not a characteristic of oligopolies?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2989749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752600"/>
            <a:ext cx="8458200" cy="4373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Few firms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Standardized or differentiated products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Blocked entry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Mutual interdependence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Collusion possible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199" y="76200"/>
            <a:ext cx="679971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4" y="152400"/>
            <a:ext cx="8859736" cy="5929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62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NUMBER </a:t>
            </a:r>
            <a:r>
              <a:rPr lang="en-US" b="1" u="sng" dirty="0"/>
              <a:t>OF FIRMS: </a:t>
            </a:r>
            <a:r>
              <a:rPr lang="en-US" b="1" u="sng" dirty="0" smtClean="0"/>
              <a:t>Few</a:t>
            </a:r>
            <a:r>
              <a:rPr lang="en-US" u="sng" dirty="0" smtClean="0"/>
              <a:t>  -- </a:t>
            </a:r>
            <a:r>
              <a:rPr lang="en-US" b="1" u="sng" dirty="0"/>
              <a:t>How </a:t>
            </a:r>
            <a:r>
              <a:rPr lang="en-US" b="1" u="sng" dirty="0" smtClean="0"/>
              <a:t>few </a:t>
            </a:r>
            <a:r>
              <a:rPr lang="en-US" b="1" u="sng" dirty="0"/>
              <a:t>is “Few</a:t>
            </a:r>
            <a:r>
              <a:rPr lang="en-US" b="1" u="sng" dirty="0" smtClean="0"/>
              <a:t>”?</a:t>
            </a:r>
            <a:endParaRPr lang="en-US" u="sng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So few there is mutual interdependence </a:t>
            </a:r>
            <a:r>
              <a:rPr lang="en-US" dirty="0" smtClean="0"/>
              <a:t> </a:t>
            </a:r>
          </a:p>
          <a:p>
            <a:pPr marL="400050" lvl="1" indent="0">
              <a:buNone/>
            </a:pPr>
            <a:r>
              <a:rPr lang="en-US" dirty="0" smtClean="0"/>
              <a:t>A </a:t>
            </a:r>
            <a:r>
              <a:rPr lang="en-US" dirty="0"/>
              <a:t>situation in which a change in price strategy (or in some other strategy) by one firm will affect the sales and profits of another firm (or other firms); any firm which makes such a change can expect the other rivals to react to the change.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dirty="0"/>
              <a:t>. </a:t>
            </a:r>
            <a:r>
              <a:rPr lang="en-US" b="1" dirty="0" smtClean="0"/>
              <a:t>So few collusion is possible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A situation in which firms act together and in agreement (collude) to fix </a:t>
            </a:r>
            <a:r>
              <a:rPr lang="en-US" dirty="0" smtClean="0"/>
              <a:t>prices, </a:t>
            </a:r>
            <a:r>
              <a:rPr lang="en-US" dirty="0"/>
              <a:t>divide a </a:t>
            </a:r>
            <a:r>
              <a:rPr lang="en-US" dirty="0" smtClean="0"/>
              <a:t>market, </a:t>
            </a:r>
            <a:r>
              <a:rPr lang="en-US" dirty="0"/>
              <a:t>or otherwise restrict competition.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3. So few there is a High Concentration Ratio</a:t>
            </a:r>
          </a:p>
          <a:p>
            <a:pPr marL="0" indent="0">
              <a:buNone/>
            </a:pPr>
            <a:r>
              <a:rPr lang="en-US" b="1" dirty="0" smtClean="0"/>
              <a:t>4. So few there is a High </a:t>
            </a:r>
            <a:r>
              <a:rPr lang="en-US" b="1" dirty="0" err="1" smtClean="0"/>
              <a:t>Herfindahl</a:t>
            </a:r>
            <a:r>
              <a:rPr lang="en-US" b="1" dirty="0" smtClean="0"/>
              <a:t> Index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7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28600"/>
            <a:ext cx="8839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Type of Product</a:t>
            </a:r>
            <a:r>
              <a:rPr lang="en-US" dirty="0" smtClean="0"/>
              <a:t>: Some produce homogenous products, some produce differentiated products</a:t>
            </a:r>
          </a:p>
          <a:p>
            <a:pPr marL="0" indent="0">
              <a:buNone/>
            </a:pPr>
            <a:r>
              <a:rPr lang="en-US" sz="1600" dirty="0" smtClean="0"/>
              <a:t>  </a:t>
            </a:r>
            <a:endParaRPr lang="en-US" sz="1600" dirty="0"/>
          </a:p>
          <a:p>
            <a:r>
              <a:rPr lang="en-US" b="1" dirty="0"/>
              <a:t>homogeneous oligopoly</a:t>
            </a:r>
            <a:r>
              <a:rPr lang="en-US" dirty="0"/>
              <a:t> - An oligopoly in which the firms produce a standardized </a:t>
            </a:r>
            <a:r>
              <a:rPr lang="en-US" dirty="0" smtClean="0"/>
              <a:t>product.</a:t>
            </a:r>
          </a:p>
          <a:p>
            <a:r>
              <a:rPr lang="en-US" b="1" dirty="0" smtClean="0"/>
              <a:t>differentiated </a:t>
            </a:r>
            <a:r>
              <a:rPr lang="en-US" b="1" dirty="0"/>
              <a:t>oligopoly</a:t>
            </a:r>
            <a:r>
              <a:rPr lang="en-US" dirty="0"/>
              <a:t> - An oligopoly in which the firms produce a differentiated product.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9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Why are there only few firms?</a:t>
            </a:r>
          </a:p>
          <a:p>
            <a:pPr marL="0" indent="0">
              <a:buNone/>
            </a:pPr>
            <a:r>
              <a:rPr lang="en-US" b="1" dirty="0" smtClean="0"/>
              <a:t>Significant Barriers </a:t>
            </a:r>
            <a:r>
              <a:rPr lang="en-US" b="1" dirty="0"/>
              <a:t>to </a:t>
            </a:r>
            <a:r>
              <a:rPr lang="en-US" b="1" dirty="0" smtClean="0"/>
              <a:t>Entry</a:t>
            </a:r>
            <a:r>
              <a:rPr lang="en-US" sz="2800" dirty="0" smtClean="0"/>
              <a:t> (see lesson 10a Monopoly)</a:t>
            </a:r>
          </a:p>
          <a:p>
            <a:pPr marL="0" indent="0">
              <a:buNone/>
            </a:pPr>
            <a:r>
              <a:rPr lang="en-US" sz="1300" b="1" u="sng" dirty="0"/>
              <a:t> </a:t>
            </a:r>
            <a:r>
              <a:rPr lang="en-US" sz="1300" b="1" u="sng" dirty="0" smtClean="0"/>
              <a:t> </a:t>
            </a:r>
          </a:p>
          <a:p>
            <a:pPr marL="400050" lvl="1" indent="0">
              <a:buNone/>
            </a:pPr>
            <a:r>
              <a:rPr lang="en-US" sz="3200" b="1" dirty="0" smtClean="0"/>
              <a:t>1</a:t>
            </a:r>
            <a:r>
              <a:rPr lang="en-US" sz="3200" b="1" dirty="0"/>
              <a:t>. economies of scale: costs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300" dirty="0" smtClean="0"/>
              <a:t>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2. </a:t>
            </a:r>
            <a:r>
              <a:rPr lang="en-US" sz="3200" b="1" dirty="0"/>
              <a:t>legal barriers</a:t>
            </a:r>
            <a:endParaRPr lang="en-US" sz="3200" dirty="0"/>
          </a:p>
          <a:p>
            <a:pPr marL="1257300" lvl="3" indent="0">
              <a:buNone/>
            </a:pPr>
            <a:r>
              <a:rPr lang="en-US" sz="3200" b="1" dirty="0" smtClean="0"/>
              <a:t>a) patents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b) licenses</a:t>
            </a:r>
            <a:r>
              <a:rPr lang="en-US" sz="3200" dirty="0"/>
              <a:t> </a:t>
            </a:r>
            <a:endParaRPr lang="en-US" sz="3200" dirty="0" smtClean="0"/>
          </a:p>
          <a:p>
            <a:pPr marL="400050" lvl="1" indent="0">
              <a:buNone/>
            </a:pPr>
            <a:r>
              <a:rPr lang="en-US" sz="1200" dirty="0" smtClean="0"/>
              <a:t>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3</a:t>
            </a:r>
            <a:r>
              <a:rPr lang="en-US" sz="3200" b="1" dirty="0"/>
              <a:t>. ownership of essential raw </a:t>
            </a:r>
            <a:r>
              <a:rPr lang="en-US" sz="3200" b="1" dirty="0" smtClean="0"/>
              <a:t>materials</a:t>
            </a:r>
          </a:p>
          <a:p>
            <a:pPr marL="400050" lvl="1" indent="0">
              <a:buNone/>
            </a:pPr>
            <a:r>
              <a:rPr lang="en-US" sz="1200" dirty="0" smtClean="0"/>
              <a:t>  </a:t>
            </a:r>
            <a:endParaRPr lang="en-US" sz="1200" dirty="0"/>
          </a:p>
          <a:p>
            <a:pPr marL="400050" lvl="1" indent="0">
              <a:buNone/>
            </a:pPr>
            <a:r>
              <a:rPr lang="en-US" sz="3200" b="1" dirty="0"/>
              <a:t>4. pricing and other strategic barriers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6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CONTROL OVER PRICE: </a:t>
            </a:r>
            <a:endParaRPr lang="en-US" dirty="0"/>
          </a:p>
          <a:p>
            <a:pPr marL="914400" lvl="1" indent="-514350">
              <a:buAutoNum type="arabicPeriod"/>
            </a:pPr>
            <a:r>
              <a:rPr lang="en-US" sz="3200" b="1" dirty="0" smtClean="0"/>
              <a:t>much </a:t>
            </a:r>
            <a:r>
              <a:rPr lang="en-US" sz="3200" b="1" dirty="0"/>
              <a:t>if there is collusion</a:t>
            </a:r>
            <a:r>
              <a:rPr lang="en-US" sz="3200" dirty="0"/>
              <a:t> </a:t>
            </a:r>
            <a:endParaRPr lang="en-US" sz="3200" dirty="0" smtClean="0"/>
          </a:p>
          <a:p>
            <a:pPr marL="914400" lvl="1" indent="-514350">
              <a:buAutoNum type="arabicPeriod"/>
            </a:pPr>
            <a:r>
              <a:rPr lang="en-US" sz="3200" b="1" dirty="0" smtClean="0"/>
              <a:t>limited </a:t>
            </a:r>
            <a:r>
              <a:rPr lang="en-US" sz="3200" b="1" dirty="0"/>
              <a:t>by mutual interdependence</a:t>
            </a:r>
            <a:endParaRPr lang="en-US" sz="3200" dirty="0"/>
          </a:p>
          <a:p>
            <a:pPr marL="800100" lvl="2" indent="0">
              <a:buNone/>
            </a:pPr>
            <a:r>
              <a:rPr lang="en-US" sz="3200" dirty="0"/>
              <a:t>A situation in which a change in price strategy (or in some other strategy) by one firm will affect the sales and profits of another firm (or other firms); </a:t>
            </a:r>
            <a:endParaRPr lang="en-US" sz="3200" dirty="0" smtClean="0"/>
          </a:p>
          <a:p>
            <a:pPr marL="800100" lvl="2" indent="0">
              <a:buNone/>
            </a:pPr>
            <a:r>
              <a:rPr lang="en-US" sz="3200" dirty="0" smtClean="0"/>
              <a:t>any </a:t>
            </a:r>
            <a:r>
              <a:rPr lang="en-US" sz="3200" dirty="0"/>
              <a:t>firm which makes such a change can expect the other rivals to react to the change.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0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68386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2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TOPICS: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Oligopoly</a:t>
            </a:r>
            <a:endParaRPr lang="en-US" sz="36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Mergers</a:t>
            </a:r>
            <a:endParaRPr lang="en-US" sz="36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Game Theory</a:t>
            </a:r>
            <a:endParaRPr lang="en-US" sz="3600" dirty="0">
              <a:solidFill>
                <a:schemeClr val="tx1"/>
              </a:solidFill>
            </a:endParaRPr>
          </a:p>
          <a:p>
            <a:pPr algn="l"/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  <a:endParaRPr lang="en-US" sz="4400" dirty="0" smtClean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76200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ARE BUSINESSES EFFICIENT?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4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9" y="228600"/>
            <a:ext cx="84185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0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2743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2. Calculate the </a:t>
            </a:r>
            <a:r>
              <a:rPr lang="en-US" sz="3600" b="1" dirty="0" err="1" smtClean="0"/>
              <a:t>Herfindahl</a:t>
            </a:r>
            <a:r>
              <a:rPr lang="en-US" sz="3600" b="1" dirty="0" smtClean="0"/>
              <a:t> Index.</a:t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     Company A market share: 50%</a:t>
            </a:r>
            <a:br>
              <a:rPr lang="en-US" sz="3600" b="1" dirty="0" smtClean="0"/>
            </a:br>
            <a:r>
              <a:rPr lang="en-US" sz="3600" b="1" dirty="0" smtClean="0"/>
              <a:t>     Company B </a:t>
            </a:r>
            <a:r>
              <a:rPr lang="en-US" sz="3600" b="1" dirty="0"/>
              <a:t>market share: </a:t>
            </a:r>
            <a:r>
              <a:rPr lang="en-US" sz="3600" b="1" dirty="0" smtClean="0"/>
              <a:t>25%</a:t>
            </a:r>
            <a:r>
              <a:rPr lang="en-US" sz="3600" b="1" dirty="0"/>
              <a:t> 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    Company C </a:t>
            </a:r>
            <a:r>
              <a:rPr lang="en-US" sz="3600" b="1" dirty="0"/>
              <a:t>market share: </a:t>
            </a:r>
            <a:r>
              <a:rPr lang="en-US" sz="3600" b="1" dirty="0" smtClean="0"/>
              <a:t>25%</a:t>
            </a:r>
            <a:r>
              <a:rPr lang="en-US" sz="3600" b="1" dirty="0"/>
              <a:t> </a:t>
            </a:r>
            <a:r>
              <a:rPr lang="en-US" sz="3600" b="1" dirty="0" smtClean="0"/>
              <a:t> 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5601" y="2971800"/>
            <a:ext cx="2692399" cy="3124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625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2500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3750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5000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2743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2. Calculate the </a:t>
            </a:r>
            <a:r>
              <a:rPr lang="en-US" sz="3600" b="1" dirty="0" err="1" smtClean="0">
                <a:solidFill>
                  <a:srgbClr val="0070C0"/>
                </a:solidFill>
              </a:rPr>
              <a:t>Herfindahl</a:t>
            </a:r>
            <a:r>
              <a:rPr lang="en-US" sz="3600" b="1" dirty="0" smtClean="0">
                <a:solidFill>
                  <a:srgbClr val="0070C0"/>
                </a:solidFill>
              </a:rPr>
              <a:t> Index.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     Company A market share: 50%</a:t>
            </a:r>
            <a:br>
              <a:rPr lang="en-US" sz="3600" b="1" dirty="0" smtClean="0"/>
            </a:br>
            <a:r>
              <a:rPr lang="en-US" sz="3600" b="1" dirty="0" smtClean="0"/>
              <a:t>     Company B </a:t>
            </a:r>
            <a:r>
              <a:rPr lang="en-US" sz="3600" b="1" dirty="0"/>
              <a:t>market share: </a:t>
            </a:r>
            <a:r>
              <a:rPr lang="en-US" sz="3600" b="1" dirty="0" smtClean="0"/>
              <a:t>25%</a:t>
            </a:r>
            <a:r>
              <a:rPr lang="en-US" sz="3600" b="1" dirty="0"/>
              <a:t> 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    Company B </a:t>
            </a:r>
            <a:r>
              <a:rPr lang="en-US" sz="3600" b="1" dirty="0"/>
              <a:t>market share: </a:t>
            </a:r>
            <a:r>
              <a:rPr lang="en-US" sz="3600" b="1" dirty="0" smtClean="0"/>
              <a:t>25%</a:t>
            </a:r>
            <a:r>
              <a:rPr lang="en-US" sz="3600" b="1" dirty="0"/>
              <a:t> </a:t>
            </a:r>
            <a:r>
              <a:rPr lang="en-US" sz="3600" b="1" dirty="0" smtClean="0"/>
              <a:t> 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5601" y="2971800"/>
            <a:ext cx="2692399" cy="3124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625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2500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3750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5000</a:t>
            </a:r>
          </a:p>
        </p:txBody>
      </p:sp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 rot="10800000">
            <a:off x="71121" y="4208949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92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8839200" cy="5867400"/>
          </a:xfrm>
        </p:spPr>
        <p:txBody>
          <a:bodyPr>
            <a:normAutofit/>
          </a:bodyPr>
          <a:lstStyle/>
          <a:p>
            <a:pPr lvl="1" algn="l"/>
            <a:r>
              <a:rPr lang="en-US" sz="3600" dirty="0">
                <a:solidFill>
                  <a:schemeClr val="tx1"/>
                </a:solidFill>
              </a:rPr>
              <a:t>Calculate the </a:t>
            </a:r>
            <a:r>
              <a:rPr lang="en-US" sz="3600" dirty="0" err="1">
                <a:solidFill>
                  <a:schemeClr val="tx1"/>
                </a:solidFill>
              </a:rPr>
              <a:t>Herfindahl</a:t>
            </a:r>
            <a:r>
              <a:rPr lang="en-US" sz="3600" dirty="0">
                <a:solidFill>
                  <a:schemeClr val="tx1"/>
                </a:solidFill>
              </a:rPr>
              <a:t> Index.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Company A market share: 50%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Company B market share: 25% 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Company C market share: 25%</a:t>
            </a:r>
            <a:r>
              <a:rPr lang="en-US" sz="3600" b="1" dirty="0"/>
              <a:t>  </a:t>
            </a:r>
            <a:r>
              <a:rPr lang="en-US" sz="3600" b="1" dirty="0" smtClean="0"/>
              <a:t> </a:t>
            </a:r>
          </a:p>
          <a:p>
            <a:pPr lvl="1" algn="l"/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 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HI = </a:t>
            </a:r>
            <a:r>
              <a:rPr lang="en-US" sz="3600" dirty="0">
                <a:solidFill>
                  <a:schemeClr val="tx1"/>
                </a:solidFill>
              </a:rPr>
              <a:t>SUM % market shares squared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HI = 50 squared + 25 squared + 25 squared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HI = 2500 + 625 + 625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HI = </a:t>
            </a:r>
            <a:r>
              <a:rPr lang="en-US" sz="3600" b="1" dirty="0" smtClean="0">
                <a:solidFill>
                  <a:schemeClr val="tx1"/>
                </a:solidFill>
              </a:rPr>
              <a:t>3750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58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2133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3. Suppose the </a:t>
            </a:r>
            <a:r>
              <a:rPr lang="en-US" sz="3600" b="1" dirty="0" err="1" smtClean="0"/>
              <a:t>Herfindahl</a:t>
            </a:r>
            <a:r>
              <a:rPr lang="en-US" sz="3600" b="1" dirty="0" smtClean="0"/>
              <a:t> Indices for industries A, B, and C are 1,200, 5,000, and 7,500 respectively. These data imply that: 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743200"/>
            <a:ext cx="8458200" cy="3382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Market power is greatest in industry A.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Market power is greatest in industry B.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Market power is greatest in industry C.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2133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3. Suppose the </a:t>
            </a:r>
            <a:r>
              <a:rPr lang="en-US" sz="3600" b="1" dirty="0" err="1" smtClean="0">
                <a:solidFill>
                  <a:srgbClr val="0070C0"/>
                </a:solidFill>
              </a:rPr>
              <a:t>Herfindahl</a:t>
            </a:r>
            <a:r>
              <a:rPr lang="en-US" sz="3600" b="1" dirty="0" smtClean="0">
                <a:solidFill>
                  <a:srgbClr val="0070C0"/>
                </a:solidFill>
              </a:rPr>
              <a:t> Indices for industries A, B, and C are 1,200, 5,000, and 7,500 respectively. These data imply that: 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3980349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743200"/>
            <a:ext cx="8458200" cy="3382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Market power is greatest in industry A.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Market power is greatest in industry B.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Market power is greatest in industry C.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45640"/>
            <a:ext cx="7772400" cy="60215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ARE BUSINESSES EFFICIENT?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 lvl="1" algn="l"/>
            <a:r>
              <a:rPr lang="en-US" sz="3600" dirty="0" smtClean="0">
                <a:solidFill>
                  <a:schemeClr val="tx1"/>
                </a:solidFill>
              </a:rPr>
              <a:t>1. Characteristics and Examples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2. </a:t>
            </a:r>
            <a:r>
              <a:rPr lang="en-US" sz="3600" b="1" dirty="0" smtClean="0">
                <a:solidFill>
                  <a:srgbClr val="FF0000"/>
                </a:solidFill>
              </a:rPr>
              <a:t>Nature of the Demand Curve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</a:rPr>
              <a:t>. Short Run Equilibrium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4. Long Run Equilibrium and Efficiency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5. Other Issues</a:t>
            </a: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Mergers</a:t>
            </a: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Game Theory</a:t>
            </a: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Advertising</a:t>
            </a:r>
          </a:p>
          <a:p>
            <a:pPr marL="1485900" lvl="2" indent="-571500" algn="l">
              <a:buFont typeface="Arial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lvl="1" algn="l"/>
            <a:endParaRPr lang="en-US" sz="3600" dirty="0" smtClean="0">
              <a:solidFill>
                <a:schemeClr val="tx1"/>
              </a:solidFill>
            </a:endParaRPr>
          </a:p>
          <a:p>
            <a:pPr lvl="1" algn="l"/>
            <a:endParaRPr lang="en-US" sz="3600" dirty="0" smtClean="0">
              <a:solidFill>
                <a:schemeClr val="tx1"/>
              </a:solidFill>
            </a:endParaRPr>
          </a:p>
          <a:p>
            <a:pPr algn="l"/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4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533400"/>
            <a:ext cx="60198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4. Which of the following is not one of the three oligopoly pricing models?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971800"/>
            <a:ext cx="8229600" cy="31543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Collusive pricing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Price leadership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Differentiated oligopoly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Kinked demand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533400"/>
            <a:ext cx="60198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4. Which of the following is not one of the three oligopoly pricing models?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228600" y="42672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971800"/>
            <a:ext cx="8229600" cy="31543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Collusive pricing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Price leadership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Differentiated oligopoly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Kinked demand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" y="228600"/>
            <a:ext cx="89154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Four Oligopoly Models:</a:t>
            </a:r>
            <a:r>
              <a:rPr lang="en-US" dirty="0" smtClean="0"/>
              <a:t> </a:t>
            </a:r>
          </a:p>
          <a:p>
            <a:pPr marL="400050" lvl="1" indent="0">
              <a:buNone/>
            </a:pPr>
            <a:r>
              <a:rPr lang="en-US" sz="3200" dirty="0" smtClean="0"/>
              <a:t>1. Kinked Demand (new graph)</a:t>
            </a:r>
          </a:p>
          <a:p>
            <a:pPr marL="400050" lvl="1" indent="0">
              <a:buNone/>
            </a:pPr>
            <a:r>
              <a:rPr lang="en-US" sz="3200" dirty="0" smtClean="0"/>
              <a:t>2. Collusion (monopoly graph)</a:t>
            </a:r>
          </a:p>
          <a:p>
            <a:pPr marL="400050" lvl="1" indent="0">
              <a:buNone/>
            </a:pPr>
            <a:r>
              <a:rPr lang="en-US" sz="3200" dirty="0" smtClean="0"/>
              <a:t>3. Price Leadership (monopoly graph)</a:t>
            </a:r>
            <a:r>
              <a:rPr lang="en-US" sz="3200" dirty="0"/>
              <a:t>	 </a:t>
            </a:r>
            <a:endParaRPr lang="en-US" sz="3200" dirty="0" smtClean="0"/>
          </a:p>
          <a:p>
            <a:pPr marL="400050" lvl="1" indent="0">
              <a:buNone/>
            </a:pPr>
            <a:r>
              <a:rPr lang="en-US" sz="3200" dirty="0" smtClean="0"/>
              <a:t>4. Game Theory (see other Clicker Quiz)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45640"/>
            <a:ext cx="7772400" cy="60215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ARE BUSINESSES EFFICIENT?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 lvl="1" algn="l"/>
            <a:r>
              <a:rPr lang="en-US" sz="3600" dirty="0" smtClean="0">
                <a:solidFill>
                  <a:schemeClr val="tx1"/>
                </a:solidFill>
              </a:rPr>
              <a:t>1. Characteristics and Examples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2. Nature of the Demand Curve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3. Short Run Equilibrium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4. Long Run Equilibrium and Efficiency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5. Other Issues</a:t>
            </a: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Mergers</a:t>
            </a: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Game Theory</a:t>
            </a: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Advertising</a:t>
            </a:r>
          </a:p>
          <a:p>
            <a:pPr marL="1485900" lvl="2" indent="-571500" algn="l">
              <a:buFont typeface="Arial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lvl="1" algn="l"/>
            <a:endParaRPr lang="en-US" sz="3600" dirty="0" smtClean="0">
              <a:solidFill>
                <a:schemeClr val="tx1"/>
              </a:solidFill>
            </a:endParaRPr>
          </a:p>
          <a:p>
            <a:pPr lvl="1" algn="l"/>
            <a:endParaRPr lang="en-US" sz="3600" dirty="0" smtClean="0">
              <a:solidFill>
                <a:schemeClr val="tx1"/>
              </a:solidFill>
            </a:endParaRPr>
          </a:p>
          <a:p>
            <a:pPr algn="l"/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7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9154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Why are there 4 different Oligopoly models?</a:t>
            </a:r>
            <a:r>
              <a:rPr lang="en-US" dirty="0" smtClean="0"/>
              <a:t> </a:t>
            </a:r>
          </a:p>
          <a:p>
            <a:pPr marL="914400" lvl="1" indent="-514350">
              <a:buAutoNum type="alphaLcParenR"/>
            </a:pPr>
            <a:r>
              <a:rPr lang="en-US" b="1" dirty="0" smtClean="0"/>
              <a:t>diversity </a:t>
            </a:r>
            <a:r>
              <a:rPr lang="en-US" b="1" dirty="0"/>
              <a:t>of specific market situations</a:t>
            </a:r>
            <a:r>
              <a:rPr lang="en-US" dirty="0"/>
              <a:t> 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2 firms or 20; standardized product or differentiated</a:t>
            </a:r>
          </a:p>
          <a:p>
            <a:pPr marL="914400" lvl="1" indent="-514350">
              <a:buAutoNum type="alphaLcParenR"/>
            </a:pPr>
            <a:r>
              <a:rPr lang="en-US" b="1" dirty="0" smtClean="0"/>
              <a:t>collusion </a:t>
            </a:r>
            <a:r>
              <a:rPr lang="en-US" b="1" dirty="0"/>
              <a:t>possible</a:t>
            </a:r>
            <a:endParaRPr lang="en-US" dirty="0"/>
          </a:p>
          <a:p>
            <a:pPr marL="800100" lvl="2" indent="0">
              <a:buNone/>
            </a:pPr>
            <a:r>
              <a:rPr lang="en-US" dirty="0"/>
              <a:t>A situation in which firms act together and in agreement (collude) to fix prices divide a market or otherwise restrict competition. </a:t>
            </a:r>
            <a:endParaRPr lang="en-US" dirty="0" smtClean="0"/>
          </a:p>
          <a:p>
            <a:pPr marL="400050" lvl="1" indent="0">
              <a:buNone/>
            </a:pPr>
            <a:r>
              <a:rPr lang="en-US" b="1" dirty="0" smtClean="0"/>
              <a:t>c</a:t>
            </a:r>
            <a:r>
              <a:rPr lang="en-US" b="1" dirty="0"/>
              <a:t>) mutual interdependence</a:t>
            </a:r>
            <a:endParaRPr lang="en-US" dirty="0"/>
          </a:p>
          <a:p>
            <a:pPr marL="800100" lvl="2" indent="0">
              <a:buNone/>
            </a:pPr>
            <a:r>
              <a:rPr lang="en-US" dirty="0"/>
              <a:t>A strategy in which one firm’s product is distinguished from competing products by means of its design, related services, quality, location, or other attributes (except price).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Common </a:t>
            </a:r>
            <a:r>
              <a:rPr lang="en-US" b="1" dirty="0"/>
              <a:t>pricing </a:t>
            </a:r>
            <a:r>
              <a:rPr lang="en-US" b="1" dirty="0" smtClean="0"/>
              <a:t>characteristics:</a:t>
            </a:r>
            <a:endParaRPr lang="en-US" dirty="0"/>
          </a:p>
          <a:p>
            <a:pPr marL="400050" lvl="1" indent="0">
              <a:buNone/>
            </a:pPr>
            <a:r>
              <a:rPr lang="en-US" sz="2400" dirty="0" smtClean="0"/>
              <a:t>a)  prices </a:t>
            </a:r>
            <a:r>
              <a:rPr lang="en-US" sz="2400" dirty="0"/>
              <a:t>tend to be </a:t>
            </a:r>
            <a:r>
              <a:rPr lang="en-US" sz="2400" dirty="0" smtClean="0"/>
              <a:t>inflexible</a:t>
            </a:r>
          </a:p>
          <a:p>
            <a:pPr marL="400050" lvl="1" indent="0">
              <a:buNone/>
            </a:pPr>
            <a:r>
              <a:rPr lang="en-US" sz="2400" dirty="0" smtClean="0"/>
              <a:t>b)  when </a:t>
            </a:r>
            <a:r>
              <a:rPr lang="en-US" sz="2400" dirty="0"/>
              <a:t>prices do change, firms tend to change prices together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67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52400"/>
            <a:ext cx="88392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Four (Three) Oligopoly Pricing Models:</a:t>
            </a:r>
            <a:endParaRPr lang="en-US" dirty="0"/>
          </a:p>
          <a:p>
            <a:pPr marL="400050" lvl="1" indent="0">
              <a:buNone/>
            </a:pPr>
            <a:r>
              <a:rPr lang="en-US" sz="3600" dirty="0" smtClean="0"/>
              <a:t>- </a:t>
            </a:r>
            <a:r>
              <a:rPr lang="en-US" sz="3600" b="1" dirty="0" smtClean="0">
                <a:solidFill>
                  <a:srgbClr val="FF0000"/>
                </a:solidFill>
              </a:rPr>
              <a:t>Kinked Demand</a:t>
            </a:r>
          </a:p>
          <a:p>
            <a:pPr marL="400050" lvl="1" indent="0">
              <a:buNone/>
            </a:pPr>
            <a:r>
              <a:rPr lang="en-US" sz="3600" dirty="0" smtClean="0"/>
              <a:t>- Collusion (monopoly graph)</a:t>
            </a:r>
          </a:p>
          <a:p>
            <a:pPr marL="400050" lvl="1" indent="0">
              <a:buNone/>
            </a:pPr>
            <a:r>
              <a:rPr lang="en-US" sz="3600" dirty="0" smtClean="0"/>
              <a:t>- Price Leadership (monopoly graph)</a:t>
            </a:r>
          </a:p>
          <a:p>
            <a:pPr marL="400050" lvl="1" indent="0">
              <a:buNone/>
            </a:pPr>
            <a:r>
              <a:rPr lang="en-US" sz="3600" dirty="0" smtClean="0"/>
              <a:t>- Game Theory (see other Clicker Quiz)</a:t>
            </a:r>
          </a:p>
          <a:p>
            <a:pPr marL="971550" lvl="1" indent="-571500">
              <a:buFontTx/>
              <a:buChar char="-"/>
            </a:pPr>
            <a:endParaRPr lang="en-US" sz="3600" dirty="0"/>
          </a:p>
          <a:p>
            <a:pPr marL="971550" lvl="1" indent="-571500">
              <a:buFontTx/>
              <a:buChar char="-"/>
            </a:pPr>
            <a:endParaRPr lang="en-US" sz="3600" dirty="0"/>
          </a:p>
          <a:p>
            <a:pPr marL="0" indent="0" algn="ctr">
              <a:buNone/>
            </a:pPr>
            <a:endParaRPr lang="en-US" b="1" u="sng" dirty="0" smtClean="0"/>
          </a:p>
          <a:p>
            <a:pPr marL="0" indent="0" algn="ctr">
              <a:buNone/>
            </a:pP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u="sng" dirty="0"/>
              <a:t>Kinked Demand: </a:t>
            </a:r>
            <a:r>
              <a:rPr lang="en-US" sz="4000" b="1" u="sng" dirty="0" err="1"/>
              <a:t>Noncollusive</a:t>
            </a:r>
            <a:r>
              <a:rPr lang="en-US" sz="4000" b="1" u="sng" dirty="0"/>
              <a:t> </a:t>
            </a:r>
            <a:r>
              <a:rPr lang="en-US" sz="4000" b="1" u="sng" dirty="0" smtClean="0"/>
              <a:t>Oligopoly</a:t>
            </a:r>
          </a:p>
          <a:p>
            <a:pPr marL="0" indent="0" algn="ctr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1" dirty="0" smtClean="0"/>
              <a:t>IMPORTANT</a:t>
            </a:r>
            <a:r>
              <a:rPr lang="en-US" b="1" dirty="0"/>
              <a:t>: based on the </a:t>
            </a:r>
            <a:r>
              <a:rPr lang="en-US" b="1" u="sng" dirty="0"/>
              <a:t>assumption</a:t>
            </a:r>
            <a:r>
              <a:rPr lang="en-US" b="1" dirty="0"/>
              <a:t> that rivals will: </a:t>
            </a:r>
            <a:endParaRPr lang="en-US" b="1" dirty="0" smtClean="0"/>
          </a:p>
          <a:p>
            <a:pPr marL="400050" lvl="1" indent="0">
              <a:buNone/>
            </a:pPr>
            <a:r>
              <a:rPr lang="en-US" sz="3200" dirty="0" smtClean="0"/>
              <a:t>-    match </a:t>
            </a:r>
            <a:r>
              <a:rPr lang="en-US" sz="3200" dirty="0"/>
              <a:t>a price decrease, and </a:t>
            </a:r>
            <a:endParaRPr lang="en-US" sz="3200" dirty="0" smtClean="0"/>
          </a:p>
          <a:p>
            <a:pPr marL="857250" lvl="1" indent="-457200">
              <a:buFontTx/>
              <a:buChar char="-"/>
            </a:pPr>
            <a:r>
              <a:rPr lang="en-US" sz="3200" dirty="0" smtClean="0"/>
              <a:t>ignore </a:t>
            </a:r>
            <a:r>
              <a:rPr lang="en-US" sz="3200" dirty="0"/>
              <a:t>a </a:t>
            </a:r>
            <a:r>
              <a:rPr lang="en-US" sz="3200" dirty="0" smtClean="0"/>
              <a:t>price </a:t>
            </a:r>
            <a:r>
              <a:rPr lang="en-US" sz="3200" dirty="0"/>
              <a:t>increase</a:t>
            </a:r>
            <a:r>
              <a:rPr lang="en-US" sz="3200" dirty="0" smtClean="0"/>
              <a:t>.</a:t>
            </a:r>
          </a:p>
          <a:p>
            <a:pPr marL="857250" lvl="1" indent="-457200">
              <a:buFontTx/>
              <a:buChar char="-"/>
            </a:pPr>
            <a:endParaRPr lang="en-US" sz="3200" dirty="0"/>
          </a:p>
          <a:p>
            <a:pPr marL="0" indent="0" algn="ctr">
              <a:buNone/>
            </a:pPr>
            <a:r>
              <a:rPr lang="en-US" sz="4800" b="1" dirty="0" smtClean="0"/>
              <a:t>So, what does the demand curve look like?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48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76200"/>
            <a:ext cx="8839200" cy="251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Kinked Demand: </a:t>
            </a:r>
            <a:r>
              <a:rPr lang="en-US" b="1" u="sng" dirty="0" err="1"/>
              <a:t>Noncollusive</a:t>
            </a:r>
            <a:r>
              <a:rPr lang="en-US" b="1" u="sng" dirty="0"/>
              <a:t> </a:t>
            </a:r>
            <a:r>
              <a:rPr lang="en-US" b="1" u="sng" dirty="0" smtClean="0"/>
              <a:t>Oligopoly</a:t>
            </a:r>
          </a:p>
          <a:p>
            <a:pPr marL="0" indent="0" algn="ctr">
              <a:buNone/>
            </a:pP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928669"/>
            <a:ext cx="1566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YP 57</a:t>
            </a:r>
            <a:endParaRPr lang="en-US" sz="4800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0" y="762000"/>
            <a:ext cx="6074614" cy="50627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5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"/>
            <a:ext cx="8839200" cy="749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Kinked Demand: </a:t>
            </a:r>
            <a:r>
              <a:rPr lang="en-US" b="1" u="sng" dirty="0" err="1"/>
              <a:t>Noncollusive</a:t>
            </a:r>
            <a:r>
              <a:rPr lang="en-US" b="1" u="sng" dirty="0"/>
              <a:t> </a:t>
            </a:r>
            <a:r>
              <a:rPr lang="en-US" b="1" u="sng" dirty="0" smtClean="0"/>
              <a:t>Oligopoly</a:t>
            </a:r>
          </a:p>
          <a:p>
            <a:pPr marL="0" indent="0" algn="ctr">
              <a:buNone/>
            </a:pP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315468" y="992675"/>
            <a:ext cx="2621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Textbook:</a:t>
            </a:r>
            <a:endParaRPr lang="en-US" sz="4800" dirty="0"/>
          </a:p>
        </p:txBody>
      </p:sp>
      <p:pic>
        <p:nvPicPr>
          <p:cNvPr id="14338" name="Picture 2" descr="http://www.harpercollege.edu/mhealy/ecogif/olig/fig12.4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875" y="965243"/>
            <a:ext cx="5615973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2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76200"/>
            <a:ext cx="88392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Kinked Demand: </a:t>
            </a:r>
            <a:r>
              <a:rPr lang="en-US" b="1" u="sng" dirty="0" err="1"/>
              <a:t>Noncollusive</a:t>
            </a:r>
            <a:r>
              <a:rPr lang="en-US" b="1" u="sng" dirty="0"/>
              <a:t> </a:t>
            </a:r>
            <a:r>
              <a:rPr lang="en-US" b="1" u="sng" dirty="0" smtClean="0"/>
              <a:t>Oligopoly</a:t>
            </a:r>
          </a:p>
          <a:p>
            <a:pPr marL="0" indent="0" algn="ctr">
              <a:buNone/>
            </a:pP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20162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Price</a:t>
            </a:r>
          </a:p>
          <a:p>
            <a:r>
              <a:rPr lang="en-US" sz="3200" dirty="0" smtClean="0"/>
              <a:t>Inflexibility</a:t>
            </a:r>
          </a:p>
          <a:p>
            <a:r>
              <a:rPr lang="en-US" sz="3200" dirty="0" smtClean="0"/>
              <a:t>Textbook:</a:t>
            </a:r>
            <a:endParaRPr lang="en-US" sz="3200" dirty="0"/>
          </a:p>
        </p:txBody>
      </p:sp>
      <p:pic>
        <p:nvPicPr>
          <p:cNvPr id="15362" name="Picture 2" descr="http://www.harpercollege.edu/mhealy/ecogif/olig/fig12.4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5711163" cy="533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46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76200"/>
            <a:ext cx="88392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Kinked Demand: </a:t>
            </a:r>
            <a:r>
              <a:rPr lang="en-US" b="1" u="sng" dirty="0" err="1"/>
              <a:t>Noncollusive</a:t>
            </a:r>
            <a:r>
              <a:rPr lang="en-US" b="1" u="sng" dirty="0"/>
              <a:t> </a:t>
            </a:r>
            <a:r>
              <a:rPr lang="en-US" b="1" u="sng" dirty="0" smtClean="0"/>
              <a:t>Oligopoly</a:t>
            </a:r>
          </a:p>
          <a:p>
            <a:pPr marL="0" indent="0" algn="ctr">
              <a:buNone/>
            </a:pP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185928" y="7620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Textbook Graph:                      Our Graph:</a:t>
            </a:r>
          </a:p>
          <a:p>
            <a:r>
              <a:rPr lang="en-US" sz="2400" dirty="0" smtClean="0"/>
              <a:t>Used to show price inflexibility              Used to find Quantity and Price</a:t>
            </a:r>
            <a:endParaRPr lang="en-US" sz="2400" dirty="0"/>
          </a:p>
        </p:txBody>
      </p:sp>
      <p:pic>
        <p:nvPicPr>
          <p:cNvPr id="15362" name="Picture 2" descr="http://www.harpercollege.edu/mhealy/ecogif/olig/fig12.4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" y="1828800"/>
            <a:ext cx="3938016" cy="367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9656"/>
            <a:ext cx="4205784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17320" y="5849034"/>
            <a:ext cx="676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Review: See YP 57 # 1-5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0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914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5. In the kinked demand model: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066800"/>
            <a:ext cx="8458200" cy="33067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Demand is more price elastic above the kink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Firms collude to restrict output and raise the price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Firms ignore price decreases of competitors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Marginal revenue is always positive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5. In the kinked demand model: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CorShape1"/>
          <p:cNvSpPr/>
          <p:nvPr>
            <p:custDataLst>
              <p:tags r:id="rId2"/>
            </p:custDataLst>
          </p:nvPr>
        </p:nvSpPr>
        <p:spPr>
          <a:xfrm rot="10800000">
            <a:off x="31654" y="1219200"/>
            <a:ext cx="647700" cy="533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143000"/>
            <a:ext cx="8458200" cy="33067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Demand is more price elastic above the kink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Firms collude to restrict output and raise the price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Firms ignore price decreases of competitors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Marginal revenue is always positive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64770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6. A problem with the kinked demand model is that: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828800"/>
            <a:ext cx="8763000" cy="35353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It only applies to collusive oligopolies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It does not explain how the kink got where it is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MR curve has a vertical section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8839200" cy="52578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YP 44 - Draw </a:t>
            </a:r>
            <a:r>
              <a:rPr lang="en-US" sz="2800" dirty="0">
                <a:solidFill>
                  <a:schemeClr val="tx1"/>
                </a:solidFill>
              </a:rPr>
              <a:t>the graphs for </a:t>
            </a:r>
            <a:r>
              <a:rPr lang="en-US" sz="2800" dirty="0" smtClean="0">
                <a:solidFill>
                  <a:schemeClr val="tx1"/>
                </a:solidFill>
              </a:rPr>
              <a:t>Monopolistic Competition </a:t>
            </a:r>
            <a:r>
              <a:rPr lang="en-US" sz="2800" dirty="0">
                <a:solidFill>
                  <a:schemeClr val="tx1"/>
                </a:solidFill>
              </a:rPr>
              <a:t>in </a:t>
            </a:r>
            <a:r>
              <a:rPr lang="en-US" sz="2800" dirty="0" smtClean="0">
                <a:solidFill>
                  <a:schemeClr val="tx1"/>
                </a:solidFill>
              </a:rPr>
              <a:t>Short </a:t>
            </a:r>
            <a:r>
              <a:rPr lang="en-US" sz="2800" dirty="0">
                <a:solidFill>
                  <a:schemeClr val="tx1"/>
                </a:solidFill>
              </a:rPr>
              <a:t>Run Equilibrium </a:t>
            </a:r>
            <a:r>
              <a:rPr lang="en-US" sz="2800" dirty="0" smtClean="0">
                <a:solidFill>
                  <a:schemeClr val="tx1"/>
                </a:solidFill>
              </a:rPr>
              <a:t>showing them earning:</a:t>
            </a:r>
            <a:endParaRPr lang="en-US" sz="28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Profits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Losses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and Shutting Down</a:t>
            </a:r>
          </a:p>
          <a:p>
            <a:pPr lvl="1" algn="l"/>
            <a:r>
              <a:rPr lang="en-US" sz="2400" dirty="0">
                <a:solidFill>
                  <a:schemeClr val="tx1"/>
                </a:solidFill>
              </a:rPr>
              <a:t>(see lesson </a:t>
            </a:r>
            <a:r>
              <a:rPr lang="en-US" sz="2400" dirty="0" smtClean="0">
                <a:solidFill>
                  <a:schemeClr val="tx1"/>
                </a:solidFill>
              </a:rPr>
              <a:t>10a </a:t>
            </a:r>
            <a:r>
              <a:rPr lang="en-US" sz="2400" dirty="0">
                <a:solidFill>
                  <a:schemeClr val="tx1"/>
                </a:solidFill>
              </a:rPr>
              <a:t>Key graphs on </a:t>
            </a:r>
            <a:r>
              <a:rPr lang="en-US" sz="2400" dirty="0" err="1">
                <a:solidFill>
                  <a:schemeClr val="tx1"/>
                </a:solidFill>
              </a:rPr>
              <a:t>MicWebApp</a:t>
            </a:r>
            <a:r>
              <a:rPr lang="en-US" sz="2400" dirty="0">
                <a:solidFill>
                  <a:schemeClr val="tx1"/>
                </a:solidFill>
              </a:rPr>
              <a:t> or Lessons webpage)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YP 51 - Draw </a:t>
            </a:r>
            <a:r>
              <a:rPr lang="en-US" sz="2800" dirty="0">
                <a:solidFill>
                  <a:schemeClr val="tx1"/>
                </a:solidFill>
              </a:rPr>
              <a:t>the graphs for </a:t>
            </a:r>
            <a:r>
              <a:rPr lang="en-US" sz="2800" dirty="0" smtClean="0">
                <a:solidFill>
                  <a:schemeClr val="tx1"/>
                </a:solidFill>
              </a:rPr>
              <a:t>Monopolistic Competition </a:t>
            </a:r>
            <a:r>
              <a:rPr lang="en-US" sz="2800" dirty="0">
                <a:solidFill>
                  <a:schemeClr val="tx1"/>
                </a:solidFill>
              </a:rPr>
              <a:t>in Long Run Equilibrium show the: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Profit maximizing Q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Allocatively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efficient </a:t>
            </a:r>
            <a:r>
              <a:rPr lang="en-US" sz="2400" dirty="0">
                <a:solidFill>
                  <a:schemeClr val="tx1"/>
                </a:solidFill>
              </a:rPr>
              <a:t>Q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Productively efficient </a:t>
            </a:r>
            <a:r>
              <a:rPr lang="en-US" sz="2400" dirty="0" smtClean="0">
                <a:solidFill>
                  <a:schemeClr val="tx1"/>
                </a:solidFill>
              </a:rPr>
              <a:t>Q</a:t>
            </a:r>
          </a:p>
          <a:p>
            <a:pPr lvl="1" algn="l"/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3900" b="1" dirty="0" smtClean="0">
                <a:solidFill>
                  <a:schemeClr val="tx1"/>
                </a:solidFill>
              </a:rPr>
              <a:t>For all graphs: DEFINE, DRAW, DESCRIBE</a:t>
            </a:r>
            <a:endParaRPr lang="en-US" sz="39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47700" y="3048"/>
            <a:ext cx="7772400" cy="83515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Review Lesson 11a </a:t>
            </a:r>
            <a:br>
              <a:rPr lang="en-US" sz="3600" b="1" dirty="0" smtClean="0"/>
            </a:br>
            <a:r>
              <a:rPr lang="en-US" sz="3600" b="1" dirty="0" smtClean="0"/>
              <a:t>Monopolistic Competition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019800"/>
            <a:ext cx="87630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11a </a:t>
            </a:r>
            <a:r>
              <a:rPr lang="en-US" sz="4000" b="1" dirty="0"/>
              <a:t>– </a:t>
            </a:r>
            <a:r>
              <a:rPr lang="en-US" sz="4000" b="1" dirty="0" smtClean="0"/>
              <a:t>Oligopoly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8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64770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6. A problem with the kinked demand model is that: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6185" y="1830651"/>
            <a:ext cx="8763000" cy="2131749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It only applies to collusive oligopolies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It does not explain how the kink got where it is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MR curve has a vertical section</a:t>
            </a:r>
            <a:endParaRPr lang="en-US" dirty="0"/>
          </a:p>
        </p:txBody>
      </p:sp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 rot="10800000">
            <a:off x="96520" y="25146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11b – Oligopoly – Kinked Demand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33400"/>
            <a:ext cx="88392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Criticisms:</a:t>
            </a:r>
            <a:endParaRPr lang="en-US" dirty="0"/>
          </a:p>
          <a:p>
            <a:pPr marL="400050" lvl="1" indent="0">
              <a:buNone/>
            </a:pPr>
            <a:r>
              <a:rPr lang="en-US" sz="3600" dirty="0" smtClean="0"/>
              <a:t>- There </a:t>
            </a:r>
            <a:r>
              <a:rPr lang="en-US" sz="3600" dirty="0"/>
              <a:t>is no explanation of why P is the original price. </a:t>
            </a:r>
            <a:endParaRPr lang="en-US" sz="3600" dirty="0" smtClean="0"/>
          </a:p>
          <a:p>
            <a:pPr marL="400050" lvl="1" indent="0">
              <a:buNone/>
            </a:pPr>
            <a:r>
              <a:rPr lang="en-US" sz="3600" dirty="0" smtClean="0"/>
              <a:t>- In </a:t>
            </a:r>
            <a:r>
              <a:rPr lang="en-US" sz="3600" dirty="0"/>
              <a:t>the real world oligopoly prices are often not rigid, especially in the upward direction</a:t>
            </a:r>
            <a:r>
              <a:rPr lang="en-US" sz="3600" dirty="0" smtClean="0"/>
              <a:t>.</a:t>
            </a:r>
          </a:p>
          <a:p>
            <a:pPr marL="400050" lvl="1" indent="0">
              <a:buNone/>
            </a:pPr>
            <a:r>
              <a:rPr lang="en-US" sz="3600" dirty="0" smtClean="0"/>
              <a:t>- Few real world examples</a:t>
            </a:r>
            <a:endParaRPr lang="en-US" sz="3600" dirty="0"/>
          </a:p>
          <a:p>
            <a:pPr marL="0" indent="0" algn="ctr">
              <a:buNone/>
            </a:pPr>
            <a:endParaRPr lang="en-US" b="1" u="sng" dirty="0" smtClean="0"/>
          </a:p>
          <a:p>
            <a:pPr marL="0" indent="0" algn="ctr">
              <a:buNone/>
            </a:pP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1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52400"/>
            <a:ext cx="88392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Four (Three) Oligopoly Pricing Models:</a:t>
            </a:r>
            <a:endParaRPr lang="en-US" dirty="0"/>
          </a:p>
          <a:p>
            <a:pPr marL="400050" lvl="1" indent="0">
              <a:buNone/>
            </a:pPr>
            <a:r>
              <a:rPr lang="en-US" sz="3600" dirty="0" smtClean="0"/>
              <a:t>- Kinked Demand</a:t>
            </a:r>
          </a:p>
          <a:p>
            <a:pPr marL="400050" lvl="1" indent="0">
              <a:buNone/>
            </a:pPr>
            <a:r>
              <a:rPr lang="en-US" sz="3600" dirty="0" smtClean="0"/>
              <a:t>- </a:t>
            </a:r>
            <a:r>
              <a:rPr lang="en-US" sz="3600" b="1" dirty="0" smtClean="0">
                <a:solidFill>
                  <a:srgbClr val="FF0000"/>
                </a:solidFill>
              </a:rPr>
              <a:t>Collusion (monopoly graph)</a:t>
            </a:r>
          </a:p>
          <a:p>
            <a:pPr marL="400050" lvl="1" indent="0">
              <a:buNone/>
            </a:pPr>
            <a:r>
              <a:rPr lang="en-US" sz="3600" dirty="0" smtClean="0"/>
              <a:t>- Price Leadership (monopoly graph)</a:t>
            </a:r>
          </a:p>
          <a:p>
            <a:pPr marL="400050" lvl="1" indent="0">
              <a:buNone/>
            </a:pPr>
            <a:r>
              <a:rPr lang="en-US" sz="3600" dirty="0" smtClean="0"/>
              <a:t>- Game Theory (see other Clicker Quiz)</a:t>
            </a:r>
          </a:p>
          <a:p>
            <a:pPr marL="971550" lvl="1" indent="-571500">
              <a:buFontTx/>
              <a:buChar char="-"/>
            </a:pPr>
            <a:endParaRPr lang="en-US" sz="3600" dirty="0"/>
          </a:p>
          <a:p>
            <a:pPr marL="971550" lvl="1" indent="-571500">
              <a:buFontTx/>
              <a:buChar char="-"/>
            </a:pPr>
            <a:endParaRPr lang="en-US" sz="3600" dirty="0"/>
          </a:p>
          <a:p>
            <a:pPr marL="0" indent="0" algn="ctr">
              <a:buNone/>
            </a:pPr>
            <a:endParaRPr lang="en-US" b="1" u="sng" dirty="0" smtClean="0"/>
          </a:p>
          <a:p>
            <a:pPr marL="0" indent="0" algn="ctr">
              <a:buNone/>
            </a:pP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9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28600"/>
            <a:ext cx="8839200" cy="5791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Collusive Oligopolies:</a:t>
            </a:r>
            <a:endParaRPr lang="en-US" dirty="0"/>
          </a:p>
          <a:p>
            <a:pPr marL="0" indent="0">
              <a:buNone/>
            </a:pPr>
            <a:r>
              <a:rPr lang="en-US" sz="1000" b="1" u="sng" dirty="0" smtClean="0"/>
              <a:t> </a:t>
            </a:r>
          </a:p>
          <a:p>
            <a:pPr marL="0" indent="0">
              <a:buNone/>
            </a:pPr>
            <a:r>
              <a:rPr lang="en-US" sz="2800" b="1" u="sng" dirty="0" smtClean="0"/>
              <a:t>Collusion</a:t>
            </a:r>
            <a:r>
              <a:rPr lang="en-US" sz="2800" b="1" dirty="0" smtClean="0"/>
              <a:t> - </a:t>
            </a:r>
            <a:r>
              <a:rPr lang="en-US" sz="2800" dirty="0" smtClean="0"/>
              <a:t> </a:t>
            </a:r>
            <a:r>
              <a:rPr lang="en-US" sz="2800" dirty="0"/>
              <a:t>a situation in which firms act together and in agreement (collude) to fix prices, divide a market, or otherwise restrict </a:t>
            </a:r>
            <a:r>
              <a:rPr lang="en-US" sz="2800" dirty="0" smtClean="0"/>
              <a:t>competition. When </a:t>
            </a:r>
            <a:r>
              <a:rPr lang="en-US" sz="2800" dirty="0"/>
              <a:t>firms act together to set </a:t>
            </a:r>
            <a:r>
              <a:rPr lang="en-US" sz="2800" dirty="0" smtClean="0"/>
              <a:t>prices</a:t>
            </a:r>
          </a:p>
          <a:p>
            <a:pPr marL="0" indent="0">
              <a:buNone/>
            </a:pPr>
            <a:r>
              <a:rPr lang="en-US" sz="1000" b="1" u="sng" dirty="0" smtClean="0"/>
              <a:t> </a:t>
            </a:r>
          </a:p>
          <a:p>
            <a:pPr marL="0" indent="0">
              <a:buNone/>
            </a:pPr>
            <a:r>
              <a:rPr lang="en-US" sz="2800" b="1" u="sng" dirty="0" smtClean="0"/>
              <a:t>Cartel</a:t>
            </a:r>
            <a:r>
              <a:rPr lang="en-US" sz="2800" b="1" dirty="0" smtClean="0"/>
              <a:t> </a:t>
            </a:r>
            <a:r>
              <a:rPr lang="en-US" sz="2800" dirty="0" smtClean="0"/>
              <a:t>- </a:t>
            </a:r>
            <a:r>
              <a:rPr lang="en-US" sz="2800" dirty="0"/>
              <a:t>a formal agreement among firms to </a:t>
            </a:r>
            <a:r>
              <a:rPr lang="en-US" sz="2800" dirty="0" smtClean="0"/>
              <a:t>collude. Example: OPEC (overt collusion)</a:t>
            </a:r>
          </a:p>
          <a:p>
            <a:pPr marL="0" indent="0">
              <a:buNone/>
            </a:pPr>
            <a:r>
              <a:rPr lang="en-US" sz="1000" b="1" u="sng" dirty="0" smtClean="0"/>
              <a:t> </a:t>
            </a:r>
          </a:p>
          <a:p>
            <a:pPr marL="0" indent="0">
              <a:buNone/>
            </a:pPr>
            <a:r>
              <a:rPr lang="en-US" sz="2800" b="1" u="sng" dirty="0" smtClean="0"/>
              <a:t>Covert Collusion</a:t>
            </a:r>
            <a:r>
              <a:rPr lang="en-US" sz="2800" b="1" dirty="0" smtClean="0"/>
              <a:t> </a:t>
            </a:r>
            <a:r>
              <a:rPr lang="en-US" sz="2800" b="1" dirty="0"/>
              <a:t>- tacit understanding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Cartels are illegal in the U.S., so any collusion here is secret, or covert. </a:t>
            </a:r>
            <a:endParaRPr lang="en-US" sz="2800" dirty="0" smtClean="0"/>
          </a:p>
          <a:p>
            <a:pPr marL="0" indent="0">
              <a:buNone/>
            </a:pPr>
            <a:r>
              <a:rPr lang="en-US" sz="900" dirty="0" smtClean="0"/>
              <a:t> </a:t>
            </a:r>
          </a:p>
          <a:p>
            <a:pPr marL="0" indent="0">
              <a:buNone/>
            </a:pPr>
            <a:r>
              <a:rPr lang="en-US" sz="2900" dirty="0" smtClean="0"/>
              <a:t>Examples </a:t>
            </a:r>
            <a:r>
              <a:rPr lang="en-US" sz="2900" dirty="0"/>
              <a:t>of these illegal, covert agreements include:</a:t>
            </a:r>
          </a:p>
          <a:p>
            <a:pPr>
              <a:buFontTx/>
              <a:buChar char="-"/>
            </a:pPr>
            <a:r>
              <a:rPr lang="en-US" sz="2900" dirty="0" smtClean="0"/>
              <a:t>the </a:t>
            </a:r>
            <a:r>
              <a:rPr lang="en-US" sz="2900" dirty="0"/>
              <a:t>1993 collusion between dairy companies convicted of rigging bids for milk products sold to schools </a:t>
            </a:r>
            <a:endParaRPr lang="en-US" sz="2900" dirty="0" smtClean="0"/>
          </a:p>
          <a:p>
            <a:pPr>
              <a:buFontTx/>
              <a:buChar char="-"/>
            </a:pPr>
            <a:r>
              <a:rPr lang="en-US" sz="2900" dirty="0" smtClean="0"/>
              <a:t>-</a:t>
            </a:r>
            <a:r>
              <a:rPr lang="en-US" sz="2900" dirty="0"/>
              <a:t>in 1996, American agribusiness Archer Daniels Midland, three Japanese firms, and a South Korean firm were found to have conspired to fix the worldwide price and sales volume of a livestock feed additive</a:t>
            </a:r>
            <a:r>
              <a:rPr lang="en-US" sz="2900" dirty="0" smtClean="0"/>
              <a:t>.</a:t>
            </a:r>
          </a:p>
          <a:p>
            <a:pPr>
              <a:buFontTx/>
              <a:buChar char="-"/>
            </a:pPr>
            <a:r>
              <a:rPr lang="en-US" sz="2900" dirty="0" smtClean="0"/>
              <a:t>North Dakota </a:t>
            </a:r>
            <a:r>
              <a:rPr lang="en-US" sz="2900" dirty="0"/>
              <a:t>highway contractors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0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3820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7. Which graph best shows a collusive oligopoly?</a:t>
            </a:r>
            <a:endParaRPr lang="en-US" b="1" dirty="0"/>
          </a:p>
        </p:txBody>
      </p:sp>
      <p:pic>
        <p:nvPicPr>
          <p:cNvPr id="5" name="Picture 4" descr="4prodmktmodelslrequilhori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" y="381000"/>
            <a:ext cx="8497957" cy="205740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038600"/>
            <a:ext cx="8382000" cy="20875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3820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7. Which graph best shows a collusive oligopoly?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4prodmktmodelslrequilhori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399" y="381000"/>
            <a:ext cx="8497957" cy="205740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038600"/>
            <a:ext cx="8382000" cy="20875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 rot="10800000">
            <a:off x="213359" y="4185920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8. Which is NOT an obstacle to collusion?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It is often illegal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large number of firms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Cheating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Price wars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Demand and cost differences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Lower barriers to entry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Recession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8. Which is NOT an obstacle to collusion?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3422565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It is often illegal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large number of firms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Cheating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Price wars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Demand and cost differences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Lower barriers to entry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Recession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52400"/>
            <a:ext cx="88392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Obstacles to Collusion: </a:t>
            </a:r>
            <a:r>
              <a:rPr lang="en-US" sz="2800" dirty="0" smtClean="0"/>
              <a:t>(What makes collusion difficult?)</a:t>
            </a:r>
          </a:p>
          <a:p>
            <a:r>
              <a:rPr lang="en-US" dirty="0" smtClean="0"/>
              <a:t>Differing </a:t>
            </a:r>
            <a:r>
              <a:rPr lang="en-US" dirty="0"/>
              <a:t>demand and cost conditions among firms in the industry;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large number of firms in the industry;</a:t>
            </a:r>
          </a:p>
          <a:p>
            <a:r>
              <a:rPr lang="en-US" dirty="0" smtClean="0"/>
              <a:t>The </a:t>
            </a:r>
            <a:r>
              <a:rPr lang="en-US" dirty="0"/>
              <a:t>temptation to cheat;</a:t>
            </a:r>
          </a:p>
          <a:p>
            <a:r>
              <a:rPr lang="en-US" dirty="0" smtClean="0"/>
              <a:t>Recession </a:t>
            </a:r>
            <a:r>
              <a:rPr lang="en-US" dirty="0"/>
              <a:t>and declining demand;</a:t>
            </a:r>
          </a:p>
          <a:p>
            <a:r>
              <a:rPr lang="en-US" dirty="0" smtClean="0"/>
              <a:t>The </a:t>
            </a:r>
            <a:r>
              <a:rPr lang="en-US" dirty="0"/>
              <a:t>attraction of potential entry of new firms if prices are too high; </a:t>
            </a:r>
            <a:endParaRPr lang="en-US" dirty="0" smtClean="0"/>
          </a:p>
          <a:p>
            <a:r>
              <a:rPr lang="en-US" dirty="0" smtClean="0"/>
              <a:t>Antitrust </a:t>
            </a:r>
            <a:r>
              <a:rPr lang="en-US" dirty="0"/>
              <a:t>laws that prohibit collusion.</a:t>
            </a:r>
          </a:p>
          <a:p>
            <a:pPr marL="971550" lvl="1" indent="-571500">
              <a:buFontTx/>
              <a:buChar char="-"/>
            </a:pPr>
            <a:endParaRPr lang="en-US" sz="3600" dirty="0"/>
          </a:p>
          <a:p>
            <a:pPr marL="971550" lvl="1" indent="-571500">
              <a:buFontTx/>
              <a:buChar char="-"/>
            </a:pPr>
            <a:endParaRPr lang="en-US" sz="3600" dirty="0"/>
          </a:p>
          <a:p>
            <a:pPr marL="0" indent="0" algn="ctr">
              <a:buNone/>
            </a:pPr>
            <a:endParaRPr lang="en-US" b="1" u="sng" dirty="0" smtClean="0"/>
          </a:p>
          <a:p>
            <a:pPr marL="0" indent="0" algn="ctr">
              <a:buNone/>
            </a:pP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7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52400"/>
            <a:ext cx="88392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Four (Three) Oligopoly Pricing Models:</a:t>
            </a:r>
            <a:endParaRPr lang="en-US" dirty="0"/>
          </a:p>
          <a:p>
            <a:pPr marL="400050" lvl="1" indent="0">
              <a:buNone/>
            </a:pPr>
            <a:r>
              <a:rPr lang="en-US" sz="3600" dirty="0" smtClean="0"/>
              <a:t>- Kinked Demand</a:t>
            </a:r>
          </a:p>
          <a:p>
            <a:pPr marL="400050" lvl="1" indent="0">
              <a:buNone/>
            </a:pPr>
            <a:r>
              <a:rPr lang="en-US" sz="3600" dirty="0" smtClean="0"/>
              <a:t>- Collusion (monopoly graph)</a:t>
            </a:r>
          </a:p>
          <a:p>
            <a:pPr marL="400050" lvl="1" indent="0">
              <a:buNone/>
            </a:pPr>
            <a:r>
              <a:rPr lang="en-US" sz="3600" dirty="0" smtClean="0"/>
              <a:t>- </a:t>
            </a:r>
            <a:r>
              <a:rPr lang="en-US" sz="3600" b="1" dirty="0" smtClean="0">
                <a:solidFill>
                  <a:srgbClr val="FF0000"/>
                </a:solidFill>
              </a:rPr>
              <a:t>Price Leadership (monopoly graph)</a:t>
            </a:r>
          </a:p>
          <a:p>
            <a:pPr marL="400050" lvl="1" indent="0">
              <a:buNone/>
            </a:pPr>
            <a:r>
              <a:rPr lang="en-US" sz="3600" dirty="0" smtClean="0"/>
              <a:t>- Game Theory (see other Clicker Quiz)</a:t>
            </a:r>
          </a:p>
          <a:p>
            <a:pPr marL="971550" lvl="1" indent="-571500">
              <a:buFontTx/>
              <a:buChar char="-"/>
            </a:pPr>
            <a:endParaRPr lang="en-US" sz="3600" dirty="0"/>
          </a:p>
          <a:p>
            <a:pPr marL="971550" lvl="1" indent="-571500">
              <a:buFontTx/>
              <a:buChar char="-"/>
            </a:pPr>
            <a:endParaRPr lang="en-US" sz="3600" dirty="0"/>
          </a:p>
          <a:p>
            <a:pPr marL="0" indent="0" algn="ctr">
              <a:buNone/>
            </a:pPr>
            <a:endParaRPr lang="en-US" b="1" u="sng" dirty="0" smtClean="0"/>
          </a:p>
          <a:p>
            <a:pPr marL="0" indent="0" algn="ctr">
              <a:buNone/>
            </a:pP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11b – Oligopoly  - Must Know/Outcomes (1)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229600" cy="59436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Describe the characteristics of an oligopolistic industry.</a:t>
            </a:r>
          </a:p>
          <a:p>
            <a:r>
              <a:rPr lang="en-US" dirty="0"/>
              <a:t>Differentiate between homogeneous and differentiated oligopolies.</a:t>
            </a:r>
          </a:p>
          <a:p>
            <a:r>
              <a:rPr lang="en-US" dirty="0"/>
              <a:t>Describe and compare the concentration ratio and the </a:t>
            </a:r>
            <a:r>
              <a:rPr lang="en-US" dirty="0" err="1"/>
              <a:t>Herfindahl</a:t>
            </a:r>
            <a:r>
              <a:rPr lang="en-US" dirty="0"/>
              <a:t> index as ways to measure market dominance in an industry.</a:t>
            </a:r>
          </a:p>
          <a:p>
            <a:r>
              <a:rPr lang="en-US" dirty="0"/>
              <a:t>Distinguish between three types of mergers.</a:t>
            </a:r>
          </a:p>
          <a:p>
            <a:r>
              <a:rPr lang="en-US" dirty="0"/>
              <a:t>Explain how the </a:t>
            </a:r>
            <a:r>
              <a:rPr lang="en-US" dirty="0" err="1"/>
              <a:t>Herfindahl</a:t>
            </a:r>
            <a:r>
              <a:rPr lang="en-US" dirty="0"/>
              <a:t> index is used as a guideline by the government in deciding whether to permit horizontal mergers.</a:t>
            </a:r>
          </a:p>
          <a:p>
            <a:r>
              <a:rPr lang="en-US" dirty="0"/>
              <a:t>Use a profit-payoffs matrix (game theory) to explain the mutual interdependence of two rival firms and why </a:t>
            </a:r>
            <a:r>
              <a:rPr lang="en-US" dirty="0" err="1"/>
              <a:t>oligopolists</a:t>
            </a:r>
            <a:r>
              <a:rPr lang="en-US" dirty="0"/>
              <a:t> might tempt to cheat on a collusive agreement.</a:t>
            </a:r>
          </a:p>
          <a:p>
            <a:r>
              <a:rPr lang="en-US" dirty="0"/>
              <a:t>Identify three possible models of oligopolistic price-output behavior.</a:t>
            </a:r>
          </a:p>
          <a:p>
            <a:r>
              <a:rPr lang="en-US" dirty="0"/>
              <a:t>Use the kinked demand curve theory to explain why prices tend to be inflexible.</a:t>
            </a:r>
          </a:p>
          <a:p>
            <a:r>
              <a:rPr lang="en-US" dirty="0"/>
              <a:t>Why is there a "kink" in the kinked demand curve?</a:t>
            </a:r>
          </a:p>
          <a:p>
            <a:r>
              <a:rPr lang="en-US" dirty="0"/>
              <a:t>Understand the adjustment process from the short run to the long run and the role of barriers to entry (why do oligopolistic firms earn economic profits in the long run?)</a:t>
            </a:r>
          </a:p>
          <a:p>
            <a:r>
              <a:rPr lang="en-US" dirty="0"/>
              <a:t>Draw the long run equilibrium graph for a kinked demand oligopoly and indicate the profit maximizing quantity, the </a:t>
            </a:r>
            <a:r>
              <a:rPr lang="en-US" dirty="0" err="1"/>
              <a:t>allocatively</a:t>
            </a:r>
            <a:r>
              <a:rPr lang="en-US" dirty="0"/>
              <a:t> efficient quantity, and the productively </a:t>
            </a:r>
            <a:r>
              <a:rPr lang="en-US" dirty="0" smtClean="0"/>
              <a:t>efficient </a:t>
            </a:r>
            <a:r>
              <a:rPr lang="en-US" dirty="0"/>
              <a:t>quantity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82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52400"/>
            <a:ext cx="88392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Price Leadership:</a:t>
            </a:r>
          </a:p>
          <a:p>
            <a:pPr marL="0" indent="0">
              <a:buNone/>
            </a:pPr>
            <a:r>
              <a:rPr lang="en-US" sz="800" dirty="0" smtClean="0"/>
              <a:t> </a:t>
            </a:r>
            <a:r>
              <a:rPr lang="en-US" sz="800" dirty="0" smtClean="0"/>
              <a:t>  </a:t>
            </a:r>
            <a:endParaRPr lang="en-US" sz="800" dirty="0"/>
          </a:p>
          <a:p>
            <a:pPr marL="0" indent="0">
              <a:buNone/>
            </a:pPr>
            <a:r>
              <a:rPr lang="en-US" sz="2400" b="1" dirty="0" smtClean="0"/>
              <a:t>Definition</a:t>
            </a:r>
            <a:r>
              <a:rPr lang="en-US" sz="2400" dirty="0" smtClean="0"/>
              <a:t> </a:t>
            </a:r>
            <a:r>
              <a:rPr lang="en-US" sz="2400" dirty="0"/>
              <a:t>An informal method which firms in an oligopoly may employ to set the price of their product: one firm (the leader) is the first to announce a change in price and the other firms (the followers) soon announce identical or similar changes. </a:t>
            </a:r>
            <a:endParaRPr lang="en-US" sz="2400" dirty="0" smtClean="0"/>
          </a:p>
          <a:p>
            <a:pPr marL="0" indent="0">
              <a:buNone/>
            </a:pPr>
            <a:r>
              <a:rPr lang="en-US" sz="800" dirty="0" smtClean="0"/>
              <a:t> </a:t>
            </a:r>
            <a:r>
              <a:rPr lang="en-US" sz="800" dirty="0" smtClean="0"/>
              <a:t> </a:t>
            </a:r>
            <a:endParaRPr lang="en-US" sz="800" dirty="0"/>
          </a:p>
          <a:p>
            <a:pPr marL="0" indent="0">
              <a:buNone/>
            </a:pPr>
            <a:r>
              <a:rPr lang="en-US" sz="2400" dirty="0" smtClean="0"/>
              <a:t>Price </a:t>
            </a:r>
            <a:r>
              <a:rPr lang="en-US" sz="2400" dirty="0"/>
              <a:t>leadership in oligopoly occasionally breaks down and sometimes results in a price war.</a:t>
            </a:r>
          </a:p>
          <a:p>
            <a:pPr marL="0" indent="0">
              <a:buNone/>
            </a:pPr>
            <a:r>
              <a:rPr lang="en-US" sz="800" dirty="0" smtClean="0"/>
              <a:t> </a:t>
            </a:r>
            <a:r>
              <a:rPr lang="en-US" sz="800" dirty="0" smtClean="0"/>
              <a:t>   </a:t>
            </a:r>
            <a:endParaRPr lang="en-US" sz="800" dirty="0"/>
          </a:p>
          <a:p>
            <a:pPr marL="0" indent="0">
              <a:buNone/>
            </a:pPr>
            <a:r>
              <a:rPr lang="en-US" sz="2400" dirty="0" smtClean="0"/>
              <a:t>Examples – </a:t>
            </a:r>
          </a:p>
          <a:p>
            <a:pPr marL="400050" lvl="1" indent="0">
              <a:buNone/>
            </a:pPr>
            <a:r>
              <a:rPr lang="en-US" sz="2400" dirty="0"/>
              <a:t>A recent example occurred in the breakfast cereal industry in which Kellogg had been the traditional price leader. </a:t>
            </a:r>
            <a:endParaRPr lang="en-US" sz="2400" dirty="0" smtClean="0"/>
          </a:p>
          <a:p>
            <a:pPr marL="400050" lvl="1" indent="0">
              <a:buNone/>
            </a:pPr>
            <a:r>
              <a:rPr lang="en-US" sz="800" dirty="0" smtClean="0"/>
              <a:t>  </a:t>
            </a:r>
            <a:endParaRPr lang="en-US" sz="800" dirty="0"/>
          </a:p>
          <a:p>
            <a:pPr marL="400050" lvl="1" indent="0">
              <a:buNone/>
            </a:pPr>
            <a:r>
              <a:rPr lang="en-US" sz="2400" dirty="0"/>
              <a:t>Farm Machinery     </a:t>
            </a:r>
            <a:r>
              <a:rPr lang="en-US" sz="2400" dirty="0" smtClean="0"/>
              <a:t>Cigarettes</a:t>
            </a:r>
            <a:r>
              <a:rPr lang="en-US" sz="2400" dirty="0"/>
              <a:t> </a:t>
            </a:r>
            <a:r>
              <a:rPr lang="en-US" sz="2400" dirty="0" smtClean="0"/>
              <a:t>           </a:t>
            </a:r>
            <a:r>
              <a:rPr lang="en-US" sz="2400" dirty="0" smtClean="0"/>
              <a:t>Cement                   </a:t>
            </a:r>
          </a:p>
          <a:p>
            <a:pPr marL="400050" lvl="1" indent="0">
              <a:buNone/>
            </a:pPr>
            <a:r>
              <a:rPr lang="en-US" sz="2400" dirty="0" smtClean="0"/>
              <a:t>Copper</a:t>
            </a:r>
            <a:r>
              <a:rPr lang="en-US" sz="2400" dirty="0" smtClean="0"/>
              <a:t>                     </a:t>
            </a:r>
            <a:r>
              <a:rPr lang="en-US" sz="2400" dirty="0" smtClean="0"/>
              <a:t>Newsprint             Glass Containers </a:t>
            </a:r>
          </a:p>
          <a:p>
            <a:pPr marL="400050" lvl="1" indent="0">
              <a:buNone/>
            </a:pPr>
            <a:r>
              <a:rPr lang="en-US" sz="2400" dirty="0" smtClean="0"/>
              <a:t>Beer                         Fertilizer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235987"/>
            <a:ext cx="8686800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11b </a:t>
            </a:r>
            <a:r>
              <a:rPr lang="en-US" sz="3200" b="1" dirty="0" smtClean="0"/>
              <a:t>– Oligopoly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7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45640"/>
            <a:ext cx="7772400" cy="60215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ARE BUSINESSES EFFICIENT?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 lvl="1" algn="l"/>
            <a:r>
              <a:rPr lang="en-US" sz="3600" dirty="0" smtClean="0">
                <a:solidFill>
                  <a:schemeClr val="tx1"/>
                </a:solidFill>
              </a:rPr>
              <a:t>1. Characteristics and Examples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2. Nature of the Demand Curve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3. Short Run Equilibrium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4. </a:t>
            </a:r>
            <a:r>
              <a:rPr lang="en-US" sz="3600" b="1" dirty="0" smtClean="0">
                <a:solidFill>
                  <a:srgbClr val="FF0000"/>
                </a:solidFill>
              </a:rPr>
              <a:t>Long Run Equilibrium and Efficiency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5. Other Issues</a:t>
            </a: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Mergers</a:t>
            </a: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Game Theory</a:t>
            </a: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Advertising</a:t>
            </a:r>
          </a:p>
          <a:p>
            <a:pPr marL="1485900" lvl="2" indent="-571500" algn="l">
              <a:buFont typeface="Arial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lvl="1" algn="l"/>
            <a:endParaRPr lang="en-US" sz="3600" dirty="0" smtClean="0">
              <a:solidFill>
                <a:schemeClr val="tx1"/>
              </a:solidFill>
            </a:endParaRPr>
          </a:p>
          <a:p>
            <a:pPr lvl="1" algn="l"/>
            <a:endParaRPr lang="en-US" sz="3600" dirty="0" smtClean="0">
              <a:solidFill>
                <a:schemeClr val="tx1"/>
              </a:solidFill>
            </a:endParaRPr>
          </a:p>
          <a:p>
            <a:pPr algn="l"/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8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305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9. Which graphs best represent oligopolies in long run equilibrium?</a:t>
            </a:r>
            <a:endParaRPr lang="en-US" b="1" dirty="0"/>
          </a:p>
        </p:txBody>
      </p:sp>
      <p:pic>
        <p:nvPicPr>
          <p:cNvPr id="5" name="Picture 4" descr="4prodmktmodelslrequilhori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" y="381000"/>
            <a:ext cx="8497957" cy="205740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733800"/>
            <a:ext cx="8458200" cy="23923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only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 and 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 only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 only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and C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305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9. Which graphs best represent oligopolies in long run equilibrium?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4prodmktmodelslrequilhori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399" y="381000"/>
            <a:ext cx="8497957" cy="205740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733800"/>
            <a:ext cx="8458200" cy="23923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only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 and 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 only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 only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and C</a:t>
            </a:r>
            <a:endParaRPr lang="en-US" dirty="0"/>
          </a:p>
        </p:txBody>
      </p:sp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 rot="10800000">
            <a:off x="233679" y="5610013"/>
            <a:ext cx="279400" cy="279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670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YP</a:t>
            </a:r>
          </a:p>
          <a:p>
            <a:r>
              <a:rPr lang="en-US" sz="3600" b="1" dirty="0" smtClean="0"/>
              <a:t>58</a:t>
            </a:r>
            <a:endParaRPr lang="en-US" sz="3600" b="1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"/>
            <a:ext cx="8165637" cy="662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24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2438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10. What is:</a:t>
            </a:r>
            <a:br>
              <a:rPr lang="en-US" sz="3600" b="1" dirty="0" smtClean="0"/>
            </a:br>
            <a:r>
              <a:rPr lang="en-US" sz="3600" b="1" dirty="0" smtClean="0"/>
              <a:t> - </a:t>
            </a:r>
            <a:r>
              <a:rPr lang="en-US" sz="3600" b="1" dirty="0" err="1" smtClean="0"/>
              <a:t>prof</a:t>
            </a:r>
            <a:r>
              <a:rPr lang="en-US" sz="3600" b="1" dirty="0" smtClean="0"/>
              <a:t> max Q</a:t>
            </a:r>
            <a:br>
              <a:rPr lang="en-US" sz="3600" b="1" dirty="0" smtClean="0"/>
            </a:br>
            <a:r>
              <a:rPr lang="en-US" sz="3600" b="1" dirty="0" smtClean="0"/>
              <a:t>- </a:t>
            </a:r>
            <a:r>
              <a:rPr lang="en-US" sz="3600" b="1" dirty="0" err="1" smtClean="0"/>
              <a:t>alloc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eff</a:t>
            </a:r>
            <a:r>
              <a:rPr lang="en-US" sz="3600" b="1" dirty="0" smtClean="0"/>
              <a:t> Q</a:t>
            </a:r>
            <a:br>
              <a:rPr lang="en-US" sz="3600" b="1" dirty="0" smtClean="0"/>
            </a:br>
            <a:r>
              <a:rPr lang="en-US" sz="3600" b="1" dirty="0" smtClean="0"/>
              <a:t> - prod </a:t>
            </a:r>
            <a:r>
              <a:rPr lang="en-US" sz="3600" b="1" dirty="0" err="1" smtClean="0"/>
              <a:t>eff</a:t>
            </a:r>
            <a:r>
              <a:rPr lang="en-US" sz="3600" b="1" dirty="0" smtClean="0"/>
              <a:t> Q?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438400"/>
            <a:ext cx="1905000" cy="33067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f, g 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g, h, f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h, f, j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f, h, 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f, h j</a:t>
            </a:r>
            <a:endParaRPr lang="en-US" dirty="0"/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1000"/>
            <a:ext cx="60483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599" y="5698024"/>
            <a:ext cx="2057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YP 59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2209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10. What is: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 - </a:t>
            </a:r>
            <a:r>
              <a:rPr lang="en-US" sz="3600" b="1" dirty="0" err="1" smtClean="0">
                <a:solidFill>
                  <a:srgbClr val="0070C0"/>
                </a:solidFill>
              </a:rPr>
              <a:t>prof</a:t>
            </a:r>
            <a:r>
              <a:rPr lang="en-US" sz="3600" b="1" dirty="0" smtClean="0">
                <a:solidFill>
                  <a:srgbClr val="0070C0"/>
                </a:solidFill>
              </a:rPr>
              <a:t> max Q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- </a:t>
            </a:r>
            <a:r>
              <a:rPr lang="en-US" sz="3600" b="1" dirty="0" err="1" smtClean="0">
                <a:solidFill>
                  <a:srgbClr val="0070C0"/>
                </a:solidFill>
              </a:rPr>
              <a:t>alloc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eff</a:t>
            </a:r>
            <a:r>
              <a:rPr lang="en-US" sz="3600" b="1" dirty="0" smtClean="0">
                <a:solidFill>
                  <a:srgbClr val="0070C0"/>
                </a:solidFill>
              </a:rPr>
              <a:t> Q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 - prod </a:t>
            </a:r>
            <a:r>
              <a:rPr lang="en-US" sz="3600" b="1" dirty="0" err="1" smtClean="0">
                <a:solidFill>
                  <a:srgbClr val="0070C0"/>
                </a:solidFill>
              </a:rPr>
              <a:t>eff</a:t>
            </a:r>
            <a:r>
              <a:rPr lang="en-US" sz="3600" b="1" dirty="0" smtClean="0">
                <a:solidFill>
                  <a:srgbClr val="0070C0"/>
                </a:solidFill>
              </a:rPr>
              <a:t> Q?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 rot="10800000">
            <a:off x="228600" y="42672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362200"/>
            <a:ext cx="1981200" cy="33067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f, g 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g, h, f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h, f, j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f, h, 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f, h j</a:t>
            </a:r>
            <a:endParaRPr lang="en-US" dirty="0"/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81000"/>
            <a:ext cx="60483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599" y="5698024"/>
            <a:ext cx="624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YP 59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52400"/>
            <a:ext cx="2743200" cy="99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Oligopolies and </a:t>
            </a:r>
          </a:p>
          <a:p>
            <a:pPr marL="0" indent="0">
              <a:buNone/>
            </a:pPr>
            <a:r>
              <a:rPr lang="en-US" b="1" smtClean="0"/>
              <a:t>Efficiency (YP 59):</a:t>
            </a:r>
            <a:endParaRPr lang="en-US" dirty="0"/>
          </a:p>
          <a:p>
            <a:pPr marL="0" indent="0" algn="ctr">
              <a:buNone/>
            </a:pPr>
            <a:endParaRPr lang="en-US" b="1" u="sng" dirty="0" smtClean="0"/>
          </a:p>
          <a:p>
            <a:pPr marL="0" indent="0" algn="ctr">
              <a:buNone/>
            </a:pP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5943600"/>
            <a:ext cx="44196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143000"/>
            <a:ext cx="2971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the profit maximizing quantity? 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            ___</a:t>
            </a:r>
            <a:r>
              <a:rPr lang="en-US" sz="2000" dirty="0"/>
              <a:t>0f</a:t>
            </a:r>
            <a:r>
              <a:rPr lang="en-US" sz="2000" dirty="0" smtClean="0"/>
              <a:t>____</a:t>
            </a:r>
            <a:endParaRPr lang="en-US" sz="2000" dirty="0"/>
          </a:p>
          <a:p>
            <a:r>
              <a:rPr lang="en-US" sz="800" dirty="0"/>
              <a:t> </a:t>
            </a:r>
          </a:p>
          <a:p>
            <a:r>
              <a:rPr lang="en-US" sz="2000" dirty="0"/>
              <a:t>What is the profit maximizing price?	</a:t>
            </a:r>
            <a:endParaRPr lang="en-US" sz="2000" dirty="0" smtClean="0"/>
          </a:p>
          <a:p>
            <a:r>
              <a:rPr lang="en-US" sz="2000" dirty="0" smtClean="0"/>
              <a:t>                             ___ </a:t>
            </a:r>
            <a:r>
              <a:rPr lang="en-US" sz="2000" dirty="0"/>
              <a:t>0d</a:t>
            </a:r>
            <a:r>
              <a:rPr lang="en-US" sz="2000" dirty="0" smtClean="0"/>
              <a:t>___</a:t>
            </a:r>
            <a:endParaRPr lang="en-US" sz="2000" dirty="0"/>
          </a:p>
          <a:p>
            <a:r>
              <a:rPr lang="en-US" sz="800" dirty="0"/>
              <a:t> </a:t>
            </a:r>
            <a:r>
              <a:rPr lang="en-US" sz="800" dirty="0" smtClean="0"/>
              <a:t>  </a:t>
            </a:r>
            <a:endParaRPr lang="en-US" sz="800" dirty="0"/>
          </a:p>
          <a:p>
            <a:r>
              <a:rPr lang="en-US" sz="2000" dirty="0"/>
              <a:t>What is the </a:t>
            </a:r>
            <a:r>
              <a:rPr lang="en-US" sz="2000" dirty="0" err="1"/>
              <a:t>allocatively</a:t>
            </a:r>
            <a:r>
              <a:rPr lang="en-US" sz="2000" dirty="0"/>
              <a:t> efficient quantity?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/>
              <a:t>	</a:t>
            </a:r>
            <a:r>
              <a:rPr lang="en-US" sz="2000" dirty="0" smtClean="0"/>
              <a:t>           ___</a:t>
            </a:r>
            <a:r>
              <a:rPr lang="en-US" sz="2000" dirty="0"/>
              <a:t>0h</a:t>
            </a:r>
            <a:r>
              <a:rPr lang="en-US" sz="2000" dirty="0" smtClean="0"/>
              <a:t>____</a:t>
            </a:r>
            <a:endParaRPr lang="en-US" sz="2000" dirty="0"/>
          </a:p>
          <a:p>
            <a:r>
              <a:rPr lang="en-US" sz="800" dirty="0"/>
              <a:t> </a:t>
            </a:r>
            <a:r>
              <a:rPr lang="en-US" sz="800" dirty="0" smtClean="0"/>
              <a:t>  </a:t>
            </a:r>
            <a:endParaRPr lang="en-US" sz="800" dirty="0"/>
          </a:p>
          <a:p>
            <a:r>
              <a:rPr lang="en-US" sz="2000" dirty="0"/>
              <a:t>What is the productively efficient quantity?  	</a:t>
            </a:r>
            <a:r>
              <a:rPr lang="en-US" sz="2000" dirty="0" smtClean="0"/>
              <a:t>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___</a:t>
            </a:r>
            <a:r>
              <a:rPr lang="en-US" sz="2000" dirty="0"/>
              <a:t>0g</a:t>
            </a:r>
            <a:r>
              <a:rPr lang="en-US" sz="2000" dirty="0" smtClean="0"/>
              <a:t>___</a:t>
            </a:r>
            <a:endParaRPr lang="en-US" sz="2000" dirty="0"/>
          </a:p>
          <a:p>
            <a:r>
              <a:rPr lang="en-US" dirty="0"/>
              <a:t> </a:t>
            </a:r>
          </a:p>
          <a:p>
            <a:r>
              <a:rPr lang="en-US" sz="2000" dirty="0"/>
              <a:t>What are the long run profits?  	</a:t>
            </a:r>
            <a:r>
              <a:rPr lang="en-US" sz="2000" dirty="0" smtClean="0"/>
              <a:t>            __</a:t>
            </a:r>
            <a:r>
              <a:rPr lang="en-US" sz="2000" dirty="0" err="1" smtClean="0"/>
              <a:t>adkp</a:t>
            </a:r>
            <a:r>
              <a:rPr lang="en-US" sz="2000" dirty="0" smtClean="0"/>
              <a:t>__</a:t>
            </a:r>
            <a:endParaRPr lang="en-US" sz="20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"/>
            <a:ext cx="573123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84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0"/>
            <a:ext cx="8839200" cy="5867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REVIEW -- Oligopolies and Efficiency: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YP 60  - Draw the Long Run Equilibrium for the Kinked Demand Model, show the </a:t>
            </a:r>
            <a:br>
              <a:rPr lang="en-US" dirty="0" smtClean="0"/>
            </a:br>
            <a:r>
              <a:rPr lang="en-US" dirty="0" smtClean="0"/>
              <a:t>             - profit max. Q, </a:t>
            </a:r>
            <a:br>
              <a:rPr lang="en-US" dirty="0" smtClean="0"/>
            </a:br>
            <a:r>
              <a:rPr lang="en-US" dirty="0" smtClean="0"/>
              <a:t>             - the </a:t>
            </a:r>
            <a:r>
              <a:rPr lang="en-US" dirty="0" err="1" smtClean="0"/>
              <a:t>allocatively</a:t>
            </a:r>
            <a:r>
              <a:rPr lang="en-US" dirty="0" smtClean="0"/>
              <a:t> Efficient Q, </a:t>
            </a:r>
            <a:br>
              <a:rPr lang="en-US" dirty="0" smtClean="0"/>
            </a:br>
            <a:r>
              <a:rPr lang="en-US" dirty="0" smtClean="0"/>
              <a:t>             - the productively efficient Q</a:t>
            </a:r>
            <a:endParaRPr lang="en-US" b="1" u="sng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The exam </a:t>
            </a:r>
            <a:r>
              <a:rPr lang="en-US" sz="2800" dirty="0" smtClean="0"/>
              <a:t>3 </a:t>
            </a:r>
            <a:r>
              <a:rPr lang="en-US" sz="2800" dirty="0"/>
              <a:t>extra credit question will require you to be able to accurately </a:t>
            </a:r>
            <a:r>
              <a:rPr lang="en-US" sz="2800" b="1" dirty="0"/>
              <a:t>draw</a:t>
            </a:r>
            <a:r>
              <a:rPr lang="en-US" sz="2800" dirty="0"/>
              <a:t> and </a:t>
            </a:r>
            <a:r>
              <a:rPr lang="en-US" sz="2800" b="1" dirty="0"/>
              <a:t>label</a:t>
            </a:r>
            <a:r>
              <a:rPr lang="en-US" sz="2800" dirty="0"/>
              <a:t> the LONG RUN EQUILIBRIUM GRAPHS for </a:t>
            </a:r>
            <a:r>
              <a:rPr lang="en-US" sz="2800" dirty="0" smtClean="0"/>
              <a:t>ONE </a:t>
            </a:r>
            <a:r>
              <a:rPr lang="en-US" sz="2800" dirty="0"/>
              <a:t>of the four product market models. 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Furthermore</a:t>
            </a:r>
            <a:r>
              <a:rPr lang="en-US" sz="2800" dirty="0"/>
              <a:t>, you will need to be able to indicate the following on the graphs: (1) the profit maximizing quantity, (2) the </a:t>
            </a:r>
            <a:r>
              <a:rPr lang="en-US" sz="2800" dirty="0" err="1"/>
              <a:t>allocatively</a:t>
            </a:r>
            <a:r>
              <a:rPr lang="en-US" sz="2800" dirty="0"/>
              <a:t> efficient quantity, and (3) the productively efficient </a:t>
            </a:r>
            <a:r>
              <a:rPr lang="en-US" sz="2800" dirty="0" smtClean="0"/>
              <a:t>quantity.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You </a:t>
            </a:r>
            <a:r>
              <a:rPr lang="en-US" sz="2800" dirty="0"/>
              <a:t>can find the graphs in the textbook and on the last 13 pages of the Unit 3 YELLOW PAGES.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2286000"/>
            <a:ext cx="6477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671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23161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11.</a:t>
            </a:r>
            <a:r>
              <a:rPr lang="en-US" dirty="0" smtClean="0"/>
              <a:t> </a:t>
            </a:r>
            <a:r>
              <a:rPr lang="en-US" b="1" dirty="0" smtClean="0"/>
              <a:t>Why do some economists assert that oligopoly is less desirable than pure monopoly?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667000"/>
            <a:ext cx="8382000" cy="34591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Oligopolies produce both standardized and differentiated products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Product differentiation may add to consumer welfare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Noncollusive</a:t>
            </a:r>
            <a:r>
              <a:rPr lang="en-US" dirty="0" smtClean="0"/>
              <a:t> </a:t>
            </a:r>
            <a:r>
              <a:rPr lang="en-US" dirty="0" err="1" smtClean="0"/>
              <a:t>oligopolists</a:t>
            </a:r>
            <a:r>
              <a:rPr lang="en-US" dirty="0" smtClean="0"/>
              <a:t> may face a kinked-demand curve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Because governments usually regulate pure monopolies, but not oligopolies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11b – Oligopoly  - Must Know/Outcomes (2)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685800"/>
            <a:ext cx="8610600" cy="6019800"/>
          </a:xfrm>
        </p:spPr>
        <p:txBody>
          <a:bodyPr>
            <a:noAutofit/>
          </a:bodyPr>
          <a:lstStyle/>
          <a:p>
            <a:r>
              <a:rPr lang="en-US" sz="1800" dirty="0"/>
              <a:t>Explain the major advantages of collusion for oligopolistic producers and list the obstacles to collusive behavior.</a:t>
            </a:r>
          </a:p>
          <a:p>
            <a:r>
              <a:rPr lang="en-US" sz="1800" dirty="0"/>
              <a:t>Draw the long run equilibrium graph for a collusive oligopoly and indicate the profit maximizing quantity, the </a:t>
            </a:r>
            <a:r>
              <a:rPr lang="en-US" sz="1800" dirty="0" err="1"/>
              <a:t>allocatively</a:t>
            </a:r>
            <a:r>
              <a:rPr lang="en-US" sz="1800" dirty="0"/>
              <a:t> efficient quantity, and the productively efficient quantity. (Hint: it is just like the long run monopoly graph.)</a:t>
            </a:r>
          </a:p>
          <a:p>
            <a:r>
              <a:rPr lang="en-US" sz="1800" dirty="0"/>
              <a:t>Explain price leadership as a form of tacit collusion.</a:t>
            </a:r>
          </a:p>
          <a:p>
            <a:r>
              <a:rPr lang="en-US" sz="1800" dirty="0"/>
              <a:t>List the positive and negative effects of advertising.</a:t>
            </a:r>
          </a:p>
          <a:p>
            <a:r>
              <a:rPr lang="en-US" sz="1800" dirty="0"/>
              <a:t>Explain why some economists assert that oligopoly is less desirable than pure monopoly.</a:t>
            </a:r>
          </a:p>
          <a:p>
            <a:r>
              <a:rPr lang="en-US" sz="1800" dirty="0"/>
              <a:t>Are these mergers good for society (</a:t>
            </a:r>
            <a:r>
              <a:rPr lang="en-US" sz="1800" dirty="0" smtClean="0"/>
              <a:t>efficiency)?</a:t>
            </a:r>
            <a:endParaRPr lang="en-US" sz="1800" dirty="0"/>
          </a:p>
          <a:p>
            <a:pPr lvl="1"/>
            <a:r>
              <a:rPr lang="en-US" sz="1800" dirty="0"/>
              <a:t>Airline Mergers Push Fares Higher, NPR Morning Edition, April 18, 2013</a:t>
            </a:r>
            <a:br>
              <a:rPr lang="en-US" sz="1800" dirty="0"/>
            </a:br>
            <a:r>
              <a:rPr lang="en-US" sz="1800" dirty="0">
                <a:hlinkClick r:id="rId3"/>
              </a:rPr>
              <a:t>http://www.npr.org/2013/04/18/177721489/airline-mergers-push-fares-higher</a:t>
            </a:r>
            <a:endParaRPr lang="en-US" sz="1800" dirty="0"/>
          </a:p>
          <a:p>
            <a:pPr lvl="1"/>
            <a:r>
              <a:rPr lang="en-US" sz="1800" dirty="0"/>
              <a:t>Mavericks, Hot Documents And Beer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http://www.npr.org/blogs/money/2013/02/15/171955074/mavericks-hot-documents-and-beer</a:t>
            </a:r>
            <a:endParaRPr lang="en-US" sz="1800" dirty="0"/>
          </a:p>
          <a:p>
            <a:pPr lvl="1"/>
            <a:r>
              <a:rPr lang="en-US" sz="1800" dirty="0"/>
              <a:t>Beer Map: Two Giant Brewers, 210 Brands</a:t>
            </a:r>
            <a:br>
              <a:rPr lang="en-US" sz="1800" dirty="0"/>
            </a:br>
            <a:r>
              <a:rPr lang="en-US" sz="1800" dirty="0">
                <a:hlinkClick r:id="rId5"/>
              </a:rPr>
              <a:t>http://www.npr.org/blogs/money/2013/02/19/172323211/beer-map-two-giant-brewers-210-brands</a:t>
            </a:r>
            <a:endParaRPr lang="en-US" sz="1800" dirty="0"/>
          </a:p>
          <a:p>
            <a:endParaRPr lang="en-US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0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23161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11.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Why do some economists assert that oligopoly is less desirable than pure monopoly?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60960" y="5255259"/>
            <a:ext cx="495300" cy="495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667000"/>
            <a:ext cx="8382000" cy="34591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Oligopolies produce both standardized and differentiated products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Product differentiation may add to consumer welfare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Noncollusive</a:t>
            </a:r>
            <a:r>
              <a:rPr lang="en-US" dirty="0" smtClean="0"/>
              <a:t> </a:t>
            </a:r>
            <a:r>
              <a:rPr lang="en-US" dirty="0" err="1" smtClean="0"/>
              <a:t>oligopolists</a:t>
            </a:r>
            <a:r>
              <a:rPr lang="en-US" dirty="0" smtClean="0"/>
              <a:t> may face a kinked-demand curve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Because governments usually regulate pure monopolies, but not oligopolies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45640"/>
            <a:ext cx="7772400" cy="60215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ARE BUSINESSES EFFICIENT?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 lvl="1" algn="l"/>
            <a:r>
              <a:rPr lang="en-US" sz="3600" dirty="0" smtClean="0">
                <a:solidFill>
                  <a:schemeClr val="tx1"/>
                </a:solidFill>
              </a:rPr>
              <a:t>1. Characteristics and Examples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2. Nature of the Demand Curve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3. Short Run Equilibrium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4. Long Run Equilibrium and Efficiency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5. Other Issues</a:t>
            </a: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Mergers</a:t>
            </a: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Game Theory</a:t>
            </a: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Advertising</a:t>
            </a:r>
          </a:p>
          <a:p>
            <a:pPr marL="1485900" lvl="2" indent="-571500" algn="l">
              <a:buFont typeface="Arial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lvl="1" algn="l"/>
            <a:endParaRPr lang="en-US" sz="3600" dirty="0" smtClean="0">
              <a:solidFill>
                <a:schemeClr val="tx1"/>
              </a:solidFill>
            </a:endParaRPr>
          </a:p>
          <a:p>
            <a:pPr lvl="1" algn="l"/>
            <a:endParaRPr lang="en-US" sz="3600" dirty="0" smtClean="0">
              <a:solidFill>
                <a:schemeClr val="tx1"/>
              </a:solidFill>
            </a:endParaRPr>
          </a:p>
          <a:p>
            <a:pPr algn="l"/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5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9154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Mergers</a:t>
            </a:r>
            <a:r>
              <a:rPr lang="en-US" b="1" dirty="0" smtClean="0"/>
              <a:t>: </a:t>
            </a:r>
            <a:br>
              <a:rPr lang="en-US" b="1" dirty="0" smtClean="0"/>
            </a:br>
            <a:r>
              <a:rPr lang="en-US" sz="2400" b="1" dirty="0" smtClean="0"/>
              <a:t>Merger</a:t>
            </a:r>
            <a:r>
              <a:rPr lang="en-US" sz="2400" dirty="0" smtClean="0"/>
              <a:t> - the </a:t>
            </a:r>
            <a:r>
              <a:rPr lang="en-US" sz="2400" dirty="0"/>
              <a:t>combination of two (or more) firms into a single</a:t>
            </a:r>
            <a:br>
              <a:rPr lang="en-US" sz="2400" dirty="0"/>
            </a:br>
            <a:r>
              <a:rPr lang="en-US" sz="2400" dirty="0"/>
              <a:t>firm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Horizontal Merger </a:t>
            </a:r>
            <a:r>
              <a:rPr lang="en-US" sz="2400" dirty="0"/>
              <a:t>- the merger into a single firm of two firms </a:t>
            </a:r>
            <a:r>
              <a:rPr lang="en-US" sz="2400" u="sng" dirty="0"/>
              <a:t>producing the same product</a:t>
            </a:r>
            <a:r>
              <a:rPr lang="en-US" sz="2400" dirty="0"/>
              <a:t> and selling it in the same geographic </a:t>
            </a:r>
            <a:r>
              <a:rPr lang="en-US" sz="2400" dirty="0" smtClean="0"/>
              <a:t>market.</a:t>
            </a:r>
            <a:r>
              <a:rPr lang="en-US" sz="2400" b="1" dirty="0" smtClean="0"/>
              <a:t> Example</a:t>
            </a:r>
            <a:r>
              <a:rPr lang="en-US" sz="2400" dirty="0"/>
              <a:t>: if McDonald's were to merge with Burger King;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if T-Mobile and Sprint merge.</a:t>
            </a:r>
          </a:p>
          <a:p>
            <a:pPr marL="0" indent="0">
              <a:buNone/>
            </a:pPr>
            <a:r>
              <a:rPr lang="en-US" sz="2400" b="1" dirty="0" smtClean="0"/>
              <a:t>Vertical Merger </a:t>
            </a:r>
            <a:r>
              <a:rPr lang="en-US" sz="2400" dirty="0"/>
              <a:t>- the merger of one or more firms engaged in</a:t>
            </a:r>
            <a:br>
              <a:rPr lang="en-US" sz="2400" dirty="0"/>
            </a:br>
            <a:r>
              <a:rPr lang="en-US" sz="2400" u="sng" dirty="0"/>
              <a:t>different stages of the production of a final </a:t>
            </a:r>
            <a:r>
              <a:rPr lang="en-US" sz="2400" u="sng" dirty="0" smtClean="0"/>
              <a:t>product</a:t>
            </a:r>
            <a:r>
              <a:rPr lang="en-US" sz="2400" dirty="0" smtClean="0"/>
              <a:t>. </a:t>
            </a:r>
            <a:r>
              <a:rPr lang="en-US" sz="2400" b="1" dirty="0" smtClean="0"/>
              <a:t>Example</a:t>
            </a:r>
            <a:r>
              <a:rPr lang="en-US" sz="2400" dirty="0"/>
              <a:t>: a car manufacturer purchasing a tire company; if a soft drink company </a:t>
            </a:r>
            <a:r>
              <a:rPr lang="en-US" sz="2400" dirty="0" smtClean="0"/>
              <a:t>merges </a:t>
            </a:r>
            <a:r>
              <a:rPr lang="en-US" sz="2400" dirty="0"/>
              <a:t>with a sugar production </a:t>
            </a:r>
            <a:r>
              <a:rPr lang="en-US" sz="2400" dirty="0" smtClean="0"/>
              <a:t>company.</a:t>
            </a:r>
          </a:p>
          <a:p>
            <a:pPr marL="0" indent="0">
              <a:buNone/>
            </a:pPr>
            <a:r>
              <a:rPr lang="en-US" sz="2400" b="1" dirty="0" smtClean="0"/>
              <a:t>Conglomerate Merger- </a:t>
            </a:r>
            <a:r>
              <a:rPr lang="en-US" sz="2400" dirty="0"/>
              <a:t>the merger of a firm in one industry with a firm </a:t>
            </a:r>
            <a:r>
              <a:rPr lang="en-US" sz="2400" u="sng" dirty="0"/>
              <a:t>in another industry </a:t>
            </a:r>
            <a:r>
              <a:rPr lang="en-US" sz="2400" dirty="0"/>
              <a:t>(with a firm that is not a supplier, customer, or </a:t>
            </a:r>
            <a:r>
              <a:rPr lang="en-US" sz="2400" dirty="0" smtClean="0"/>
              <a:t>competitor). </a:t>
            </a:r>
            <a:r>
              <a:rPr lang="en-US" sz="2400" b="1" dirty="0" smtClean="0"/>
              <a:t>Example</a:t>
            </a:r>
            <a:r>
              <a:rPr lang="en-US" sz="2400" b="1" dirty="0"/>
              <a:t>: </a:t>
            </a:r>
            <a:r>
              <a:rPr lang="en-US" sz="2400" dirty="0"/>
              <a:t>if McDonalds bought a motorcycle company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3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4571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Mergers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839200" cy="55626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 merger between cell phone providers T-Mobile and Sprint was approved by the U.S. Justice Department  - WHY?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How does the merger affect competition and efficiency?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800" dirty="0" smtClean="0">
                <a:solidFill>
                  <a:schemeClr val="tx1"/>
                </a:solidFill>
              </a:rPr>
              <a:t>   </a:t>
            </a:r>
            <a:endParaRPr lang="en-US" sz="800" dirty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BEFORE: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  4-Firm Concentration Ratio:   98.8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Herfindahl</a:t>
            </a:r>
            <a:r>
              <a:rPr lang="en-US" sz="2800" dirty="0" smtClean="0">
                <a:solidFill>
                  <a:schemeClr val="tx1"/>
                </a:solidFill>
              </a:rPr>
              <a:t> Index:                 </a:t>
            </a:r>
            <a:r>
              <a:rPr lang="en-US" sz="2800" dirty="0" smtClean="0">
                <a:solidFill>
                  <a:schemeClr val="tx1"/>
                </a:solidFill>
              </a:rPr>
              <a:t>   2774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800" dirty="0" smtClean="0">
                <a:solidFill>
                  <a:schemeClr val="tx1"/>
                </a:solidFill>
              </a:rPr>
              <a:t>  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AFTER: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  4-Firm Concentration </a:t>
            </a:r>
            <a:r>
              <a:rPr lang="en-US" sz="2800" dirty="0">
                <a:solidFill>
                  <a:schemeClr val="tx1"/>
                </a:solidFill>
              </a:rPr>
              <a:t>Ratio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</a:rPr>
              <a:t> 100 </a:t>
            </a:r>
            <a:r>
              <a:rPr lang="en-US" sz="2800" dirty="0" smtClean="0">
                <a:solidFill>
                  <a:schemeClr val="tx1"/>
                </a:solidFill>
              </a:rPr>
              <a:t>(almost)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  </a:t>
            </a:r>
            <a:r>
              <a:rPr lang="en-US" sz="2800" dirty="0" err="1">
                <a:solidFill>
                  <a:schemeClr val="tx1"/>
                </a:solidFill>
              </a:rPr>
              <a:t>Herfindahl</a:t>
            </a:r>
            <a:r>
              <a:rPr lang="en-US" sz="2800" dirty="0">
                <a:solidFill>
                  <a:schemeClr val="tx1"/>
                </a:solidFill>
              </a:rPr>
              <a:t> Index: </a:t>
            </a:r>
            <a:r>
              <a:rPr lang="en-US" sz="2800" dirty="0" smtClean="0">
                <a:solidFill>
                  <a:schemeClr val="tx1"/>
                </a:solidFill>
              </a:rPr>
              <a:t>                </a:t>
            </a:r>
            <a:r>
              <a:rPr lang="en-US" sz="2800" dirty="0" smtClean="0">
                <a:solidFill>
                  <a:schemeClr val="tx1"/>
                </a:solidFill>
              </a:rPr>
              <a:t>  3258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800" dirty="0" smtClean="0">
                <a:solidFill>
                  <a:schemeClr val="tx1"/>
                </a:solidFill>
              </a:rPr>
              <a:t>   </a:t>
            </a:r>
            <a:endParaRPr lang="en-US" sz="800" dirty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RESULT: less competition, higher prices, less efficient (??)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223498"/>
            <a:ext cx="8534400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11b </a:t>
            </a:r>
            <a:r>
              <a:rPr lang="en-US" sz="2800" b="1" dirty="0"/>
              <a:t>– </a:t>
            </a:r>
            <a:r>
              <a:rPr lang="en-US" sz="2800" b="1" dirty="0" smtClean="0"/>
              <a:t>Oligopoly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5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Mergers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839200" cy="55626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We would expect the </a:t>
            </a:r>
            <a:r>
              <a:rPr lang="en-US" sz="2800" dirty="0">
                <a:solidFill>
                  <a:schemeClr val="tx1"/>
                </a:solidFill>
              </a:rPr>
              <a:t>T-Mobile and Sprint merger </a:t>
            </a:r>
            <a:r>
              <a:rPr lang="en-US" sz="2800" dirty="0" smtClean="0">
                <a:solidFill>
                  <a:schemeClr val="tx1"/>
                </a:solidFill>
              </a:rPr>
              <a:t>to reduce competition, raise prices, and cause more Inefficiency, </a:t>
            </a:r>
            <a:r>
              <a:rPr lang="en-US" sz="2800" b="1" dirty="0" smtClean="0">
                <a:solidFill>
                  <a:schemeClr val="tx1"/>
                </a:solidFill>
              </a:rPr>
              <a:t>BUT </a:t>
            </a:r>
            <a:r>
              <a:rPr lang="en-US" sz="2800" dirty="0" smtClean="0">
                <a:solidFill>
                  <a:schemeClr val="tx1"/>
                </a:solidFill>
              </a:rPr>
              <a:t>it might not be so Inefficient because: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Sprint may go bankrupt anyway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Conditions of the merger include selling Boost Mobile (currently a part of Sprint) to Dish Network and allowing Dish to use the new T-Mobil/Sprint network for seven years</a:t>
            </a:r>
          </a:p>
          <a:p>
            <a:pPr algn="l"/>
            <a:r>
              <a:rPr lang="en-US" sz="800" dirty="0" smtClean="0">
                <a:solidFill>
                  <a:schemeClr val="tx1"/>
                </a:solidFill>
              </a:rPr>
              <a:t>   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So, if Sprint (and Boost) was about to go out of business, and if Dish becomes a new cell phone provider, the merger is not really reducing competition and efficiency.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223498"/>
            <a:ext cx="8534400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11b </a:t>
            </a:r>
            <a:r>
              <a:rPr lang="en-US" sz="2800" b="1" dirty="0"/>
              <a:t>– </a:t>
            </a:r>
            <a:r>
              <a:rPr lang="en-US" sz="2800" b="1" dirty="0" smtClean="0"/>
              <a:t>Oligopoly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3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4571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Mergers</a:t>
            </a: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85800"/>
            <a:ext cx="8839200" cy="5334000"/>
          </a:xfrm>
        </p:spPr>
        <p:txBody>
          <a:bodyPr>
            <a:noAutofit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Examples of Mergers</a:t>
            </a:r>
            <a:endParaRPr lang="en-US" b="1" u="sng" dirty="0">
              <a:solidFill>
                <a:schemeClr val="tx1"/>
              </a:solidFill>
            </a:endParaRPr>
          </a:p>
          <a:p>
            <a:pPr algn="l"/>
            <a:r>
              <a:rPr lang="en-US" sz="800" dirty="0" smtClean="0">
                <a:solidFill>
                  <a:schemeClr val="tx1"/>
                </a:solidFill>
              </a:rPr>
              <a:t>    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Horizontal merger </a:t>
            </a:r>
            <a:r>
              <a:rPr lang="en-US" dirty="0" smtClean="0">
                <a:solidFill>
                  <a:schemeClr val="tx1"/>
                </a:solidFill>
              </a:rPr>
              <a:t>- Example: Sprint and T-Mobile</a:t>
            </a:r>
          </a:p>
          <a:p>
            <a:pPr algn="l"/>
            <a:r>
              <a:rPr lang="en-US" sz="800" dirty="0" smtClean="0">
                <a:solidFill>
                  <a:schemeClr val="tx1"/>
                </a:solidFill>
              </a:rPr>
              <a:t>    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Vertical merger </a:t>
            </a:r>
            <a:r>
              <a:rPr lang="en-US" dirty="0" smtClean="0">
                <a:solidFill>
                  <a:schemeClr val="tx1"/>
                </a:solidFill>
              </a:rPr>
              <a:t>- Examples: </a:t>
            </a:r>
            <a:r>
              <a:rPr lang="en-US" dirty="0" err="1" smtClean="0">
                <a:solidFill>
                  <a:schemeClr val="tx1"/>
                </a:solidFill>
              </a:rPr>
              <a:t>Ebay</a:t>
            </a:r>
            <a:r>
              <a:rPr lang="en-US" dirty="0" smtClean="0">
                <a:solidFill>
                  <a:schemeClr val="tx1"/>
                </a:solidFill>
              </a:rPr>
              <a:t> bought PayPal (2002) , </a:t>
            </a:r>
            <a:r>
              <a:rPr lang="en-US" dirty="0" err="1" smtClean="0">
                <a:solidFill>
                  <a:schemeClr val="tx1"/>
                </a:solidFill>
              </a:rPr>
              <a:t>LiveNation</a:t>
            </a:r>
            <a:r>
              <a:rPr lang="en-US" dirty="0" smtClean="0">
                <a:solidFill>
                  <a:schemeClr val="tx1"/>
                </a:solidFill>
              </a:rPr>
              <a:t> bought Ticketmaster (2010)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800" dirty="0" smtClean="0">
                <a:solidFill>
                  <a:schemeClr val="tx1"/>
                </a:solidFill>
              </a:rPr>
              <a:t>    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Conglomerate merger </a:t>
            </a:r>
            <a:r>
              <a:rPr lang="en-US" dirty="0" smtClean="0">
                <a:solidFill>
                  <a:schemeClr val="tx1"/>
                </a:solidFill>
              </a:rPr>
              <a:t>- Examples: Amazon bought Whole Foods (2017), Samsung is a conglomerate which includes, electronics, cell phones, and shipbuilding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223498"/>
            <a:ext cx="8534400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11b </a:t>
            </a:r>
            <a:r>
              <a:rPr lang="en-US" sz="2800" b="1" dirty="0"/>
              <a:t>– </a:t>
            </a:r>
            <a:r>
              <a:rPr lang="en-US" sz="2800" b="1" dirty="0" smtClean="0"/>
              <a:t>Oligopoly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2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45640"/>
            <a:ext cx="7772400" cy="60215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ARE BUSINESSES EFFICIENT?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 lvl="1" algn="l"/>
            <a:r>
              <a:rPr lang="en-US" sz="3600" dirty="0" smtClean="0">
                <a:solidFill>
                  <a:schemeClr val="tx1"/>
                </a:solidFill>
              </a:rPr>
              <a:t>1. Characteristics and Examples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2. Nature of the Demand Curve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3. Short Run Equilibrium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4. Long Run Equilibrium and Efficiency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5. Other Issues</a:t>
            </a: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Mergers</a:t>
            </a: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Game Theory</a:t>
            </a: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Advertising</a:t>
            </a:r>
          </a:p>
          <a:p>
            <a:pPr marL="1485900" lvl="2" indent="-571500" algn="l">
              <a:buFont typeface="Arial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lvl="1" algn="l"/>
            <a:endParaRPr lang="en-US" sz="3600" dirty="0" smtClean="0">
              <a:solidFill>
                <a:schemeClr val="tx1"/>
              </a:solidFill>
            </a:endParaRPr>
          </a:p>
          <a:p>
            <a:pPr lvl="1" algn="l"/>
            <a:endParaRPr lang="en-US" sz="3600" dirty="0" smtClean="0">
              <a:solidFill>
                <a:schemeClr val="tx1"/>
              </a:solidFill>
            </a:endParaRPr>
          </a:p>
          <a:p>
            <a:pPr algn="l"/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7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2827401" cy="76199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Advertising</a:t>
            </a: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2743200" cy="2819400"/>
          </a:xfrm>
        </p:spPr>
        <p:txBody>
          <a:bodyPr>
            <a:noAutofit/>
          </a:bodyPr>
          <a:lstStyle/>
          <a:p>
            <a:r>
              <a:rPr lang="en-US" sz="2300" b="1" u="sng" dirty="0" smtClean="0">
                <a:solidFill>
                  <a:schemeClr val="tx1"/>
                </a:solidFill>
              </a:rPr>
              <a:t>Efficient or Inefficient</a:t>
            </a:r>
            <a:r>
              <a:rPr lang="en-US" sz="2300" b="1" dirty="0" smtClean="0">
                <a:solidFill>
                  <a:schemeClr val="tx1"/>
                </a:solidFill>
              </a:rPr>
              <a:t>?</a:t>
            </a:r>
            <a:endParaRPr lang="en-US" sz="2300" b="1" dirty="0">
              <a:solidFill>
                <a:schemeClr val="tx1"/>
              </a:solidFill>
            </a:endParaRPr>
          </a:p>
          <a:p>
            <a:pPr algn="l"/>
            <a:r>
              <a:rPr lang="en-US" sz="800" dirty="0" smtClean="0">
                <a:solidFill>
                  <a:schemeClr val="tx1"/>
                </a:solidFill>
              </a:rPr>
              <a:t>  </a:t>
            </a:r>
          </a:p>
          <a:p>
            <a:pPr algn="l"/>
            <a:r>
              <a:rPr lang="en-US" sz="2300" dirty="0" smtClean="0">
                <a:solidFill>
                  <a:schemeClr val="tx1"/>
                </a:solidFill>
              </a:rPr>
              <a:t>Advertising increases the average total cost curve (ATC</a:t>
            </a:r>
            <a:r>
              <a:rPr lang="en-US" sz="1800" dirty="0" smtClean="0">
                <a:solidFill>
                  <a:schemeClr val="tx1"/>
                </a:solidFill>
              </a:rPr>
              <a:t>1</a:t>
            </a:r>
            <a:r>
              <a:rPr lang="en-US" sz="2300" dirty="0" smtClean="0">
                <a:solidFill>
                  <a:schemeClr val="tx1"/>
                </a:solidFill>
              </a:rPr>
              <a:t> to ATRC</a:t>
            </a:r>
            <a:r>
              <a:rPr lang="en-US" sz="1800" dirty="0" smtClean="0">
                <a:solidFill>
                  <a:schemeClr val="tx1"/>
                </a:solidFill>
              </a:rPr>
              <a:t>2</a:t>
            </a:r>
            <a:r>
              <a:rPr lang="en-US" sz="2300" dirty="0" smtClean="0">
                <a:solidFill>
                  <a:schemeClr val="tx1"/>
                </a:solidFill>
              </a:rPr>
              <a:t>) because it requires resources.  </a:t>
            </a:r>
          </a:p>
          <a:p>
            <a:pPr algn="l"/>
            <a:r>
              <a:rPr lang="en-US" sz="800" dirty="0" smtClean="0">
                <a:solidFill>
                  <a:schemeClr val="tx1"/>
                </a:solidFill>
              </a:rPr>
              <a:t>   </a:t>
            </a:r>
            <a:endParaRPr lang="en-US" sz="800" dirty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223498"/>
            <a:ext cx="8534400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11b </a:t>
            </a:r>
            <a:r>
              <a:rPr lang="en-US" sz="2800" b="1" dirty="0"/>
              <a:t>– </a:t>
            </a:r>
            <a:r>
              <a:rPr lang="en-US" sz="2800" b="1" dirty="0" smtClean="0"/>
              <a:t>Oligopoly</a:t>
            </a:r>
            <a:endParaRPr lang="en-US" sz="2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63" y="0"/>
            <a:ext cx="601967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6200" y="3810000"/>
            <a:ext cx="89916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300" dirty="0" smtClean="0">
                <a:solidFill>
                  <a:schemeClr val="tx1"/>
                </a:solidFill>
              </a:rPr>
              <a:t>If the quantity stays the same (Q1) advertising would be </a:t>
            </a:r>
            <a:r>
              <a:rPr lang="en-US" sz="2300" dirty="0" err="1" smtClean="0">
                <a:solidFill>
                  <a:schemeClr val="tx1"/>
                </a:solidFill>
              </a:rPr>
              <a:t>INefficient</a:t>
            </a:r>
            <a:r>
              <a:rPr lang="en-US" sz="2300" dirty="0" smtClean="0">
                <a:solidFill>
                  <a:schemeClr val="tx1"/>
                </a:solidFill>
              </a:rPr>
              <a:t> as costs go from “a” to “c”.  This is similar to X-Inefficiency.  BUT, If the advertising is beneficial to consumers then it may be worth it (efficient).</a:t>
            </a:r>
          </a:p>
          <a:p>
            <a:pPr algn="l"/>
            <a:r>
              <a:rPr lang="en-US" sz="800" dirty="0" smtClean="0">
                <a:solidFill>
                  <a:schemeClr val="tx1"/>
                </a:solidFill>
              </a:rPr>
              <a:t>   </a:t>
            </a:r>
            <a:endParaRPr lang="en-US" sz="800" dirty="0">
              <a:solidFill>
                <a:schemeClr val="tx1"/>
              </a:solidFill>
            </a:endParaRPr>
          </a:p>
          <a:p>
            <a:pPr algn="l"/>
            <a:r>
              <a:rPr lang="en-US" sz="2300" dirty="0" smtClean="0">
                <a:solidFill>
                  <a:schemeClr val="tx1"/>
                </a:solidFill>
              </a:rPr>
              <a:t>But if advertising increases consumption from Q1 to Q2, then costs will actually decrease from “a” to “b” because of economies of scale.  Then advertising increases efficiency.</a:t>
            </a:r>
          </a:p>
          <a:p>
            <a:pPr algn="l"/>
            <a:endParaRPr lang="en-US" sz="23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2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28600"/>
            <a:ext cx="8839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Four (Three) Oligopoly Pricing Models:</a:t>
            </a:r>
            <a:endParaRPr lang="en-US" dirty="0"/>
          </a:p>
          <a:p>
            <a:pPr marL="400050" lvl="1" indent="0">
              <a:buNone/>
            </a:pPr>
            <a:r>
              <a:rPr lang="en-US" sz="3600" dirty="0" smtClean="0"/>
              <a:t>- Kinked Demand</a:t>
            </a:r>
          </a:p>
          <a:p>
            <a:pPr marL="400050" lvl="1" indent="0">
              <a:buNone/>
            </a:pPr>
            <a:r>
              <a:rPr lang="en-US" sz="3600" dirty="0" smtClean="0"/>
              <a:t>- Collusion</a:t>
            </a:r>
          </a:p>
          <a:p>
            <a:pPr marL="400050" lvl="1" indent="0">
              <a:buNone/>
            </a:pPr>
            <a:r>
              <a:rPr lang="en-US" sz="3600" dirty="0" smtClean="0"/>
              <a:t>- Price Leadership</a:t>
            </a:r>
          </a:p>
          <a:p>
            <a:pPr marL="400050" lvl="1" indent="0">
              <a:buNone/>
            </a:pPr>
            <a:r>
              <a:rPr lang="en-US" sz="3600" b="1" dirty="0" smtClean="0"/>
              <a:t>- </a:t>
            </a:r>
            <a:r>
              <a:rPr lang="en-US" sz="3600" b="1" dirty="0" smtClean="0">
                <a:solidFill>
                  <a:srgbClr val="FF0000"/>
                </a:solidFill>
              </a:rPr>
              <a:t>Game Theory </a:t>
            </a:r>
            <a:r>
              <a:rPr lang="en-US" b="1" dirty="0" smtClean="0">
                <a:solidFill>
                  <a:srgbClr val="FF0000"/>
                </a:solidFill>
              </a:rPr>
              <a:t>– See </a:t>
            </a:r>
            <a:r>
              <a:rPr lang="en-US" b="1" u="sng" dirty="0" smtClean="0">
                <a:solidFill>
                  <a:srgbClr val="FF0000"/>
                </a:solidFill>
              </a:rPr>
              <a:t>other</a:t>
            </a:r>
            <a:r>
              <a:rPr lang="en-US" b="1" dirty="0" smtClean="0">
                <a:solidFill>
                  <a:srgbClr val="FF0000"/>
                </a:solidFill>
              </a:rPr>
              <a:t> Lesson 11b Clicker Quiz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="1" u="sng" dirty="0" smtClean="0"/>
          </a:p>
          <a:p>
            <a:pPr marL="0" indent="0" algn="ctr">
              <a:buNone/>
            </a:pP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KEY TERMS: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oligopoly, homogeneous (standardized) oligopoly, differentiated oligopoly, mutual interdependence, inter-industry competition, collusion, </a:t>
            </a:r>
            <a:br>
              <a:rPr lang="en-US" dirty="0" smtClean="0"/>
            </a:br>
            <a:r>
              <a:rPr lang="en-US" dirty="0" smtClean="0"/>
              <a:t>kinked demand, cartel, price leadership, </a:t>
            </a:r>
            <a:br>
              <a:rPr lang="en-US" dirty="0" smtClean="0"/>
            </a:br>
            <a:r>
              <a:rPr lang="en-US" dirty="0" smtClean="0"/>
              <a:t>merger, horizontal merger, vertical merger, conglomerate merger, game theory, </a:t>
            </a:r>
            <a:br>
              <a:rPr lang="en-US" dirty="0" smtClean="0"/>
            </a:br>
            <a:r>
              <a:rPr lang="en-US" dirty="0" smtClean="0"/>
              <a:t>strategic behavior, prisoner's dilemma, </a:t>
            </a:r>
            <a:br>
              <a:rPr lang="en-US" dirty="0" smtClean="0"/>
            </a:br>
            <a:r>
              <a:rPr lang="en-US" dirty="0" smtClean="0"/>
              <a:t>dominant strategy, Nash equilibrium, </a:t>
            </a:r>
            <a:br>
              <a:rPr lang="en-US" dirty="0" smtClean="0"/>
            </a:br>
            <a:r>
              <a:rPr lang="en-US" dirty="0" smtClean="0"/>
              <a:t>self enforcing agreement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11b </a:t>
            </a:r>
            <a:r>
              <a:rPr lang="en-US" sz="4400" b="1" dirty="0" smtClean="0"/>
              <a:t>– Oligopoly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7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9905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Lesson 11b – Introduction</a:t>
            </a:r>
            <a:br>
              <a:rPr lang="en-US" b="1" dirty="0" smtClean="0"/>
            </a:br>
            <a:r>
              <a:rPr lang="en-US" sz="2800" b="1" dirty="0" smtClean="0"/>
              <a:t>ARE BUSINESSES EFFICIENT?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334000"/>
          </a:xfrm>
        </p:spPr>
        <p:txBody>
          <a:bodyPr>
            <a:noAutofit/>
          </a:bodyPr>
          <a:lstStyle/>
          <a:p>
            <a:pPr algn="l"/>
            <a:r>
              <a:rPr lang="en-US" sz="2900" dirty="0">
                <a:solidFill>
                  <a:schemeClr val="tx1"/>
                </a:solidFill>
              </a:rPr>
              <a:t>Oligopolies are industries with just a few firms because there are high barriers to entry. So do they earn long-run profits (YES) and are they efficient (NO)?</a:t>
            </a:r>
          </a:p>
          <a:p>
            <a:pPr algn="l"/>
            <a:r>
              <a:rPr lang="en-US" sz="2900" dirty="0">
                <a:solidFill>
                  <a:schemeClr val="tx1"/>
                </a:solidFill>
              </a:rPr>
              <a:t>Oligopolies are more complex than the other three models. Instead of one model to explain how oligopolies determine price and quantity we will have four:</a:t>
            </a:r>
          </a:p>
          <a:p>
            <a:pPr lvl="1" algn="l"/>
            <a:r>
              <a:rPr lang="en-US" sz="2500" dirty="0">
                <a:solidFill>
                  <a:schemeClr val="tx1"/>
                </a:solidFill>
              </a:rPr>
              <a:t>1. kinked demand model</a:t>
            </a:r>
            <a:br>
              <a:rPr lang="en-US" sz="2500" dirty="0">
                <a:solidFill>
                  <a:schemeClr val="tx1"/>
                </a:solidFill>
              </a:rPr>
            </a:br>
            <a:r>
              <a:rPr lang="en-US" sz="2500" dirty="0">
                <a:solidFill>
                  <a:schemeClr val="tx1"/>
                </a:solidFill>
              </a:rPr>
              <a:t>2. collusion</a:t>
            </a:r>
            <a:br>
              <a:rPr lang="en-US" sz="2500" dirty="0">
                <a:solidFill>
                  <a:schemeClr val="tx1"/>
                </a:solidFill>
              </a:rPr>
            </a:br>
            <a:r>
              <a:rPr lang="en-US" sz="2500" dirty="0">
                <a:solidFill>
                  <a:schemeClr val="tx1"/>
                </a:solidFill>
              </a:rPr>
              <a:t>3. price leadership</a:t>
            </a:r>
            <a:br>
              <a:rPr lang="en-US" sz="2500" dirty="0">
                <a:solidFill>
                  <a:schemeClr val="tx1"/>
                </a:solidFill>
              </a:rPr>
            </a:br>
            <a:r>
              <a:rPr lang="en-US" sz="2500" dirty="0">
                <a:solidFill>
                  <a:schemeClr val="tx1"/>
                </a:solidFill>
              </a:rPr>
              <a:t>4. game theory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223498"/>
            <a:ext cx="8534400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11b </a:t>
            </a:r>
            <a:r>
              <a:rPr lang="en-US" sz="2800" b="1" dirty="0"/>
              <a:t>– </a:t>
            </a:r>
            <a:r>
              <a:rPr lang="en-US" sz="2800" b="1" dirty="0" smtClean="0"/>
              <a:t>Oligopoly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9143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Lesson 11a – Something Interesting</a:t>
            </a:r>
            <a:br>
              <a:rPr lang="en-US" b="1" dirty="0" smtClean="0"/>
            </a:br>
            <a:r>
              <a:rPr lang="en-US" sz="3600" b="1" dirty="0" smtClean="0"/>
              <a:t>WHY ARE WE STUDYING THIS?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839200" cy="48006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Oligopolies often form as the result of mergers. Are </a:t>
            </a:r>
            <a:r>
              <a:rPr lang="en-US" sz="2000" dirty="0">
                <a:solidFill>
                  <a:schemeClr val="tx1"/>
                </a:solidFill>
              </a:rPr>
              <a:t>these mergers good for society? How do they affect efficiency? </a:t>
            </a:r>
            <a:r>
              <a:rPr lang="en-US" sz="2000" dirty="0" smtClean="0">
                <a:solidFill>
                  <a:schemeClr val="tx1"/>
                </a:solidFill>
              </a:rPr>
              <a:t>Just skim the first few paragraphs of the following:</a:t>
            </a:r>
          </a:p>
          <a:p>
            <a:pPr marL="457200" indent="-457200" algn="l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hlinkClick r:id="rId3"/>
              </a:rPr>
              <a:t>The T-Mobile-Sprint Merger: The End Is Near</a:t>
            </a:r>
            <a:r>
              <a:rPr lang="en-US" sz="2000" dirty="0" smtClean="0">
                <a:solidFill>
                  <a:schemeClr val="tx1"/>
                </a:solidFill>
              </a:rPr>
              <a:t> (2019) </a:t>
            </a:r>
          </a:p>
          <a:p>
            <a:pPr marL="457200" indent="-457200" algn="l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hlinkClick r:id="rId4"/>
              </a:rPr>
              <a:t>Airline Mergers Push Fares Higher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smtClean="0">
                <a:solidFill>
                  <a:schemeClr val="tx1"/>
                </a:solidFill>
              </a:rPr>
              <a:t>2013)</a:t>
            </a:r>
          </a:p>
          <a:p>
            <a:pPr marL="457200" indent="-457200" algn="l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hlinkClick r:id="rId5"/>
              </a:rPr>
              <a:t>Beer </a:t>
            </a:r>
            <a:r>
              <a:rPr lang="en-US" sz="2000" dirty="0">
                <a:solidFill>
                  <a:schemeClr val="tx1"/>
                </a:solidFill>
                <a:hlinkClick r:id="rId5"/>
              </a:rPr>
              <a:t>merger will not bring Budweiser, Miller under same roof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smtClean="0">
                <a:solidFill>
                  <a:schemeClr val="tx1"/>
                </a:solidFill>
              </a:rPr>
              <a:t>2015)</a:t>
            </a:r>
          </a:p>
          <a:p>
            <a:pPr marL="457200" indent="-457200" algn="l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hlinkClick r:id="rId6"/>
              </a:rPr>
              <a:t>U.S</a:t>
            </a:r>
            <a:r>
              <a:rPr lang="en-US" sz="2000" dirty="0">
                <a:solidFill>
                  <a:schemeClr val="tx1"/>
                </a:solidFill>
                <a:hlinkClick r:id="rId6"/>
              </a:rPr>
              <a:t>. Justice Department urges judge to block AT&amp;T-Time Warner merger</a:t>
            </a:r>
            <a:r>
              <a:rPr lang="en-US" sz="2000" dirty="0">
                <a:solidFill>
                  <a:schemeClr val="tx1"/>
                </a:solidFill>
              </a:rPr>
              <a:t> (2018)</a:t>
            </a:r>
          </a:p>
          <a:p>
            <a:pPr algn="l"/>
            <a:r>
              <a:rPr lang="en-US" sz="800" dirty="0" smtClean="0">
                <a:solidFill>
                  <a:schemeClr val="tx1"/>
                </a:solidFill>
              </a:rPr>
              <a:t> 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ANSWER</a:t>
            </a:r>
            <a:r>
              <a:rPr lang="en-US" sz="2000" dirty="0">
                <a:solidFill>
                  <a:schemeClr val="tx1"/>
                </a:solidFill>
              </a:rPr>
              <a:t>: It is often up to the US Justice Department to determine whether or not to allow businesses to merge into one single business. </a:t>
            </a:r>
            <a:r>
              <a:rPr lang="en-US" sz="2000" b="1" dirty="0">
                <a:solidFill>
                  <a:schemeClr val="tx1"/>
                </a:solidFill>
              </a:rPr>
              <a:t>Such mergers can reduce competition, raise prices, and cause </a:t>
            </a:r>
            <a:r>
              <a:rPr lang="en-US" sz="2000" b="1" dirty="0" err="1">
                <a:solidFill>
                  <a:schemeClr val="tx1"/>
                </a:solidFill>
              </a:rPr>
              <a:t>allocative</a:t>
            </a:r>
            <a:r>
              <a:rPr lang="en-US" sz="2000" b="1" dirty="0">
                <a:solidFill>
                  <a:schemeClr val="tx1"/>
                </a:solidFill>
              </a:rPr>
              <a:t> and productive inefficiency.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800" dirty="0" smtClean="0">
                <a:solidFill>
                  <a:schemeClr val="tx1"/>
                </a:solidFill>
              </a:rPr>
              <a:t>  </a:t>
            </a:r>
            <a:endParaRPr lang="en-US" sz="800" dirty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"</a:t>
            </a:r>
            <a:r>
              <a:rPr lang="en-US" sz="2000" dirty="0">
                <a:solidFill>
                  <a:schemeClr val="tx1"/>
                </a:solidFill>
              </a:rPr>
              <a:t>Their </a:t>
            </a:r>
            <a:r>
              <a:rPr lang="en-US" sz="2000" dirty="0" smtClean="0">
                <a:solidFill>
                  <a:schemeClr val="tx1"/>
                </a:solidFill>
              </a:rPr>
              <a:t>[Justice Dept.] job</a:t>
            </a:r>
            <a:r>
              <a:rPr lang="en-US" sz="2000" dirty="0">
                <a:solidFill>
                  <a:schemeClr val="tx1"/>
                </a:solidFill>
              </a:rPr>
              <a:t>, essentially, is to figure out whether a merger would reduce competition so much that a company could raise prices without losing business to competitors."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223498"/>
            <a:ext cx="8534400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11b </a:t>
            </a:r>
            <a:r>
              <a:rPr lang="en-US" sz="2800" b="1" dirty="0"/>
              <a:t>– </a:t>
            </a:r>
            <a:r>
              <a:rPr lang="en-US" sz="2800" b="1" dirty="0" smtClean="0"/>
              <a:t>Oligopoly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42544" y="1219200"/>
            <a:ext cx="7772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798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2.0"/>
  <p:tag name="DELIMITERS" val="3.1"/>
  <p:tag name="SHOWBARVISIBLE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EXPANDSHOWBAR" val="True"/>
  <p:tag name="POWERPOINTVERSION" val="14.0"/>
  <p:tag name="TASKPANEKEY" val="d57e7ac9-4c55-43ea-9ed2-bf08d920a033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19BFF3EE7814C40A75E652EE23FC473"/>
  <p:tag name="SLIDEID" val="519BFF3EE7814C40A75E652EE23FC473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5"/>
  <p:tag name="RESPONSECOUNT" val="15"/>
  <p:tag name="SLICED" val="False"/>
  <p:tag name="RESPONSES" val="2;2;2;3;3;2;2;2;2;1;2;2;1;2;2;"/>
  <p:tag name="CHARTSTRINGSTD" val="2 11 2 0"/>
  <p:tag name="CHARTSTRINGREV" val="0 2 11 2"/>
  <p:tag name="CHARTSTRINGSTDPER" val="0.133333333333333 0.733333333333333 0.133333333333333 0"/>
  <p:tag name="CHARTSTRINGREVPER" val="0 0.133333333333333 0.733333333333333 0.133333333333333"/>
  <p:tag name="RESPONSESGATHERED" val="False"/>
  <p:tag name="ANONYMOUSTEMP" val="False"/>
  <p:tag name="QUESTIONALIAS" val="1. Which is not a characteristic of oligopolies? "/>
  <p:tag name="ANSWERSALIAS" val="Few firms|smicln|Standardized or differentiated products|smicln|Blocked entry|smicln|Mutual interdependence|smicln|Collusion possible"/>
  <p:tag name="CORRECTPOINTVALUE" val="0"/>
  <p:tag name="VALUES" val="No Value|smicln|No Value|smicln|No Value|smicln|No Value|smicln|No Val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5"/>
  <p:tag name="FONTSIZE" val="32"/>
  <p:tag name="BULLETTYPE" val="ppBulletArabicPeriod"/>
  <p:tag name="ANSWERTEXT" val="Few firms&#10;Standardized or differentiated products&#10;Blocked entry&#10;Mutual interdependence&#10;Collusion possible"/>
  <p:tag name="OLDNUMANSWERS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19BFF3EE7814C40A75E652EE23FC473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5"/>
  <p:tag name="RESPONSECOUNT" val="15"/>
  <p:tag name="SLICED" val="False"/>
  <p:tag name="RESPONSES" val="2;2;2;3;3;2;2;2;2;1;2;2;1;2;2;"/>
  <p:tag name="CHARTSTRINGSTD" val="2 11 2 0"/>
  <p:tag name="CHARTSTRINGREV" val="0 2 11 2"/>
  <p:tag name="CHARTSTRINGSTDPER" val="0.133333333333333 0.733333333333333 0.133333333333333 0"/>
  <p:tag name="CHARTSTRINGREVPER" val="0 0.133333333333333 0.733333333333333 0.133333333333333"/>
  <p:tag name="RESPONSESGATHERED" val="False"/>
  <p:tag name="ANONYMOUSTEMP" val="False"/>
  <p:tag name="QUESTIONALIAS" val="1. Which is not a characteristic of oligopolies? "/>
  <p:tag name="ANSWERSALIAS" val="Few firms|smicln|Standardized or differentiated products|smicln|Blocked entry|smicln|Mutual interdependence|smicln|Collusion possible"/>
  <p:tag name="SLIDEORDER" val="2"/>
  <p:tag name="SLIDEGUID" val="BDB722F08DA14FE898ED88688F3DE761"/>
  <p:tag name="CORRECTPOINTVALUE" val="1"/>
  <p:tag name="VALUES" val="Incorrect|smicln|Incorrect|smicln|Correct|smicln|Incorrect|smicln|Incorrec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5"/>
  <p:tag name="FONTSIZE" val="32"/>
  <p:tag name="BULLETTYPE" val="ppBulletArabicPeriod"/>
  <p:tag name="ANSWERTEXT" val="Few firms&#10;Standardized or differentiated products&#10;Blocked entry&#10;Mutual interdependence&#10;Collusion possible"/>
  <p:tag name="OLDNUMANSWERS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A7006873F4348BDAC2B6FD9D0C4C80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22"/>
  <p:tag name="RESPONSECOUNT" val="22"/>
  <p:tag name="SLICED" val="False"/>
  <p:tag name="RESPONSES" val="1;1;3;1;3;3;1;1;3;3;1;1;2;-;1;3;3;1;3;1;3;1;3;"/>
  <p:tag name="CHARTSTRINGSTD" val="11 1 10"/>
  <p:tag name="CHARTSTRINGREV" val="10 1 11"/>
  <p:tag name="CHARTSTRINGSTDPER" val="0.5 0.0454545454545455 0.454545454545455"/>
  <p:tag name="CHARTSTRINGREVPER" val="0.454545454545455 0.0454545454545455 0.5"/>
  <p:tag name="RESPONSESGATHERED" val="False"/>
  <p:tag name="ANONYMOUSTEMP" val="False"/>
  <p:tag name="QUESTIONALIAS" val="2. Calculate the Herfindahl Index.       Company A market share: 50%      Company B market share: 25%       Company B market share: 25%  "/>
  <p:tag name="ANSWERSALIAS" val="625|smicln|2500|smicln|3750|smicln|5000"/>
  <p:tag name="SLIDEORDER" val="3"/>
  <p:tag name="SLIDEGUID" val="3FAC4EDC2D5B431A95BF71399BA0B49E"/>
  <p:tag name="CORRECTPOINTVALUE" val="0"/>
  <p:tag name="VALUES" val="No Value|smicln|No Value|smicln|No Value|smicln|No Val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8"/>
  <p:tag name="FONTSIZE" val="32"/>
  <p:tag name="BULLETTYPE" val="ppBulletArabicPeriod"/>
  <p:tag name="ANSWERTEXT" val="625&#10;2500&#10;3750&#10;5000"/>
  <p:tag name="OLDNUMANSWERS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A7006873F4348BDAC2B6FD9D0C4C80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22"/>
  <p:tag name="RESPONSECOUNT" val="22"/>
  <p:tag name="SLICED" val="False"/>
  <p:tag name="RESPONSES" val="1;1;3;1;3;3;1;1;3;3;1;1;2;-;1;3;3;1;3;1;3;1;3;"/>
  <p:tag name="CHARTSTRINGSTD" val="11 1 10"/>
  <p:tag name="CHARTSTRINGREV" val="10 1 11"/>
  <p:tag name="CHARTSTRINGSTDPER" val="0.5 0.0454545454545455 0.454545454545455"/>
  <p:tag name="CHARTSTRINGREVPER" val="0.454545454545455 0.0454545454545455 0.5"/>
  <p:tag name="RESPONSESGATHERED" val="False"/>
  <p:tag name="ANONYMOUSTEMP" val="False"/>
  <p:tag name="ANSWERSALIAS" val="625|smicln|2500|smicln|3750|smicln|5000"/>
  <p:tag name="SLIDEORDER" val="4"/>
  <p:tag name="SLIDEGUID" val="23BA532AA3B6482FA8FBE8C37484818D"/>
  <p:tag name="QUESTIONALIAS" val="2. Calculate the Herfindahl Index.       Company A market share: 50%      Company B market share: 25%       Company B market share: 25%  "/>
  <p:tag name="CORRECTPOINTVALUE" val="1"/>
  <p:tag name="VALUES" val="Incorrect|smicln|Incorrect|smicln|Correct|smicln|Incorrec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8"/>
  <p:tag name="FONTSIZE" val="32"/>
  <p:tag name="BULLETTYPE" val="ppBulletArabicPeriod"/>
  <p:tag name="ANSWERTEXT" val="625&#10;2500&#10;3750&#10;5000"/>
  <p:tag name="OLDNUMANSWERS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A7006873F4348BDAC2B6FD9D0C4C801"/>
  <p:tag name="SLIDEID" val="6A7006873F4348BDAC2B6FD9D0C4C801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2. Suppose the Herfindahl Indexes for industries A, B, and C are 1,200, 5,000, and 7,500 respectively. These data imply that: "/>
  <p:tag name="ANSWERSALIAS" val="Market power is greatest in industry A. |smicln|Market power is greatest in industry B. |smicln|Market power is greatest in industry C."/>
  <p:tag name="TOTALRESPONSES" val="15"/>
  <p:tag name="RESPONSECOUNT" val="15"/>
  <p:tag name="SLICED" val="False"/>
  <p:tag name="RESPONSES" val="3;3;1;3;3;3;1;3;3;3;1;3;3;3;1;"/>
  <p:tag name="CHARTSTRINGSTD" val="4 0 11"/>
  <p:tag name="CHARTSTRINGREV" val="11 0 4"/>
  <p:tag name="CHARTSTRINGSTDPER" val="0.266666666666667 0 0.733333333333333"/>
  <p:tag name="CHARTSTRINGREVPER" val="0.733333333333333 0 0.266666666666667"/>
  <p:tag name="RESPONSESGATHERED" val="False"/>
  <p:tag name="ANONYMOUSTEMP" val="False"/>
  <p:tag name="CORRECTPOINTVALUE" val="0"/>
  <p:tag name="VALUES" val="No Value|smicln|No Value|smicln|No Val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21"/>
  <p:tag name="FONTSIZE" val="32"/>
  <p:tag name="BULLETTYPE" val="ppBulletArabicPeriod"/>
  <p:tag name="ANSWERTEXT" val="Market power is greatest in industry A. &#10;Market power is greatest in industry B. &#10;Market power is greatest in industry C."/>
  <p:tag name="OLDNUMANSWERS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A7006873F4348BDAC2B6FD9D0C4C80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2. Suppose the Herfindahl Indexes for industries A, B, and C are 1,200, 5,000, and 7,500 respectively. These data imply that: "/>
  <p:tag name="ANSWERSALIAS" val="Market power is greatest in industry A. |smicln|Market power is greatest in industry B. |smicln|Market power is greatest in industry C."/>
  <p:tag name="TOTALRESPONSES" val="15"/>
  <p:tag name="RESPONSECOUNT" val="15"/>
  <p:tag name="SLICED" val="False"/>
  <p:tag name="RESPONSES" val="3;3;1;3;3;3;1;3;3;3;1;3;3;3;1;"/>
  <p:tag name="CHARTSTRINGSTD" val="4 0 11"/>
  <p:tag name="CHARTSTRINGREV" val="11 0 4"/>
  <p:tag name="CHARTSTRINGSTDPER" val="0.266666666666667 0 0.733333333333333"/>
  <p:tag name="CHARTSTRINGREVPER" val="0.733333333333333 0 0.266666666666667"/>
  <p:tag name="RESPONSESGATHERED" val="False"/>
  <p:tag name="ANONYMOUSTEMP" val="False"/>
  <p:tag name="SLIDEORDER" val="2"/>
  <p:tag name="SLIDEGUID" val="66335A0FFA7B4CF694C229403CFDA351"/>
  <p:tag name="CORRECTPOINTVALUE" val="1"/>
  <p:tag name="VALUES" val="Incorrect|smicln|Incorrect|smicln|Correc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21"/>
  <p:tag name="FONTSIZE" val="32"/>
  <p:tag name="BULLETTYPE" val="ppBulletArabicPeriod"/>
  <p:tag name="ANSWERTEXT" val="Market power is greatest in industry A. &#10;Market power is greatest in industry B. &#10;Market power is greatest in industry C."/>
  <p:tag name="OLDNUMANSWERS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9D7855427E848BA8597AB56B0989843"/>
  <p:tag name="SLIDEID" val="59D7855427E848BA8597AB56B0989843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5"/>
  <p:tag name="RESPONSECOUNT" val="15"/>
  <p:tag name="SLICED" val="False"/>
  <p:tag name="RESPONSES" val="3;3;3;3;2;3;3;3;1;3;1;1;2;3;4;"/>
  <p:tag name="CHARTSTRINGSTD" val="3 2 9 1"/>
  <p:tag name="CHARTSTRINGREV" val="1 9 2 3"/>
  <p:tag name="CHARTSTRINGSTDPER" val="0.2 0.133333333333333 0.6 0.0666666666666667"/>
  <p:tag name="CHARTSTRINGREVPER" val="0.0666666666666667 0.6 0.133333333333333 0.2"/>
  <p:tag name="RESPONSESGATHERED" val="False"/>
  <p:tag name="ANONYMOUSTEMP" val="False"/>
  <p:tag name="QUESTIONALIAS" val="3. Which of the following is not one of the three oligopoly pricing models?"/>
  <p:tag name="ANSWERSALIAS" val="Collusive pricing|smicln|Price leadership|smicln|Differentiated oligopoly|smicln|Kinked demand"/>
  <p:tag name="CORRECTPOINTVALUE" val="0"/>
  <p:tag name="VALUES" val="No Value|smicln|No Value|smicln|No Value|smicln|No Val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3"/>
  <p:tag name="FONTSIZE" val="32"/>
  <p:tag name="BULLETTYPE" val="ppBulletArabicPeriod"/>
  <p:tag name="ANSWERTEXT" val="Collusive pricing&#10;Price leadership&#10;Differentiated oligopoly&#10;Kinked demand"/>
  <p:tag name="OLDNUMANSWERS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D7855427E848BA8597AB56B0989843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5"/>
  <p:tag name="RESPONSECOUNT" val="15"/>
  <p:tag name="SLICED" val="False"/>
  <p:tag name="RESPONSES" val="3;3;3;3;2;3;3;3;1;3;1;1;2;3;4;"/>
  <p:tag name="CHARTSTRINGSTD" val="3 2 9 1"/>
  <p:tag name="CHARTSTRINGREV" val="1 9 2 3"/>
  <p:tag name="CHARTSTRINGSTDPER" val="0.2 0.133333333333333 0.6 0.0666666666666667"/>
  <p:tag name="CHARTSTRINGREVPER" val="0.0666666666666667 0.6 0.133333333333333 0.2"/>
  <p:tag name="RESPONSESGATHERED" val="False"/>
  <p:tag name="ANONYMOUSTEMP" val="False"/>
  <p:tag name="QUESTIONALIAS" val="3. Which of the following is not one of the three oligopoly pricing models?"/>
  <p:tag name="ANSWERSALIAS" val="Collusive pricing|smicln|Price leadership|smicln|Differentiated oligopoly|smicln|Kinked demand"/>
  <p:tag name="SLIDEORDER" val="2"/>
  <p:tag name="SLIDEGUID" val="720F048D91B245659AC097943F3C26CE"/>
  <p:tag name="CORRECTPOINTVALUE" val="1"/>
  <p:tag name="VALUES" val="Incorrect|smicln|Incorrect|smicln|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3"/>
  <p:tag name="FONTSIZE" val="32"/>
  <p:tag name="BULLETTYPE" val="ppBulletArabicPeriod"/>
  <p:tag name="ANSWERTEXT" val="Collusive pricing&#10;Price leadership&#10;Differentiated oligopoly&#10;Kinked demand"/>
  <p:tag name="OLDNUMANSWERS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945E7A62CBC47768EBDE38FFCD1322B"/>
  <p:tag name="SLIDEID" val="5945E7A62CBC47768EBDE38FFCD1322B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5"/>
  <p:tag name="RESPONSECOUNT" val="15"/>
  <p:tag name="SLICED" val="False"/>
  <p:tag name="RESPONSES" val="1;1;3;1;1;1;1;1;1;1;1;2;1;1;1;"/>
  <p:tag name="CHARTSTRINGSTD" val="13 1 1 0"/>
  <p:tag name="CHARTSTRINGREV" val="0 1 1 13"/>
  <p:tag name="CHARTSTRINGSTDPER" val="0.866666666666667 0.0666666666666667 0.0666666666666667 0"/>
  <p:tag name="CHARTSTRINGREVPER" val="0 0.0666666666666667 0.0666666666666667 0.866666666666667"/>
  <p:tag name="RESPONSESGATHERED" val="False"/>
  <p:tag name="ANONYMOUSTEMP" val="False"/>
  <p:tag name="CORRECTPOINTVALUE" val="0"/>
  <p:tag name="QUESTIONALIAS" val="5. In the kinked demand model:"/>
  <p:tag name="ANSWERSALIAS" val="Demand is more price elastic above the kink|smicln|Firms collude to restrict output and raise the price|smicln|Firms ignore price decreases of competitors|smicln|Marginal revenue is always positive"/>
  <p:tag name="VALUES" val="No Value|smicln|No Value|smicln|No Value|smicln|No Val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6"/>
  <p:tag name="FONTSIZE" val="32"/>
  <p:tag name="BULLETTYPE" val="ppBulletArabicPeriod"/>
  <p:tag name="ANSWERTEXT" val="Demand is more price elastic above the kink&#10;Firms collude to restrict output and raise the price&#10;Firms ignore price decreases of competitors&#10;Marginal revenue is always positive"/>
  <p:tag name="OLDNUMANSWERS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45E7A62CBC47768EBDE38FFCD1322B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5"/>
  <p:tag name="RESPONSECOUNT" val="15"/>
  <p:tag name="SLICED" val="False"/>
  <p:tag name="RESPONSES" val="1;1;3;1;1;1;1;1;1;1;1;2;1;1;1;"/>
  <p:tag name="CHARTSTRINGSTD" val="13 1 1 0"/>
  <p:tag name="CHARTSTRINGREV" val="0 1 1 13"/>
  <p:tag name="CHARTSTRINGSTDPER" val="0.866666666666667 0.0666666666666667 0.0666666666666667 0"/>
  <p:tag name="CHARTSTRINGREVPER" val="0 0.0666666666666667 0.0666666666666667 0.866666666666667"/>
  <p:tag name="RESPONSESGATHERED" val="False"/>
  <p:tag name="ANONYMOUSTEMP" val="False"/>
  <p:tag name="SLIDEORDER" val="2"/>
  <p:tag name="SLIDEGUID" val="A99EAF0F53854EE39D31BBE76188E49C"/>
  <p:tag name="CORRECTPOINTVALUE" val="1"/>
  <p:tag name="QUESTIONALIAS" val="5. In the kinked demand model:"/>
  <p:tag name="ANSWERSALIAS" val="Demand is more price elastic above the kink|smicln|Firms collude to restrict output and raise the price|smicln|Firms ignore price decreases of competitors|smicln|Marginal revenue is always positive"/>
  <p:tag name="VALUES" val="Correct|smicln|Incorrect|smicln|Incorrect|smicln|Incorrec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6"/>
  <p:tag name="FONTSIZE" val="32"/>
  <p:tag name="BULLETTYPE" val="ppBulletArabicPeriod"/>
  <p:tag name="ANSWERTEXT" val="Demand is more price elastic above the kink&#10;Firms collude to restrict output and raise the price&#10;Firms ignore price decreases of competitors&#10;Marginal revenue is always positive"/>
  <p:tag name="OLDNUMANSWERS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87755D6CCD24FAA9E39AF86C2116800"/>
  <p:tag name="SLIDEID" val="387755D6CCD24FAA9E39AF86C2116800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5"/>
  <p:tag name="RESPONSECOUNT" val="15"/>
  <p:tag name="SLICED" val="False"/>
  <p:tag name="RESPONSES" val="4;3;2;3;3;3;3;3;3;3;4;3;3;3;3;"/>
  <p:tag name="CHARTSTRINGSTD" val="0 1 12 2"/>
  <p:tag name="CHARTSTRINGREV" val="2 12 1 0"/>
  <p:tag name="CHARTSTRINGSTDPER" val="0 0.0666666666666667 0.8 0.133333333333333"/>
  <p:tag name="CHARTSTRINGREVPER" val="0.133333333333333 0.8 0.0666666666666667 0"/>
  <p:tag name="RESPONSESGATHERED" val="False"/>
  <p:tag name="ANONYMOUSTEMP" val="False"/>
  <p:tag name="CORRECTPOINTVALUE" val="0"/>
  <p:tag name="QUESTIONALIAS" val="6. A problem with the kinked demand model is that:"/>
  <p:tag name="ANSWERSALIAS" val="It only applies to collusive oligopolies|smicln|It does not explain how the kink got where it is|smicln|The MR curve has a vertical section"/>
  <p:tag name="VALUES" val="No Value|smicln|No Value|smicln|No Val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03"/>
  <p:tag name="FONTSIZE" val="32"/>
  <p:tag name="BULLETTYPE" val="ppBulletArabicPeriod"/>
  <p:tag name="ANSWERTEXT" val="It shows that when variable costs change, the price and quantity often do not&#10;It only applies to collusive oligopolies&#10;It does not explain how the kink got where it is&#10;The MR curve has a vertical section"/>
  <p:tag name="OLDNUMANSWERS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87755D6CCD24FAA9E39AF86C2116800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5"/>
  <p:tag name="RESPONSECOUNT" val="15"/>
  <p:tag name="SLICED" val="False"/>
  <p:tag name="RESPONSES" val="4;3;2;3;3;3;3;3;3;3;4;3;3;3;3;"/>
  <p:tag name="CHARTSTRINGSTD" val="0 1 12 2"/>
  <p:tag name="CHARTSTRINGREV" val="2 12 1 0"/>
  <p:tag name="CHARTSTRINGSTDPER" val="0 0.0666666666666667 0.8 0.133333333333333"/>
  <p:tag name="CHARTSTRINGREVPER" val="0.133333333333333 0.8 0.0666666666666667 0"/>
  <p:tag name="RESPONSESGATHERED" val="False"/>
  <p:tag name="ANONYMOUSTEMP" val="False"/>
  <p:tag name="SLIDEORDER" val="2"/>
  <p:tag name="SLIDEGUID" val="6CF68B2DB4F94882A5F5A3E61868B6D2"/>
  <p:tag name="CORRECTPOINTVALUE" val="1"/>
  <p:tag name="QUESTIONALIAS" val="6. A problem with the kinked demand model is that:"/>
  <p:tag name="ANSWERSALIAS" val="It only applies to collusive oligopolies|smicln|It does not explain how the kink got where it is|smicln|The MR curve has a vertical section"/>
  <p:tag name="VALUES" val="Incorrect|smicln|Correct|smicln|Incorrec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25"/>
  <p:tag name="FONTSIZE" val="32"/>
  <p:tag name="BULLETTYPE" val="ppBulletArabicPeriod"/>
  <p:tag name="ANSWERTEXT" val="It only applies to collusive oligopolies&#10;It does not explain how the kink got where it is&#10;The MR curve has a vertical section"/>
  <p:tag name="OLDNUMANSWERS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3A7EEA095B24F5B94666BBB3ABBAC6A"/>
  <p:tag name="SLIDEID" val="13A7EEA095B24F5B94666BBB3ABBAC6A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ANSWERSALIAS" val="A|smicln|B|smicln|C|smicln|D"/>
  <p:tag name="QUESTIONALIAS" val="6. Which graph best shows a collusive oligopoly in long run equil.?"/>
  <p:tag name="TOTALRESPONSES" val="15"/>
  <p:tag name="RESPONSECOUNT" val="15"/>
  <p:tag name="SLICED" val="False"/>
  <p:tag name="RESPONSES" val="4;2;1;4;1;1;3;3;1;1;2;3;1;1;3;"/>
  <p:tag name="CHARTSTRINGSTD" val="7 2 4 2"/>
  <p:tag name="CHARTSTRINGREV" val="2 4 2 7"/>
  <p:tag name="CHARTSTRINGSTDPER" val="0.466666666666667 0.133333333333333 0.266666666666667 0.133333333333333"/>
  <p:tag name="CHARTSTRINGREVPER" val="0.133333333333333 0.266666666666667 0.133333333333333 0.466666666666667"/>
  <p:tag name="RESPONSESGATHERED" val="False"/>
  <p:tag name="ANONYMOUSTEMP" val="False"/>
  <p:tag name="CORRECTPOINTVALUE" val="0"/>
  <p:tag name="VALUES" val="No Value|smicln|No Value|smicln|No Value|smicln|No Val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"/>
  <p:tag name="FONTSIZE" val="30"/>
  <p:tag name="BULLETTYPE" val="ppBulletArabicPeriod"/>
  <p:tag name="ANSWERTEXT" val="A&#10;B&#10;C&#10;D"/>
  <p:tag name="OLDNUMANSWERS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A7EEA095B24F5B94666BBB3ABBAC6A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ANSWERSALIAS" val="A|smicln|B|smicln|C|smicln|D"/>
  <p:tag name="QUESTIONALIAS" val="6. Which graph best shows a collusive oligopoly in long run equil.?"/>
  <p:tag name="TOTALRESPONSES" val="15"/>
  <p:tag name="RESPONSECOUNT" val="15"/>
  <p:tag name="SLICED" val="False"/>
  <p:tag name="RESPONSES" val="4;2;1;4;1;1;3;3;1;1;2;3;1;1;3;"/>
  <p:tag name="CHARTSTRINGSTD" val="7 2 4 2"/>
  <p:tag name="CHARTSTRINGREV" val="2 4 2 7"/>
  <p:tag name="CHARTSTRINGSTDPER" val="0.466666666666667 0.133333333333333 0.266666666666667 0.133333333333333"/>
  <p:tag name="CHARTSTRINGREVPER" val="0.133333333333333 0.266666666666667 0.133333333333333 0.466666666666667"/>
  <p:tag name="RESPONSESGATHERED" val="False"/>
  <p:tag name="ANONYMOUSTEMP" val="False"/>
  <p:tag name="SLIDEORDER" val="2"/>
  <p:tag name="SLIDEGUID" val="5293DBD630F549DB881CD7F132188FA0"/>
  <p:tag name="CORRECTPOINTVALUE" val="1"/>
  <p:tag name="VALUES" val="Correct|smicln|Incorrect|smicln|Incorrect|smicln|Incorrec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"/>
  <p:tag name="FONTSIZE" val="30"/>
  <p:tag name="BULLETTYPE" val="ppBulletArabicPeriod"/>
  <p:tag name="ANSWERTEXT" val="A&#10;B&#10;C&#10;D"/>
  <p:tag name="OLDNUMANSWERS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BB0B258BC084DF6840BFFC528DD784C"/>
  <p:tag name="SLIDEID" val="BBB0B258BC084DF6840BFFC528DD784C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10. Which is NOT an obstacle to collusion?"/>
  <p:tag name="ANSWERSALIAS" val="It is often illegal|smicln|A large number of firms|smicln|Cheating|smicln|Price wars|smicln|Demand and cost differences|smicln|Lower barriers to entry|smicln|Recession"/>
  <p:tag name="TOTALRESPONSES" val="15"/>
  <p:tag name="RESPONSECOUNT" val="15"/>
  <p:tag name="SLICED" val="False"/>
  <p:tag name="RESPONSES" val="4;6;6;6;6;5;2;2;6;4;3;7;4;6;2;"/>
  <p:tag name="CHARTSTRINGSTD" val="0 3 1 3 1 6 1"/>
  <p:tag name="CHARTSTRINGREV" val="1 6 1 3 1 3 0"/>
  <p:tag name="CHARTSTRINGSTDPER" val="0 0.2 0.0666666666666667 0.2 0.0666666666666667 0.4 0.0666666666666667"/>
  <p:tag name="CHARTSTRINGREVPER" val="0.0666666666666667 0.4 0.0666666666666667 0.2 0.0666666666666667 0.2 0"/>
  <p:tag name="RESPONSESGATHERED" val="False"/>
  <p:tag name="ANONYMOUSTEMP" val="False"/>
  <p:tag name="CORRECTPOINTVALUE" val="0"/>
  <p:tag name="VALUES" val="No Value|smicln|No Value|smicln|No Value|smicln|No Value|smicln|No Value|smicln|No Value|smicln|No Val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25"/>
  <p:tag name="FONTSIZE" val="32"/>
  <p:tag name="BULLETTYPE" val="ppBulletArabicPeriod"/>
  <p:tag name="ANSWERTEXT" val="It is often illegal&#10;A large number of firms&#10;Cheating&#10;Price wars&#10;Demand and cost differences&#10;Lower barriers to entry&#10;Recession"/>
  <p:tag name="OLDNUMANSWERS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BB0B258BC084DF6840BFFC528DD784C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10. Which is NOT an obstacle to collusion?"/>
  <p:tag name="ANSWERSALIAS" val="It is often illegal|smicln|A large number of firms|smicln|Cheating|smicln|Price wars|smicln|Demand and cost differences|smicln|Lower barriers to entry|smicln|Recession"/>
  <p:tag name="TOTALRESPONSES" val="15"/>
  <p:tag name="RESPONSECOUNT" val="15"/>
  <p:tag name="SLICED" val="False"/>
  <p:tag name="RESPONSES" val="4;6;6;6;6;5;2;2;6;4;3;7;4;6;2;"/>
  <p:tag name="CHARTSTRINGSTD" val="0 3 1 3 1 6 1"/>
  <p:tag name="CHARTSTRINGREV" val="1 6 1 3 1 3 0"/>
  <p:tag name="CHARTSTRINGSTDPER" val="0 0.2 0.0666666666666667 0.2 0.0666666666666667 0.4 0.0666666666666667"/>
  <p:tag name="CHARTSTRINGREVPER" val="0.0666666666666667 0.4 0.0666666666666667 0.2 0.0666666666666667 0.2 0"/>
  <p:tag name="RESPONSESGATHERED" val="False"/>
  <p:tag name="ANONYMOUSTEMP" val="False"/>
  <p:tag name="SLIDEORDER" val="2"/>
  <p:tag name="SLIDEGUID" val="D687795C38E741839D0528817FF98687"/>
  <p:tag name="CORRECTPOINTVALUE" val="1"/>
  <p:tag name="VALUES" val="Incorrect|smicln|Incorrect|smicln|Incorrect|smicln|Correct|smicln|Incorrect|smicln|Incorrect|smicln|Incorrec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25"/>
  <p:tag name="FONTSIZE" val="32"/>
  <p:tag name="BULLETTYPE" val="ppBulletArabicPeriod"/>
  <p:tag name="ANSWERTEXT" val="It is often illegal&#10;A large number of firms&#10;Cheating&#10;Price wars&#10;Demand and cost differences&#10;Lower barriers to entry&#10;Recession"/>
  <p:tag name="OLDNUMANSWERS" val="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A1E3F8EDF7E4BD0A01C91DE8D9840C2"/>
  <p:tag name="SLIDEID" val="AA1E3F8EDF7E4BD0A01C91DE8D9840C2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1. Which graphs best represent oligopolies in long run equilibrium?"/>
  <p:tag name="ANSWERSALIAS" val="A only|smicln|C and D|smicln|C only|smicln|D only|smicln|A and C"/>
  <p:tag name="TOTALRESPONSES" val="15"/>
  <p:tag name="RESPONSECOUNT" val="15"/>
  <p:tag name="SLICED" val="False"/>
  <p:tag name="RESPONSES" val="3;2;5;5;5;5;5;5;5;5;1;5;5;3;2;"/>
  <p:tag name="CHARTSTRINGSTD" val="1 2 2 0 10"/>
  <p:tag name="CHARTSTRINGREV" val="10 0 2 2 1"/>
  <p:tag name="CHARTSTRINGSTDPER" val="0.0666666666666667 0.133333333333333 0.133333333333333 0 0.666666666666667"/>
  <p:tag name="CHARTSTRINGREVPER" val="0.666666666666667 0 0.133333333333333 0.133333333333333 0.0666666666666667"/>
  <p:tag name="RESPONSESGATHERED" val="False"/>
  <p:tag name="ANONYMOUSTEMP" val="False"/>
  <p:tag name="CORRECTPOINTVALUE" val="0"/>
  <p:tag name="VALUES" val="No Value|smicln|No Value|smicln|No Value|smicln|No Value|smicln|No Val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6"/>
  <p:tag name="FONTSIZE" val="30"/>
  <p:tag name="BULLETTYPE" val="ppBulletArabicPeriod"/>
  <p:tag name="ANSWERTEXT" val="A only&#10;C and D&#10;C only&#10;D only&#10;A and C"/>
  <p:tag name="OLDNUMANSWERS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1. Which graphs best represent oligopolies in long run equilibrium?"/>
  <p:tag name="ANSWERSALIAS" val="A only|smicln|C and D|smicln|C only|smicln|D only|smicln|A and C"/>
  <p:tag name="TOTALRESPONSES" val="15"/>
  <p:tag name="RESPONSECOUNT" val="15"/>
  <p:tag name="SLICED" val="False"/>
  <p:tag name="RESPONSES" val="3;2;5;5;5;5;5;5;5;5;1;5;5;3;2;"/>
  <p:tag name="CHARTSTRINGSTD" val="1 2 2 0 10"/>
  <p:tag name="CHARTSTRINGREV" val="10 0 2 2 1"/>
  <p:tag name="CHARTSTRINGSTDPER" val="0.0666666666666667 0.133333333333333 0.133333333333333 0 0.666666666666667"/>
  <p:tag name="CHARTSTRINGREVPER" val="0.666666666666667 0 0.133333333333333 0.133333333333333 0.0666666666666667"/>
  <p:tag name="RESPONSESGATHERED" val="False"/>
  <p:tag name="ANONYMOUSTEMP" val="False"/>
  <p:tag name="SLIDEORDER" val="2"/>
  <p:tag name="SLIDEGUID" val="226DEE9AA91E4AC4862E706B5E42326C"/>
  <p:tag name="CORRECTPOINTVALUE" val="1"/>
  <p:tag name="VALUES" val="Incorrect|smicln|Incorrect|smicln|Incorrect|smicln|Incorrect|smicln|Correc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6"/>
  <p:tag name="FONTSIZE" val="30"/>
  <p:tag name="BULLETTYPE" val="ppBulletArabicPeriod"/>
  <p:tag name="ANSWERTEXT" val="A only&#10;C and D&#10;C only&#10;D only&#10;A and C"/>
  <p:tag name="OLDNUMANSWERS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3C7D09B03074090A6E4548D54FC3BD3"/>
  <p:tag name="SLIDEID" val="13C7D09B03074090A6E4548D54FC3BD3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5"/>
  <p:tag name="RESPONSECOUNT" val="15"/>
  <p:tag name="SLICED" val="False"/>
  <p:tag name="RESPONSES" val="4;4;4;4;4;4;4;4;4;4;1;4;4;4;4;"/>
  <p:tag name="CHARTSTRINGSTD" val="1 0 0 14"/>
  <p:tag name="CHARTSTRINGREV" val="14 0 0 1"/>
  <p:tag name="CHARTSTRINGSTDPER" val="0.0666666666666667 0 0 0.933333333333333"/>
  <p:tag name="CHARTSTRINGREVPER" val="0.933333333333333 0 0 0.0666666666666667"/>
  <p:tag name="RESPONSESGATHERED" val="False"/>
  <p:tag name="ANONYMOUSTEMP" val="False"/>
  <p:tag name="QUESTIONALIAS" val="9. What is:  - prof max Q - alloc eff Q  - prod eff Q?"/>
  <p:tag name="ANSWERSALIAS" val="f, g h|smicln|g, h, f|smicln|h, f, j|smicln|f, h, g|smicln|f, h j"/>
  <p:tag name="CORRECTPOINTVALUE" val="0"/>
  <p:tag name="VALUES" val="No Value|smicln|No Value|smicln|No Value|smicln|No Value|smicln|No Val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7"/>
  <p:tag name="FONTSIZE" val="32"/>
  <p:tag name="BULLETTYPE" val="ppBulletArabicPeriod"/>
  <p:tag name="ANSWERTEXT" val="f, g h&#10;g, h, f&#10;h, f, j&#10;f, h, g&#10;f, h j"/>
  <p:tag name="OLDNUMANSWERS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C7D09B03074090A6E4548D54FC3BD3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5"/>
  <p:tag name="RESPONSECOUNT" val="15"/>
  <p:tag name="SLICED" val="False"/>
  <p:tag name="RESPONSES" val="4;4;4;4;4;4;4;4;4;4;1;4;4;4;4;"/>
  <p:tag name="CHARTSTRINGSTD" val="1 0 0 14"/>
  <p:tag name="CHARTSTRINGREV" val="14 0 0 1"/>
  <p:tag name="CHARTSTRINGSTDPER" val="0.0666666666666667 0 0 0.933333333333333"/>
  <p:tag name="CHARTSTRINGREVPER" val="0.933333333333333 0 0 0.0666666666666667"/>
  <p:tag name="RESPONSESGATHERED" val="False"/>
  <p:tag name="ANONYMOUSTEMP" val="False"/>
  <p:tag name="QUESTIONALIAS" val="9. What is:  - prof max Q - alloc eff Q  - prod eff Q?"/>
  <p:tag name="ANSWERSALIAS" val="f, g h|smicln|g, h, f|smicln|h, f, j|smicln|f, h, g|smicln|f, h j"/>
  <p:tag name="SLIDEORDER" val="2"/>
  <p:tag name="SLIDEGUID" val="70AE2428D57647CFB62AE31EE050632B"/>
  <p:tag name="CORRECTPOINTVALUE" val="1"/>
  <p:tag name="VALUES" val="Incorrect|smicln|Incorrect|smicln|Incorrect|smicln|Correct|smicln|Incorrec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7"/>
  <p:tag name="FONTSIZE" val="32"/>
  <p:tag name="BULLETTYPE" val="ppBulletArabicPeriod"/>
  <p:tag name="ANSWERTEXT" val="f, g h&#10;g, h, f&#10;h, f, j&#10;f, h, g&#10;f, h j"/>
  <p:tag name="OLDNUMANSWERS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854C85F964F4DBBB1CA015ACCA0E2C5"/>
  <p:tag name="SLIDEID" val="B854C85F964F4DBBB1CA015ACCA0E2C5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8. Why do some economists assert that oligopoly is less desirable than pure monopoly?"/>
  <p:tag name="ANSWERSALIAS" val="Oligopolies produce both standardized and differentiated products|smicln|Product differentiation may add to consumer welfare|smicln|Noncollusive oligopolists may face a kinked-demand curve |smicln|Because governments usually regulate pure monopolies, but not oligopolies"/>
  <p:tag name="TOTALRESPONSES" val="15"/>
  <p:tag name="RESPONSECOUNT" val="15"/>
  <p:tag name="SLICED" val="False"/>
  <p:tag name="RESPONSES" val="4;4;4;4;4;4;4;4;4;4;4;1;4;4;3;"/>
  <p:tag name="CHARTSTRINGSTD" val="1 0 1 13"/>
  <p:tag name="CHARTSTRINGREV" val="13 1 0 1"/>
  <p:tag name="CHARTSTRINGSTDPER" val="0.0666666666666667 0 0.0666666666666667 0.866666666666667"/>
  <p:tag name="CHARTSTRINGREVPER" val="0.866666666666667 0.0666666666666667 0 0.0666666666666667"/>
  <p:tag name="RESPONSESGATHERED" val="False"/>
  <p:tag name="ANONYMOUSTEMP" val="False"/>
  <p:tag name="CORRECTPOINTVALUE" val="0"/>
  <p:tag name="VALUES" val="No Value|smicln|No Value|smicln|No Value|smicln|No Val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49"/>
  <p:tag name="FONTSIZE" val="30"/>
  <p:tag name="BULLETTYPE" val="ppBulletArabicPeriod"/>
  <p:tag name="ANSWERTEXT" val="Oligopolies produce both standardized and differentiated products&#10;Product differentiation may add to consumer welfare&#10;Noncollusive oligopolists may face a kinked-demand curve &#10;Because governments usually regulate pure monopolies, but not oligopolies"/>
  <p:tag name="OLDNUMANSWERS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854C85F964F4DBBB1CA015ACCA0E2C5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ANSWERSALIAS" val="Oligopolies produce both standardized and differentiated products|smicln|Product differentiation may add to consumer welfare|smicln|Noncollusive oligopolists may face a kinked-demand curve |smicln|Because governments usually regulate pure monopolies, but not oligopolies"/>
  <p:tag name="TOTALRESPONSES" val="15"/>
  <p:tag name="RESPONSECOUNT" val="15"/>
  <p:tag name="SLICED" val="False"/>
  <p:tag name="RESPONSES" val="4;4;4;4;4;4;4;4;4;4;4;1;4;4;3;"/>
  <p:tag name="CHARTSTRINGSTD" val="1 0 1 13"/>
  <p:tag name="CHARTSTRINGREV" val="13 1 0 1"/>
  <p:tag name="CHARTSTRINGSTDPER" val="0.0666666666666667 0 0.0666666666666667 0.866666666666667"/>
  <p:tag name="CHARTSTRINGREVPER" val="0.866666666666667 0.0666666666666667 0 0.0666666666666667"/>
  <p:tag name="RESPONSESGATHERED" val="False"/>
  <p:tag name="ANONYMOUSTEMP" val="False"/>
  <p:tag name="SLIDEORDER" val="2"/>
  <p:tag name="SLIDEGUID" val="9EA92CBA91AF42A89FCF44EFD598A01B"/>
  <p:tag name="CORRECTPOINTVALUE" val="1"/>
  <p:tag name="QUESTIONALIAS" val="11. Why do some economists assert that oligopoly is less desirable than pure monopoly?"/>
  <p:tag name="VALUES" val="Incorrect|smicln|Incorrect|smicln|Incorrect|smicln|Correc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49"/>
  <p:tag name="FONTSIZE" val="30"/>
  <p:tag name="BULLETTYPE" val="ppBulletArabicPeriod"/>
  <p:tag name="ANSWERTEXT" val="Oligopolies produce both standardized and differentiated products&#10;Product differentiation may add to consumer welfare&#10;Noncollusive oligopolists may face a kinked-demand curve &#10;Because governments usually regulate pure monopolies, but not oligopolies"/>
  <p:tag name="OLDNUMANSWERS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6742</TotalTime>
  <Words>2833</Words>
  <Application>Microsoft Office PowerPoint</Application>
  <PresentationFormat>On-screen Show (4:3)</PresentationFormat>
  <Paragraphs>447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ARE BUSINESSES EFFICIENT? 11b – Oligopoly</vt:lpstr>
      <vt:lpstr>ARE BUSINESSES EFFICIENT?</vt:lpstr>
      <vt:lpstr>ARE BUSINESSES EFFICIENT?</vt:lpstr>
      <vt:lpstr>Review Lesson 11a  Monopolistic Competition</vt:lpstr>
      <vt:lpstr>11b – Oligopoly  - Must Know/Outcomes (1)</vt:lpstr>
      <vt:lpstr>11b – Oligopoly  - Must Know/Outcomes (2)</vt:lpstr>
      <vt:lpstr>PowerPoint Presentation</vt:lpstr>
      <vt:lpstr>Lesson 11b – Introduction ARE BUSINESSES EFFICIENT?</vt:lpstr>
      <vt:lpstr>Lesson 11a – Something Interesting WHY ARE WE STUDYING THIS?</vt:lpstr>
      <vt:lpstr>ARE BUSINESSES EFFICIENT?</vt:lpstr>
      <vt:lpstr>1. Which is not a characteristic of oligopolies? </vt:lpstr>
      <vt:lpstr>1. Which is not a characteristic of oligopolies?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Calculate the Herfindahl Index.       Company A market share: 50%      Company B market share: 25%       Company C market share: 25%  </vt:lpstr>
      <vt:lpstr>2. Calculate the Herfindahl Index.       Company A market share: 50%      Company B market share: 25%       Company B market share: 25%  </vt:lpstr>
      <vt:lpstr>PowerPoint Presentation</vt:lpstr>
      <vt:lpstr>3. Suppose the Herfindahl Indices for industries A, B, and C are 1,200, 5,000, and 7,500 respectively. These data imply that: </vt:lpstr>
      <vt:lpstr>3. Suppose the Herfindahl Indices for industries A, B, and C are 1,200, 5,000, and 7,500 respectively. These data imply that: </vt:lpstr>
      <vt:lpstr>ARE BUSINESSES EFFICIENT?</vt:lpstr>
      <vt:lpstr>4. Which of the following is not one of the three oligopoly pricing models?</vt:lpstr>
      <vt:lpstr>4. Which of the following is not one of the three oligopoly pricing models?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In the kinked demand model:</vt:lpstr>
      <vt:lpstr>5. In the kinked demand model:</vt:lpstr>
      <vt:lpstr>6. A problem with the kinked demand model is that:</vt:lpstr>
      <vt:lpstr>6. A problem with the kinked demand model is that:</vt:lpstr>
      <vt:lpstr>11b – Oligopoly – Kinked Demand</vt:lpstr>
      <vt:lpstr>PowerPoint Presentation</vt:lpstr>
      <vt:lpstr>PowerPoint Presentation</vt:lpstr>
      <vt:lpstr>7. Which graph best shows a collusive oligopoly?</vt:lpstr>
      <vt:lpstr>7. Which graph best shows a collusive oligopoly?</vt:lpstr>
      <vt:lpstr>8. Which is NOT an obstacle to collusion?</vt:lpstr>
      <vt:lpstr>8. Which is NOT an obstacle to collusion?</vt:lpstr>
      <vt:lpstr>PowerPoint Presentation</vt:lpstr>
      <vt:lpstr>PowerPoint Presentation</vt:lpstr>
      <vt:lpstr>PowerPoint Presentation</vt:lpstr>
      <vt:lpstr>ARE BUSINESSES EFFICIENT?</vt:lpstr>
      <vt:lpstr>9. Which graphs best represent oligopolies in long run equilibrium?</vt:lpstr>
      <vt:lpstr>9. Which graphs best represent oligopolies in long run equilibrium?</vt:lpstr>
      <vt:lpstr>PowerPoint Presentation</vt:lpstr>
      <vt:lpstr>10. What is:  - prof max Q - alloc eff Q  - prod eff Q?</vt:lpstr>
      <vt:lpstr>10. What is:  - prof max Q - alloc eff Q  - prod eff Q?</vt:lpstr>
      <vt:lpstr>PowerPoint Presentation</vt:lpstr>
      <vt:lpstr>PowerPoint Presentation</vt:lpstr>
      <vt:lpstr>11. Why do some economists assert that oligopoly is less desirable than pure monopoly?</vt:lpstr>
      <vt:lpstr>11. Why do some economists assert that oligopoly is less desirable than pure monopoly?</vt:lpstr>
      <vt:lpstr>ARE BUSINESSES EFFICIENT?</vt:lpstr>
      <vt:lpstr>PowerPoint Presentation</vt:lpstr>
      <vt:lpstr>Mergers</vt:lpstr>
      <vt:lpstr>Mergers</vt:lpstr>
      <vt:lpstr>Mergers</vt:lpstr>
      <vt:lpstr>ARE BUSINESSES EFFICIENT?</vt:lpstr>
      <vt:lpstr>Advertising</vt:lpstr>
      <vt:lpstr>PowerPoint Presentation</vt:lpstr>
    </vt:vector>
  </TitlesOfParts>
  <Company>Harper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harper</dc:creator>
  <cp:lastModifiedBy>Mark Healy</cp:lastModifiedBy>
  <cp:revision>320</cp:revision>
  <dcterms:created xsi:type="dcterms:W3CDTF">2013-02-04T18:55:14Z</dcterms:created>
  <dcterms:modified xsi:type="dcterms:W3CDTF">2020-04-14T12:52:46Z</dcterms:modified>
</cp:coreProperties>
</file>