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03" r:id="rId2"/>
    <p:sldId id="257" r:id="rId3"/>
    <p:sldId id="300" r:id="rId4"/>
    <p:sldId id="282" r:id="rId5"/>
    <p:sldId id="259" r:id="rId6"/>
    <p:sldId id="284" r:id="rId7"/>
    <p:sldId id="269" r:id="rId8"/>
    <p:sldId id="285" r:id="rId9"/>
    <p:sldId id="270" r:id="rId10"/>
    <p:sldId id="286" r:id="rId11"/>
    <p:sldId id="301" r:id="rId12"/>
    <p:sldId id="302" r:id="rId13"/>
    <p:sldId id="299" r:id="rId14"/>
    <p:sldId id="272" r:id="rId15"/>
    <p:sldId id="297" r:id="rId16"/>
    <p:sldId id="298" r:id="rId17"/>
    <p:sldId id="273" r:id="rId18"/>
    <p:sldId id="289" r:id="rId19"/>
    <p:sldId id="262" r:id="rId20"/>
    <p:sldId id="290" r:id="rId21"/>
    <p:sldId id="304" r:id="rId22"/>
    <p:sldId id="305" r:id="rId23"/>
    <p:sldId id="278" r:id="rId24"/>
    <p:sldId id="291" r:id="rId25"/>
    <p:sldId id="279" r:id="rId26"/>
    <p:sldId id="292" r:id="rId27"/>
    <p:sldId id="280" r:id="rId28"/>
    <p:sldId id="294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7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3851-ADAA-4ABE-9E5D-22C262E4A366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372BC-C963-4576-99F1-214C1DA3DF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09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372BC-C963-4576-99F1-214C1DA3DFD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image" Target="../media/image6.jpg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image" Target="../media/image6.jpg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6.jpg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4.xml"/><Relationship Id="rId4" Type="http://schemas.openxmlformats.org/officeDocument/2006/relationships/image" Target="../media/image6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6.jpg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6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image" Target="../media/image6.jpg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image" Target="../media/image6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image" Target="../media/image6.jpg"/><Relationship Id="rId5" Type="http://schemas.openxmlformats.org/officeDocument/2006/relationships/image" Target="../media/image7.jpe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11b – Game Theory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0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</a:t>
            </a:r>
            <a:r>
              <a:rPr lang="en-US" b="1" smtClean="0">
                <a:solidFill>
                  <a:schemeClr val="tx1"/>
                </a:solidFill>
              </a:rPr>
              <a:t>page.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8768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049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Self enforcing agreement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51874" y="22098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90172"/>
            <a:ext cx="8458200" cy="3459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0960" y="0"/>
            <a:ext cx="6873240" cy="1066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4. What is Nash Equilibrium?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85953"/>
            <a:ext cx="8458200" cy="3459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outcome when each player is doing the best they can given what all other players are doing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7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0960" y="0"/>
            <a:ext cx="6873240" cy="1066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What is Nash Equilibrium?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85953"/>
            <a:ext cx="8458200" cy="3459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outcome when each player is doing the best they can given what all other players are doing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4290" y="2819400"/>
            <a:ext cx="495300" cy="495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83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3276600" cy="54864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Nash</a:t>
            </a:r>
            <a:br>
              <a:rPr lang="en-US" sz="3600" b="1" dirty="0" smtClean="0"/>
            </a:br>
            <a:r>
              <a:rPr lang="en-US" sz="3600" b="1" dirty="0" smtClean="0"/>
              <a:t>Equilibrium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 smtClean="0"/>
              <a:t>The </a:t>
            </a:r>
            <a:r>
              <a:rPr lang="en-US" sz="3600" dirty="0"/>
              <a:t>outcome when each player is doing the best they can given what all other players are doing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2400"/>
            <a:ext cx="493395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2576" y="3124200"/>
            <a:ext cx="50558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     PRISONER’S DILEMMA:</a:t>
            </a:r>
          </a:p>
          <a:p>
            <a:r>
              <a:rPr lang="en-US" sz="1000" dirty="0" smtClean="0"/>
              <a:t> </a:t>
            </a:r>
          </a:p>
          <a:p>
            <a:r>
              <a:rPr lang="en-US" sz="2800" dirty="0" smtClean="0"/>
              <a:t>The Nash equilibrium is both </a:t>
            </a:r>
          </a:p>
          <a:p>
            <a:r>
              <a:rPr lang="en-US" sz="2800" dirty="0" smtClean="0"/>
              <a:t>of them confessing.</a:t>
            </a:r>
          </a:p>
          <a:p>
            <a:r>
              <a:rPr lang="en-US" sz="1000" dirty="0" smtClean="0"/>
              <a:t> </a:t>
            </a:r>
            <a:endParaRPr lang="en-US" sz="1000" dirty="0"/>
          </a:p>
          <a:p>
            <a:r>
              <a:rPr lang="en-US" sz="2800" dirty="0" smtClean="0"/>
              <a:t>The best option for both of them </a:t>
            </a:r>
          </a:p>
          <a:p>
            <a:r>
              <a:rPr lang="en-US" sz="2800" dirty="0" smtClean="0"/>
              <a:t>would be to not confess.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138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819400" cy="6324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For the following questions refer to this game theory matrix where the numerical data show the profits resulting from alternative combinations of advertising strategies for Ajax and Acme. </a:t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YP 63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99" y="381000"/>
            <a:ext cx="5615251" cy="5410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16412" y="0"/>
            <a:ext cx="3962400" cy="3124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</a:t>
            </a:r>
            <a:r>
              <a:rPr lang="en-US" sz="3600" b="1" dirty="0"/>
              <a:t>If company A does a high price then the dominant strategy for </a:t>
            </a:r>
            <a:r>
              <a:rPr lang="en-US" sz="3600" b="1" dirty="0" smtClean="0"/>
              <a:t>B </a:t>
            </a:r>
            <a:r>
              <a:rPr lang="en-US" sz="3600" b="1" dirty="0"/>
              <a:t>will be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en-US" sz="3600" b="1" dirty="0" smtClean="0"/>
              <a:t>YP 63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3124200"/>
            <a:ext cx="30480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3962400" cy="3200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</a:t>
            </a:r>
            <a:r>
              <a:rPr lang="en-US" sz="3600" b="1" dirty="0">
                <a:solidFill>
                  <a:srgbClr val="0070C0"/>
                </a:solidFill>
              </a:rPr>
              <a:t>If company A does a high price then the dominant strategy for B will be</a:t>
            </a:r>
            <a:r>
              <a:rPr lang="en-US" sz="3600" b="1" dirty="0" smtClean="0">
                <a:solidFill>
                  <a:srgbClr val="0070C0"/>
                </a:solidFill>
              </a:rPr>
              <a:t>: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YP 63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3124200"/>
            <a:ext cx="3048000" cy="3535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</a:t>
            </a:r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96520" y="32884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1905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6. The dominant strategy will be:</a:t>
            </a:r>
            <a:br>
              <a:rPr lang="en-US" sz="3600" b="1" dirty="0" smtClean="0"/>
            </a:br>
            <a:r>
              <a:rPr lang="en-US" sz="3600" b="1" dirty="0" smtClean="0"/>
              <a:t>YP 63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905000"/>
            <a:ext cx="3733800" cy="4221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</a:t>
            </a:r>
            <a:r>
              <a:rPr lang="en-US" dirty="0"/>
              <a:t>for A;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Low </a:t>
            </a:r>
            <a:r>
              <a:rPr lang="en-US" dirty="0"/>
              <a:t>for B 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</a:t>
            </a:r>
            <a:r>
              <a:rPr lang="en-US" dirty="0"/>
              <a:t>for A;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High </a:t>
            </a:r>
            <a:r>
              <a:rPr lang="en-US" dirty="0"/>
              <a:t>for B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</a:t>
            </a:r>
            <a:r>
              <a:rPr lang="en-US" dirty="0"/>
              <a:t>Price for </a:t>
            </a:r>
            <a:r>
              <a:rPr lang="en-US" dirty="0" smtClean="0"/>
              <a:t>both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</a:t>
            </a:r>
            <a:r>
              <a:rPr lang="en-US" dirty="0"/>
              <a:t>Price  for both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1905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The dominant strategy will be: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YP 63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0464" y="1905000"/>
            <a:ext cx="37338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</a:t>
            </a:r>
            <a:r>
              <a:rPr lang="en-US" dirty="0"/>
              <a:t>for A;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Low </a:t>
            </a:r>
            <a:r>
              <a:rPr lang="en-US" dirty="0"/>
              <a:t>for B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</a:t>
            </a:r>
            <a:r>
              <a:rPr lang="en-US" dirty="0"/>
              <a:t>for A;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High </a:t>
            </a:r>
            <a:r>
              <a:rPr lang="en-US" dirty="0"/>
              <a:t>for B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</a:t>
            </a:r>
            <a:r>
              <a:rPr lang="en-US" dirty="0"/>
              <a:t>Price for </a:t>
            </a:r>
            <a:r>
              <a:rPr lang="en-US" dirty="0" smtClean="0"/>
              <a:t>both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</a:t>
            </a:r>
            <a:r>
              <a:rPr lang="en-US" dirty="0"/>
              <a:t>Price  for both</a:t>
            </a:r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76200" y="411751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1991" y="212975"/>
            <a:ext cx="3962400" cy="1768225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7. The Nash equilibrium will be cell</a:t>
            </a:r>
            <a:r>
              <a:rPr lang="en-US" sz="3600" b="1" dirty="0"/>
              <a:t>: (YP </a:t>
            </a:r>
            <a:r>
              <a:rPr lang="en-US" sz="3600" b="1" dirty="0" smtClean="0"/>
              <a:t>63)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2057400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11b Game Theory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Must Know / Outcomes:</a:t>
            </a:r>
          </a:p>
          <a:p>
            <a:r>
              <a:rPr lang="en-US" dirty="0" smtClean="0"/>
              <a:t>Use a profit-payoffs matrix (game theory) to explain the mutual interdependence of two rival firms and that the best outcome may not be individually rational </a:t>
            </a:r>
          </a:p>
          <a:p>
            <a:r>
              <a:rPr lang="en-US" dirty="0" smtClean="0"/>
              <a:t>Use a profit-payoffs matrix (game theory) to explain why </a:t>
            </a:r>
            <a:r>
              <a:rPr lang="en-US" dirty="0" err="1" smtClean="0"/>
              <a:t>oligopolists</a:t>
            </a:r>
            <a:r>
              <a:rPr lang="en-US" dirty="0" smtClean="0"/>
              <a:t> might tempt to cheat on a collusive agreement.</a:t>
            </a:r>
          </a:p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Strategic behavior / strategic  interaction</a:t>
            </a:r>
          </a:p>
          <a:p>
            <a:pPr lvl="1"/>
            <a:r>
              <a:rPr lang="en-US" dirty="0" smtClean="0"/>
              <a:t>Prisoner’s Dilemma</a:t>
            </a:r>
          </a:p>
          <a:p>
            <a:pPr lvl="1"/>
            <a:r>
              <a:rPr lang="en-US" dirty="0" smtClean="0"/>
              <a:t>Dominant Strategy</a:t>
            </a:r>
          </a:p>
          <a:p>
            <a:pPr lvl="1"/>
            <a:r>
              <a:rPr lang="en-US" dirty="0" smtClean="0"/>
              <a:t>Self enforcing agreement</a:t>
            </a:r>
          </a:p>
          <a:p>
            <a:pPr lvl="1"/>
            <a:r>
              <a:rPr lang="en-US" dirty="0" smtClean="0"/>
              <a:t>Individually rational</a:t>
            </a:r>
          </a:p>
          <a:p>
            <a:pPr lvl="1"/>
            <a:r>
              <a:rPr lang="en-US" dirty="0" smtClean="0"/>
              <a:t>Nash Equilibrium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76200"/>
            <a:ext cx="3962400" cy="2057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The Nash equilibrium will be cell: </a:t>
            </a:r>
            <a:r>
              <a:rPr lang="en-US" sz="3600" b="1" dirty="0">
                <a:solidFill>
                  <a:srgbClr val="0070C0"/>
                </a:solidFill>
              </a:rPr>
              <a:t>(YP </a:t>
            </a:r>
            <a:r>
              <a:rPr lang="en-US" sz="3600" b="1" dirty="0" smtClean="0">
                <a:solidFill>
                  <a:srgbClr val="0070C0"/>
                </a:solidFill>
              </a:rPr>
              <a:t>63)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52938" y="2130371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349348" y="2209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dirty="0" smtClean="0"/>
              <a:t>DEFINITION: Nash Equilibrium</a:t>
            </a: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3000" dirty="0" smtClean="0"/>
              <a:t>The outcome (equilibrium) of game theory when each player is individually rational (their dominant strategy) given what all other players are doing.</a:t>
            </a:r>
            <a:br>
              <a:rPr lang="en-US" sz="3000" dirty="0" smtClean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A self-enforcing agreement.</a:t>
            </a:r>
            <a:br>
              <a:rPr lang="en-US" sz="3000" dirty="0" smtClean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No one can gain by changing strategies if nobody else does.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054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4800600"/>
            <a:ext cx="70754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Nash Equilibrium is cell A.</a:t>
            </a:r>
          </a:p>
          <a:p>
            <a:r>
              <a:rPr lang="en-US" sz="3200" dirty="0" smtClean="0"/>
              <a:t>No one can gain by changing strategies if nobody else does.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28600"/>
            <a:ext cx="4619977" cy="44512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25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304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8. Without collusion, the outcome of the game is cell</a:t>
            </a:r>
            <a:r>
              <a:rPr lang="en-US" sz="3600" b="1" dirty="0"/>
              <a:t>:</a:t>
            </a:r>
            <a:br>
              <a:rPr lang="en-US" sz="3600" b="1" dirty="0"/>
            </a:br>
            <a:r>
              <a:rPr lang="en-US" sz="3600" b="1" dirty="0"/>
              <a:t>(YP </a:t>
            </a:r>
            <a:r>
              <a:rPr lang="en-US" sz="3600" b="1" dirty="0" smtClean="0"/>
              <a:t>63)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304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Without collusion, the outcome of the game is cell: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(YP </a:t>
            </a:r>
            <a:r>
              <a:rPr lang="en-US" sz="3600" b="1" dirty="0" smtClean="0">
                <a:solidFill>
                  <a:srgbClr val="0070C0"/>
                </a:solidFill>
              </a:rPr>
              <a:t>63)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5170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524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304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9. </a:t>
            </a:r>
            <a:r>
              <a:rPr lang="en-US" sz="3600" b="1" u="sng" dirty="0" smtClean="0"/>
              <a:t>With collusion </a:t>
            </a:r>
            <a:r>
              <a:rPr lang="en-US" sz="3600" b="1" dirty="0" smtClean="0"/>
              <a:t>and no cheating, the outcome of the game is cell: 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(YP </a:t>
            </a:r>
            <a:r>
              <a:rPr lang="en-US" sz="3600" b="1" dirty="0" smtClean="0"/>
              <a:t>63)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10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3962400" cy="304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</a:t>
            </a:r>
            <a:r>
              <a:rPr lang="en-US" sz="3600" b="1" u="sng" dirty="0" smtClean="0">
                <a:solidFill>
                  <a:srgbClr val="0070C0"/>
                </a:solidFill>
              </a:rPr>
              <a:t>With collusion </a:t>
            </a:r>
            <a:r>
              <a:rPr lang="en-US" sz="3600" b="1" dirty="0" smtClean="0">
                <a:solidFill>
                  <a:srgbClr val="0070C0"/>
                </a:solidFill>
              </a:rPr>
              <a:t>and no cheating, the outcome of the game is cell: 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(YP </a:t>
            </a:r>
            <a:r>
              <a:rPr lang="en-US" sz="3600" b="1" dirty="0" smtClean="0">
                <a:solidFill>
                  <a:srgbClr val="0070C0"/>
                </a:solidFill>
              </a:rPr>
              <a:t>63)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812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51751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28600"/>
            <a:ext cx="5029201" cy="48455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733800" cy="3597454"/>
          </a:xfrm>
          <a:prstGeom prst="rect">
            <a:avLst/>
          </a:prstGeom>
        </p:spPr>
      </p:pic>
      <p:sp>
        <p:nvSpPr>
          <p:cNvPr id="8" name="TPAnswers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3505200"/>
            <a:ext cx="7620000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Company A can increase profits by charging a lower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Company A can increase profits by charging a higher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Profits increase if both charge a lower price</a:t>
            </a:r>
            <a:endParaRPr lang="en-US" dirty="0" smtClean="0"/>
          </a:p>
        </p:txBody>
      </p:sp>
      <p:sp>
        <p:nvSpPr>
          <p:cNvPr id="10" name="TPQuestion"/>
          <p:cNvSpPr txBox="1">
            <a:spLocks/>
          </p:cNvSpPr>
          <p:nvPr/>
        </p:nvSpPr>
        <p:spPr>
          <a:xfrm>
            <a:off x="152400" y="152400"/>
            <a:ext cx="39624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10.  If A and B agree to a high price policy through collusion, the temptation to cheat on that agreement is demonstrated by the fact that: </a:t>
            </a:r>
            <a:r>
              <a:rPr lang="en-US" sz="2800" b="1" dirty="0" smtClean="0">
                <a:solidFill>
                  <a:srgbClr val="0070C0"/>
                </a:solidFill>
              </a:rPr>
              <a:t> </a:t>
            </a:r>
            <a:r>
              <a:rPr lang="en-US" sz="2800" b="1" dirty="0"/>
              <a:t>(YP </a:t>
            </a:r>
            <a:r>
              <a:rPr lang="en-US" sz="2800" b="1" dirty="0" smtClean="0"/>
              <a:t>63)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1bmatrixclick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0"/>
            <a:ext cx="4419600" cy="3640504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10160" y="3745653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PQuestion"/>
          <p:cNvSpPr txBox="1">
            <a:spLocks/>
          </p:cNvSpPr>
          <p:nvPr/>
        </p:nvSpPr>
        <p:spPr>
          <a:xfrm>
            <a:off x="152400" y="152400"/>
            <a:ext cx="39624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0070C0"/>
                </a:solidFill>
              </a:rPr>
              <a:t>10.  If A and B agree to a high price policy through collusion, the temptation to cheat on that agreement is demonstrated by the fact that:  </a:t>
            </a:r>
            <a:r>
              <a:rPr lang="en-US" sz="2800" b="1" dirty="0">
                <a:solidFill>
                  <a:srgbClr val="0070C0"/>
                </a:solidFill>
              </a:rPr>
              <a:t>(</a:t>
            </a:r>
            <a:r>
              <a:rPr lang="en-US" sz="2800" b="1">
                <a:solidFill>
                  <a:srgbClr val="0070C0"/>
                </a:solidFill>
              </a:rPr>
              <a:t>YP </a:t>
            </a:r>
            <a:r>
              <a:rPr lang="en-US" sz="2800" b="1" smtClean="0">
                <a:solidFill>
                  <a:srgbClr val="0070C0"/>
                </a:solidFill>
              </a:rPr>
              <a:t>63)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3505200"/>
            <a:ext cx="7620000" cy="2620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Company A can increase profits by charging a lower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Company A can increase profits by charging a higher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Profits increase if both charge a lower price</a:t>
            </a:r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040" y="43050"/>
            <a:ext cx="3733800" cy="359745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11b Oligopoly</a:t>
            </a:r>
            <a:r>
              <a:rPr lang="en-US" b="1" dirty="0" smtClean="0">
                <a:solidFill>
                  <a:srgbClr val="0070C0"/>
                </a:solidFill>
              </a:rPr>
              <a:t> - Game Theory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067800" cy="6172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b="1" dirty="0" smtClean="0"/>
              <a:t>Definitions:</a:t>
            </a:r>
          </a:p>
          <a:p>
            <a:pPr lvl="1"/>
            <a:r>
              <a:rPr lang="en-US" sz="3000" b="1" dirty="0" smtClean="0"/>
              <a:t>Strategic behavior / strategic  interaction: </a:t>
            </a:r>
            <a:r>
              <a:rPr lang="en-US" sz="3000" dirty="0" smtClean="0"/>
              <a:t>Decision-making when the outcome also depends on the actions of others</a:t>
            </a:r>
          </a:p>
          <a:p>
            <a:pPr lvl="1"/>
            <a:r>
              <a:rPr lang="en-US" sz="3000" b="1" dirty="0" smtClean="0"/>
              <a:t>Prisoner’s Dilemma:  </a:t>
            </a:r>
            <a:r>
              <a:rPr lang="en-US" sz="3000" dirty="0" smtClean="0"/>
              <a:t>The best choice for both players is not the equilibrium (rational) outcome</a:t>
            </a:r>
          </a:p>
          <a:p>
            <a:pPr lvl="1"/>
            <a:r>
              <a:rPr lang="en-US" sz="3000" b="1" dirty="0" smtClean="0"/>
              <a:t>Dominant Strategy: </a:t>
            </a:r>
            <a:r>
              <a:rPr lang="en-US" sz="3200" dirty="0"/>
              <a:t>a choice for a player that maximizes </a:t>
            </a:r>
            <a:r>
              <a:rPr lang="en-US" sz="3200" dirty="0" smtClean="0"/>
              <a:t>their </a:t>
            </a:r>
            <a:r>
              <a:rPr lang="en-US" sz="3200" dirty="0"/>
              <a:t>satisfaction no matter what </a:t>
            </a:r>
            <a:r>
              <a:rPr lang="en-US" sz="3200" dirty="0" smtClean="0"/>
              <a:t>their </a:t>
            </a:r>
            <a:r>
              <a:rPr lang="en-US" sz="3200" dirty="0"/>
              <a:t>rivals are doing</a:t>
            </a:r>
            <a:endParaRPr lang="en-US" sz="3000" dirty="0" smtClean="0"/>
          </a:p>
          <a:p>
            <a:pPr lvl="1"/>
            <a:r>
              <a:rPr lang="en-US" sz="3000" b="1" dirty="0" smtClean="0"/>
              <a:t>Self enforcing agreement:  </a:t>
            </a:r>
            <a:r>
              <a:rPr lang="en-US" sz="3000" dirty="0" smtClean="0"/>
              <a:t>Occurs when both players cannot improve their situation by changing their choice</a:t>
            </a:r>
          </a:p>
          <a:p>
            <a:pPr lvl="1"/>
            <a:r>
              <a:rPr lang="en-US" sz="3000" b="1" dirty="0" smtClean="0"/>
              <a:t>Individually rational: </a:t>
            </a:r>
            <a:r>
              <a:rPr lang="en-US" sz="3000" dirty="0" smtClean="0"/>
              <a:t>choice that increases your satisfaction</a:t>
            </a:r>
          </a:p>
          <a:p>
            <a:pPr lvl="1"/>
            <a:r>
              <a:rPr lang="en-US" sz="3000" b="1" dirty="0" smtClean="0"/>
              <a:t>Nash Equilibrium: </a:t>
            </a:r>
            <a:r>
              <a:rPr lang="en-US" sz="3000" dirty="0" smtClean="0"/>
              <a:t>The outcome (equilibrium) of game theory when each player is individually rational (their dominant strategy) given </a:t>
            </a:r>
            <a:r>
              <a:rPr lang="en-US" sz="3000" dirty="0"/>
              <a:t>what all other players are </a:t>
            </a:r>
            <a:r>
              <a:rPr lang="en-US" sz="3000" dirty="0" smtClean="0"/>
              <a:t>doing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78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bprison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0"/>
            <a:ext cx="12320615" cy="5638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838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1. Strategic behavior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143000"/>
            <a:ext cx="8458200" cy="3459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3446"/>
            <a:ext cx="8915400" cy="868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Strategic behavior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0" y="10668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62890" y="1066800"/>
            <a:ext cx="8458200" cy="3459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2. Dominant Strategy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990600"/>
            <a:ext cx="8458200" cy="3459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3446" y="29308"/>
            <a:ext cx="8758598" cy="88509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2. Dominant Strategy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066800"/>
            <a:ext cx="8458200" cy="3459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83482" y="3276600"/>
            <a:ext cx="603843" cy="603843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37514"/>
            <a:ext cx="8534400" cy="1029286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3. Self enforcing agreement</a:t>
            </a:r>
            <a:r>
              <a:rPr lang="en-US" b="1" dirty="0"/>
              <a:t> </a:t>
            </a:r>
            <a:r>
              <a:rPr lang="en-US" b="1" dirty="0" smtClean="0"/>
              <a:t>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458200" cy="3459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outcome depends not just on what you do, but what your competitor does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can improve their situation by changing their minds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choice for a player that maximizes her satisfaction no matter what her rivals are doing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CORRECTPOINTVALUE" val="10"/>
  <p:tag name="POWERPOINTVERSION" val="14.0"/>
  <p:tag name="TASKPANEKEY" val="537e6e02-5c5e-4091-b55e-5bea7779ed2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2"/>
  <p:tag name="FONTSIZE" val="32"/>
  <p:tag name="BULLETTYPE" val="ppBulletArabicPeriod"/>
  <p:tag name="ANSWERTEXT" val="outcome depends not just on what you do, but what your competitor does &#10;neither can improve their situation by changing their minds &#10;a choice for a player that maximizes her satisfaction no matter what her rivals are doing"/>
  <p:tag name="OLDNUMANSWERS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13C6C00A972D42269B3F88A32C6FC291"/>
  <p:tag name="CORRECTPOINTVALUE" val="0"/>
  <p:tag name="QUESTIONALIAS" val="2. Dominant Strategy means: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7"/>
  <p:tag name="FONTSIZE" val="30"/>
  <p:tag name="BULLETTYPE" val="ppBulletArabicPeriod"/>
  <p:tag name="ANSWERTEXT" val="outcome depends not just on what you do, but what your competitor does &#10;neither can improve their situation by changing their minds &#10;the outcome when each player is doing the best they can given what all other players are doing&#10;a choice for a player that maximizes her satisfaction no matter what her rivals are doing"/>
  <p:tag name="OLDNUMANSWERS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9D1A860093B14C17904353D745A0BFBF"/>
  <p:tag name="CORRECTPOINTVALUE" val="1"/>
  <p:tag name="QUESTIONALIAS" val="2. Dominant Strategy means: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Incorrect|smicln|Incorrect|smicln|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2"/>
  <p:tag name="FONTSIZE" val="32"/>
  <p:tag name="BULLETTYPE" val="ppBulletArabicPeriod"/>
  <p:tag name="ANSWERTEXT" val="outcome depends not just on what you do, but what your competitor does &#10;neither can improve their situation by changing their minds &#10;a choice for a player that maximizes her satisfaction no matter what her rivals are doing"/>
  <p:tag name="OLDNUMANSWERS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C44D29054C4D4467AA7F9C45A8AC38A8"/>
  <p:tag name="CORRECTPOINTVALUE" val="0"/>
  <p:tag name="QUESTIONALIAS" val="3. Self enforcing agreement means: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7"/>
  <p:tag name="FONTSIZE" val="30"/>
  <p:tag name="BULLETTYPE" val="ppBulletArabicPeriod"/>
  <p:tag name="ANSWERTEXT" val="outcome depends not just on what you do, but what your competitor does &#10;neither can improve their situation by changing their minds &#10;the outcome when each player is doing the best they can given what all other players are doing&#10;a choice for a player that maximizes her satisfaction no matter what her rivals are doing"/>
  <p:tag name="OLDNUMANSWERS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89F8B831F917459AA9A880C0BB527F9A"/>
  <p:tag name="CORRECTPOINTVALUE" val="1"/>
  <p:tag name="QUESTIONALIAS" val="3. Self enforcing agreement means: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Incorrect|smicln|Correct|smicln|Incorr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2"/>
  <p:tag name="FONTSIZE" val="32"/>
  <p:tag name="BULLETTYPE" val="ppBulletArabicPeriod"/>
  <p:tag name="ANSWERTEXT" val="outcome depends not just on what you do, but what your competitor does &#10;neither can improve their situation by changing their minds &#10;a choice for a player that maximizes her satisfaction no matter what her rivals are doing"/>
  <p:tag name="OLDNUMANSWERS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What is Nash Equilibrium?"/>
  <p:tag name="ANSWERSALIAS" val="outcome depends not just on what you do, but what your competitor does |smicln|neither can improve their situation by changing their minds |smicln|the outcome when each player is doing the best they can given what all other players are doing|smicln|a choice for a player that maximizes her satisfaction no matter what her rivals are doing"/>
  <p:tag name="SLIDEORDER" val="6"/>
  <p:tag name="SLIDEGUID" val="1B32D9AF46354175B248F887A9680EEF"/>
  <p:tag name="CORRECTPOINTVALUE" val="0"/>
  <p:tag name="VALUES" val="No Value|smicln|No Value|smicln|No Value|smicln|No Val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7"/>
  <p:tag name="FONTSIZE" val="30"/>
  <p:tag name="BULLETTYPE" val="ppBulletArabicPeriod"/>
  <p:tag name="ANSWERTEXT" val="outcome depends not just on what you do, but what your competitor does &#10;neither can improve their situation by changing their minds &#10;the outcome when each player is doing the best they can given what all other players are doing&#10;a choice for a player that maximizes her satisfaction no matter what her rivals are doing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What is Nash Equilibrium?"/>
  <p:tag name="ANSWERSALIAS" val="outcome depends not just on what you do, but what your competitor does |smicln|neither can improve their situation by changing their minds |smicln|the outcome when each player is doing the best they can given what all other players are doing|smicln|a choice for a player that maximizes her satisfaction no matter what her rivals are doing"/>
  <p:tag name="CORRECTPOINTVALUE" val="1"/>
  <p:tag name="SLIDEORDER" val="7"/>
  <p:tag name="SLIDEGUID" val="149111B000554E50BFFDD68233AA3D28"/>
  <p:tag name="VALUES" val="Incorrect|smicln|Incorrect|smicln|Correct|smicln|Incorrec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7"/>
  <p:tag name="FONTSIZE" val="30"/>
  <p:tag name="BULLETTYPE" val="ppBulletArabicPeriod"/>
  <p:tag name="ANSWERTEXT" val="outcome depends not just on what you do, but what your competitor does &#10;neither can improve their situation by changing their minds &#10;the outcome when each player is doing the best they can given what all other players are doing&#10;a choice for a player that maximizes her satisfaction no matter what her rivals are doing"/>
  <p:tag name="OLDNUMANSWERS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AE884876A1D44B17863EC0D21F3B1BBD"/>
  <p:tag name="CORRECTPOINTVALUE" val="0"/>
  <p:tag name="QUESTIONALIAS" val="5. If company A does a high price then the dominant strategy for B will be: YP 63"/>
  <p:tag name="ANSWERSALIAS" val="Low Price|smicln|High Price|smicln|Neither"/>
  <p:tag name="VALUES" val="No Value|smicln|No Value|smicln|No Val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5"/>
  <p:tag name="FONTSIZE" val="32"/>
  <p:tag name="BULLETTYPE" val="ppBulletArabicPeriod"/>
  <p:tag name="ANSWERTEXT" val="Large budget&#10;Small budget&#10;Neither&#10;Small budget for both"/>
  <p:tag name="OLDNUMANSWERS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5"/>
  <p:tag name="SLIDEGUID" val="77C441970C304D90AC2C758C45C96E4D"/>
  <p:tag name="CORRECTPOINTVALUE" val="1"/>
  <p:tag name="QUESTIONALIAS" val="5. If company A does a high price then the dominant strategy for B will be:"/>
  <p:tag name="ANSWERSALIAS" val="Low Price|smicln|High Price|smicln|Neither"/>
  <p:tag name="VALUES" val="Correct|smicln|Incorrect|smicln|Incorrec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2"/>
  <p:tag name="BULLETTYPE" val="ppBulletArabicPeriod"/>
  <p:tag name="ANSWERTEXT" val="Low Price&#10;High Price&#10;Neither"/>
  <p:tag name="OLDNUMANSWERS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65C2897D92DE45459D3F80B91EAB8ABF"/>
  <p:tag name="CORRECTPOINTVALUE" val="0"/>
  <p:tag name="QUESTIONALIAS" val="6. The dominant strategy will be: YP 63"/>
  <p:tag name="ANSWERSALIAS" val="High for A;   Low for B   |smicln|Low for A;   High for B   |smicln|Low Price for both|smicln|High Price  for both"/>
  <p:tag name="VALUES" val="No Value|smicln|No Value|smicln|No Value|smicln|No Val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5"/>
  <p:tag name="FONTSIZE" val="32"/>
  <p:tag name="BULLETTYPE" val="ppBulletArabicPeriod"/>
  <p:tag name="ANSWERTEXT" val="Large for Ajax; small for Acme&#10;Small for Ajax; large for Acme&#10;Large budget for both&#10;Small budget for both"/>
  <p:tag name="OLDNUMANSWERS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FD3167E0C0DC4D8BA05EDC6A8D034DB7"/>
  <p:tag name="CORRECTPOINTVALUE" val="1"/>
  <p:tag name="QUESTIONALIAS" val="6. The dominant strategy will be: YP 63"/>
  <p:tag name="ANSWERSALIAS" val="High for A;   Low for B  |smicln|Low for A;   High for B  |smicln|Low Price for both|smicln|High Price  for both"/>
  <p:tag name="VALUES" val="Incorrect|smicln|Incorrect|smicln|Correct|smicln|Incorrec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1"/>
  <p:tag name="FONTSIZE" val="32"/>
  <p:tag name="BULLETTYPE" val="ppBulletArabicPeriod"/>
  <p:tag name="ANSWERTEXT" val="High for A;  Low for B  &#10;Low for A;  High for B  &#10;Low Price for both&#10;High Price  for both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QUESTIONALIAS" val="7. The Nash equilibrium will be cell:"/>
  <p:tag name="ANSWERSALIAS" val="A|smicln|B|smicln|C|smicln|D"/>
  <p:tag name="VALUES" val="No Value|smicln|No Value|smicln|No Value|smicln|No Val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2F75959B710C4567850E12D7180D6752"/>
  <p:tag name="CORRECTPOINTVALUE" val="1"/>
  <p:tag name="QUESTIONALIAS" val="7. The Nash equilibrium will be cell:"/>
  <p:tag name="ANSWERSALIAS" val="A|smicln|B|smicln|C|smicln|D"/>
  <p:tag name="VALUES" val="Correct|smicln|Incorrect|smicln|Incorrect|smicln|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A|smicln|B|smicln|C|smicln|D"/>
  <p:tag name="SLIDEORDER" val="4"/>
  <p:tag name="SLIDEGUID" val="8E75F4C3332F4FAF916AF0CE3EF8DC87"/>
  <p:tag name="CORRECTPOINTVALUE" val="0"/>
  <p:tag name="QUESTIONALIAS" val="8. Without collusion, the outcome of the game is cell:"/>
  <p:tag name="VALUES" val="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A|smicln|B|smicln|C|smicln|D"/>
  <p:tag name="SLIDEORDER" val="5"/>
  <p:tag name="SLIDEGUID" val="5083CCF2A0254BEAA670C3DA3F733625"/>
  <p:tag name="CORRECTPOINTVALUE" val="1"/>
  <p:tag name="QUESTIONALIAS" val="8. Without collusion, the outcome of the game is cell:"/>
  <p:tag name="VALUES" val="Correct|smicln|Incorrect|smicln|Incorrect|smicln|In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A|smicln|B|smicln|C|smicln|D"/>
  <p:tag name="SLIDEORDER" val="5"/>
  <p:tag name="SLIDEGUID" val="484A5B0EEA15483B834A55D5FBD3A9B8"/>
  <p:tag name="CORRECTPOINTVALUE" val="0"/>
  <p:tag name="QUESTIONALIAS" val="9. With collusion and no cheating, the outcome of the game is cell: "/>
  <p:tag name="VALUES" val="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A|smicln|B|smicln|C|smicln|D"/>
  <p:tag name="SLIDEORDER" val="6"/>
  <p:tag name="SLIDEGUID" val="7E32027A870946F69ADC5355BD7FA1A8"/>
  <p:tag name="CORRECTPOINTVALUE" val="1"/>
  <p:tag name="QUESTIONALIAS" val="9. With collusion and no cheating, the outcome of the game is cell: "/>
  <p:tag name="VALUES" val="Incorrect|smicln|Incorrect|smicln|Incorrect|smicln|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6"/>
  <p:tag name="SLIDEGUID" val="081776F1C7474FCE813ABFD00AD6643B"/>
  <p:tag name="CORRECTPOINTVALUE" val="0"/>
  <p:tag name="VALUES" val="No Value|smicln|No Value|smicln|No Value|smicln|Correct"/>
  <p:tag name="ANSWERSALIAS" val="Ajax can increase profits by advertising more|smicln|Ajax can increase profits by advertising less|smicln|Profits increase if both advertise more"/>
  <p:tag name="QUESTIONALIAS" val="9.  If A and B agree to a high price policy through collusion, the temptation to cheat on that agreement is demonstrated by the fact that:  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0"/>
  <p:tag name="FONTSIZE" val="32"/>
  <p:tag name="BULLETTYPE" val="ppBulletArabicPeriod"/>
  <p:tag name="ANSWERTEXT" val="Company A can increase profits by charging a lower price&#10;Company A can increase profits by charging a higher price&#10;Profits increase if both charge a lower price"/>
  <p:tag name="OLDNUMANSWERS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VALUES" val="Correct|smicln|Incorrect|smicln|Incorrect|smicln|Correct"/>
  <p:tag name="SLIDEORDER" val="7"/>
  <p:tag name="SLIDEGUID" val="26810E1213504C1DA2D63053039A48E3"/>
  <p:tag name="ANSWERSALIAS" val="Ajax can increase profits by advertising more|smicln|Ajax can increase profits by advertising less|smicln|Profits increase if both advertise more"/>
  <p:tag name="CORRECTPOINTVALUE" val="1"/>
  <p:tag name="QUESTIONALIAS" val="9.  If A and B agree to a high price policy through collusion, the temptation to cheat on that agreement is demonstrated by the fact that:  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0"/>
  <p:tag name="FONTSIZE" val="32"/>
  <p:tag name="BULLETTYPE" val="ppBulletArabicPeriod"/>
  <p:tag name="ANSWERTEXT" val="Company A can increase profits by charging a lower price&#10;Company A can increase profits by charging a higher price&#10;Profits increase if both charge a lower price"/>
  <p:tag name="OLDNUMANSWERS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Strategic behavior means:"/>
  <p:tag name="CORRECTPOINTVALUE" val="0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No Value|smicln|No Value|smicln|No Val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7"/>
  <p:tag name="FONTSIZE" val="30"/>
  <p:tag name="BULLETTYPE" val="ppBulletArabicPeriod"/>
  <p:tag name="ANSWERTEXT" val="outcome depends not just on what you do, but what your competitor does &#10;neither can improve their situation by changing their minds &#10;the outcome when each player is doing the best they can given what all other players are doing&#10;a choice for a player that maximizes her satisfaction no matter what her rivals are doing"/>
  <p:tag name="OLDNUMANSWERS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Strategic behavior means:"/>
  <p:tag name="SLIDEORDER" val="2"/>
  <p:tag name="SLIDEGUID" val="5C31A06D543C4596B67F4D54BDF1C37F"/>
  <p:tag name="CORRECTPOINTVALUE" val="1"/>
  <p:tag name="ANSWERSALIAS" val="outcome depends not just on what you do, but what your competitor does |smicln|neither can improve their situation by changing their minds |smicln|a choice for a player that maximizes her satisfaction no matter what her rivals are doing"/>
  <p:tag name="VALUES" val="Correct|smicln|Incorrect|smicln|In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1000</Words>
  <Application>Microsoft Office PowerPoint</Application>
  <PresentationFormat>On-screen Show (4:3)</PresentationFormat>
  <Paragraphs>126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11b – Game Theory</vt:lpstr>
      <vt:lpstr>11b Game Theory</vt:lpstr>
      <vt:lpstr>11b Oligopoly - Game Theory</vt:lpstr>
      <vt:lpstr>PowerPoint Presentation</vt:lpstr>
      <vt:lpstr>1. Strategic behavior means:</vt:lpstr>
      <vt:lpstr>1. Strategic behavior means:</vt:lpstr>
      <vt:lpstr>2. Dominant Strategy means:</vt:lpstr>
      <vt:lpstr>2. Dominant Strategy means:</vt:lpstr>
      <vt:lpstr>3. Self enforcing agreement means:</vt:lpstr>
      <vt:lpstr>3. Self enforcing agreement means:</vt:lpstr>
      <vt:lpstr>4. What is Nash Equilibrium?</vt:lpstr>
      <vt:lpstr>4. What is Nash Equilibrium?</vt:lpstr>
      <vt:lpstr>Nash Equilibrium  The outcome when each player is doing the best they can given what all other players are doing</vt:lpstr>
      <vt:lpstr>For the following questions refer to this game theory matrix where the numerical data show the profits resulting from alternative combinations of advertising strategies for Ajax and Acme.   YP 63</vt:lpstr>
      <vt:lpstr>5. If company A does a high price then the dominant strategy for B will be: YP 63</vt:lpstr>
      <vt:lpstr>5. If company A does a high price then the dominant strategy for B will be: YP 63</vt:lpstr>
      <vt:lpstr>6. The dominant strategy will be: YP 63</vt:lpstr>
      <vt:lpstr>6. The dominant strategy will be: YP 63</vt:lpstr>
      <vt:lpstr>7. The Nash equilibrium will be cell: (YP 63)</vt:lpstr>
      <vt:lpstr>7. The Nash equilibrium will be cell: (YP 63)</vt:lpstr>
      <vt:lpstr>DEFINITION: Nash Equilibrium    The outcome (equilibrium) of game theory when each player is individually rational (their dominant strategy) given what all other players are doing.  A self-enforcing agreement.  No one can gain by changing strategies if nobody else does.  </vt:lpstr>
      <vt:lpstr>PowerPoint Presentation</vt:lpstr>
      <vt:lpstr>8. Without collusion, the outcome of the game is cell: (YP 63)</vt:lpstr>
      <vt:lpstr>8. Without collusion, the outcome of the game is cell: (YP 63)</vt:lpstr>
      <vt:lpstr>9. With collusion and no cheating, the outcome of the game is cell:  (YP 63)</vt:lpstr>
      <vt:lpstr>9. With collusion and no cheating, the outcome of the game is cell:  (YP 63)</vt:lpstr>
      <vt:lpstr>PowerPoint Presentation</vt:lpstr>
      <vt:lpstr>PowerPoint Presentation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Mark Healy</cp:lastModifiedBy>
  <cp:revision>77</cp:revision>
  <dcterms:created xsi:type="dcterms:W3CDTF">2013-02-04T18:55:14Z</dcterms:created>
  <dcterms:modified xsi:type="dcterms:W3CDTF">2020-04-14T13:12:34Z</dcterms:modified>
</cp:coreProperties>
</file>