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6"/>
  </p:handoutMasterIdLst>
  <p:sldIdLst>
    <p:sldId id="305" r:id="rId2"/>
    <p:sldId id="356" r:id="rId3"/>
    <p:sldId id="357" r:id="rId4"/>
    <p:sldId id="358" r:id="rId5"/>
    <p:sldId id="359" r:id="rId6"/>
    <p:sldId id="360" r:id="rId7"/>
    <p:sldId id="361" r:id="rId8"/>
    <p:sldId id="362" r:id="rId9"/>
    <p:sldId id="363" r:id="rId10"/>
    <p:sldId id="364" r:id="rId11"/>
    <p:sldId id="365" r:id="rId12"/>
    <p:sldId id="366" r:id="rId13"/>
    <p:sldId id="367" r:id="rId14"/>
    <p:sldId id="259" r:id="rId15"/>
    <p:sldId id="291" r:id="rId16"/>
    <p:sldId id="396" r:id="rId17"/>
    <p:sldId id="395" r:id="rId18"/>
    <p:sldId id="370" r:id="rId19"/>
    <p:sldId id="371" r:id="rId20"/>
    <p:sldId id="372" r:id="rId21"/>
    <p:sldId id="262" r:id="rId22"/>
    <p:sldId id="292" r:id="rId23"/>
    <p:sldId id="373" r:id="rId24"/>
    <p:sldId id="263" r:id="rId25"/>
    <p:sldId id="293" r:id="rId26"/>
    <p:sldId id="374" r:id="rId27"/>
    <p:sldId id="375" r:id="rId28"/>
    <p:sldId id="260" r:id="rId29"/>
    <p:sldId id="294" r:id="rId30"/>
    <p:sldId id="377" r:id="rId31"/>
    <p:sldId id="397" r:id="rId32"/>
    <p:sldId id="398" r:id="rId33"/>
    <p:sldId id="399" r:id="rId34"/>
    <p:sldId id="378" r:id="rId35"/>
    <p:sldId id="400" r:id="rId36"/>
    <p:sldId id="261" r:id="rId37"/>
    <p:sldId id="295" r:id="rId38"/>
    <p:sldId id="349" r:id="rId39"/>
    <p:sldId id="348" r:id="rId40"/>
    <p:sldId id="307" r:id="rId41"/>
    <p:sldId id="308" r:id="rId42"/>
    <p:sldId id="309" r:id="rId43"/>
    <p:sldId id="310" r:id="rId44"/>
    <p:sldId id="379" r:id="rId45"/>
    <p:sldId id="380" r:id="rId46"/>
    <p:sldId id="401" r:id="rId47"/>
    <p:sldId id="381" r:id="rId48"/>
    <p:sldId id="311" r:id="rId49"/>
    <p:sldId id="312" r:id="rId50"/>
    <p:sldId id="382" r:id="rId51"/>
    <p:sldId id="313" r:id="rId52"/>
    <p:sldId id="314" r:id="rId53"/>
    <p:sldId id="383" r:id="rId54"/>
    <p:sldId id="354" r:id="rId55"/>
    <p:sldId id="355" r:id="rId56"/>
    <p:sldId id="386" r:id="rId57"/>
    <p:sldId id="387" r:id="rId58"/>
    <p:sldId id="388" r:id="rId59"/>
    <p:sldId id="315" r:id="rId60"/>
    <p:sldId id="316" r:id="rId61"/>
    <p:sldId id="384" r:id="rId62"/>
    <p:sldId id="385" r:id="rId63"/>
    <p:sldId id="319" r:id="rId64"/>
    <p:sldId id="320" r:id="rId65"/>
    <p:sldId id="389" r:id="rId66"/>
    <p:sldId id="390" r:id="rId67"/>
    <p:sldId id="324" r:id="rId68"/>
    <p:sldId id="325" r:id="rId69"/>
    <p:sldId id="391" r:id="rId70"/>
    <p:sldId id="392" r:id="rId71"/>
    <p:sldId id="393" r:id="rId72"/>
    <p:sldId id="394" r:id="rId73"/>
    <p:sldId id="330" r:id="rId74"/>
    <p:sldId id="331" r:id="rId75"/>
  </p:sldIdLst>
  <p:sldSz cx="9144000" cy="6858000" type="screen4x3"/>
  <p:notesSz cx="7010400" cy="92964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4" d="100"/>
          <a:sy n="74" d="100"/>
        </p:scale>
        <p:origin x="-1018" y="-2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A6D1DC-848C-4109-A4EF-6D6B71B0611D}" type="datetimeFigureOut">
              <a:rPr lang="en-US" smtClean="0"/>
              <a:t>4/10/2020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895CEC8-5A44-4263-B475-27C2BF787199}" type="slidenum">
              <a:rPr lang="en-US" smtClean="0"/>
              <a:t>‹#›</a:t>
            </a:fld>
            <a:endParaRPr lang="en-US"/>
          </a:p>
        </p:txBody>
      </p:sp>
    </p:spTree>
    <p:extLst>
      <p:ext uri="{BB962C8B-B14F-4D97-AF65-F5344CB8AC3E}">
        <p14:creationId xmlns:p14="http://schemas.microsoft.com/office/powerpoint/2010/main" val="15454474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746EAF-A769-436D-9698-E3130BACC578}"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46EAF-A769-436D-9698-E3130BACC578}" type="datetimeFigureOut">
              <a:rPr lang="en-US" smtClean="0"/>
              <a:pPr/>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746EAF-A769-436D-9698-E3130BACC578}"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46EAF-A769-436D-9698-E3130BACC578}" type="datetimeFigureOut">
              <a:rPr lang="en-US" smtClean="0"/>
              <a:pPr/>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46EAF-A769-436D-9698-E3130BACC578}" type="datetimeFigureOut">
              <a:rPr lang="en-US" smtClean="0"/>
              <a:pPr/>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6EAF-A769-436D-9698-E3130BACC578}" type="datetimeFigureOut">
              <a:rPr lang="en-US" smtClean="0"/>
              <a:pPr/>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46EAF-A769-436D-9698-E3130BACC578}" type="datetimeFigureOut">
              <a:rPr lang="en-US" smtClean="0"/>
              <a:pPr/>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9D441-B69F-49EC-8203-F85001B0A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6EAF-A769-436D-9698-E3130BACC578}" type="datetimeFigureOut">
              <a:rPr lang="en-US" smtClean="0"/>
              <a:pPr/>
              <a:t>4/10/2020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D441-B69F-49EC-8203-F85001B0A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2.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6.xml"/><Relationship Id="rId1" Type="http://schemas.openxmlformats.org/officeDocument/2006/relationships/tags" Target="../tags/tag45.xml"/></Relationships>
</file>

<file path=ppt/slides/_rels/slide3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0.jpeg"/><Relationship Id="rId4"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58.xml"/><Relationship Id="rId7" Type="http://schemas.openxmlformats.org/officeDocument/2006/relationships/image" Target="../media/image11.emf"/><Relationship Id="rId2" Type="http://schemas.openxmlformats.org/officeDocument/2006/relationships/tags" Target="../tags/tag5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59.xml"/></Relationships>
</file>

<file path=ppt/slides/_rels/slide3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61.xml"/><Relationship Id="rId7" Type="http://schemas.openxmlformats.org/officeDocument/2006/relationships/oleObject" Target="../embeddings/oleObject2.bin"/><Relationship Id="rId2" Type="http://schemas.openxmlformats.org/officeDocument/2006/relationships/tags" Target="../tags/tag60.xml"/><Relationship Id="rId1"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image" Target="../media/image13.wmf"/></Relationships>
</file>

<file path=ppt/slides/_rels/slide41.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3.wmf"/><Relationship Id="rId5" Type="http://schemas.openxmlformats.org/officeDocument/2006/relationships/slideLayout" Target="../slideLayouts/slideLayout12.xml"/><Relationship Id="rId4" Type="http://schemas.openxmlformats.org/officeDocument/2006/relationships/tags" Target="../tags/tag6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4.png"/><Relationship Id="rId4"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7.png"/><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9.png"/><Relationship Id="rId4"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2.xml"/><Relationship Id="rId1" Type="http://schemas.openxmlformats.org/officeDocument/2006/relationships/tags" Target="../tags/tag91.xml"/></Relationships>
</file>

<file path=ppt/slides/_rels/slide55.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22.jpeg"/><Relationship Id="rId4"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27.jpe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tags" Target="../tags/tag111.xml"/><Relationship Id="rId5" Type="http://schemas.openxmlformats.org/officeDocument/2006/relationships/image" Target="../media/image30.jpeg"/><Relationship Id="rId4" Type="http://schemas.openxmlformats.org/officeDocument/2006/relationships/image" Target="../media/image29.jpeg"/></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image" Target="../media/image31.emf"/></Relationships>
</file>

<file path=ppt/slides/_rels/slide68.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31.emf"/><Relationship Id="rId4"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List_of_hamburgers" TargetMode="Externa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7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slideLayout" Target="../slideLayouts/slideLayout7.xml"/><Relationship Id="rId1" Type="http://schemas.openxmlformats.org/officeDocument/2006/relationships/tags" Target="../tags/tag120.xml"/><Relationship Id="rId4" Type="http://schemas.openxmlformats.org/officeDocument/2006/relationships/image" Target="../media/image35.png"/></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3.xml"/><Relationship Id="rId1" Type="http://schemas.openxmlformats.org/officeDocument/2006/relationships/tags" Target="../tags/tag122.xml"/></Relationships>
</file>

<file path=ppt/slides/_rels/slide74.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7772400" cy="1143000"/>
          </a:xfrm>
        </p:spPr>
        <p:txBody>
          <a:bodyPr>
            <a:normAutofit fontScale="90000"/>
          </a:bodyPr>
          <a:lstStyle/>
          <a:p>
            <a:r>
              <a:rPr lang="en-US" b="1" dirty="0" smtClean="0"/>
              <a:t>ARE BUSINESSES EFFICIENT?</a:t>
            </a:r>
            <a:br>
              <a:rPr lang="en-US" b="1" dirty="0" smtClean="0"/>
            </a:br>
            <a:r>
              <a:rPr lang="en-US" b="1" dirty="0" smtClean="0"/>
              <a:t>11a – Monopolistic Competition</a:t>
            </a:r>
            <a:endParaRPr lang="en-US" b="1" dirty="0"/>
          </a:p>
        </p:txBody>
      </p:sp>
      <p:sp>
        <p:nvSpPr>
          <p:cNvPr id="3" name="Subtitle 2"/>
          <p:cNvSpPr>
            <a:spLocks noGrp="1"/>
          </p:cNvSpPr>
          <p:nvPr>
            <p:ph type="subTitle" idx="1"/>
          </p:nvPr>
        </p:nvSpPr>
        <p:spPr>
          <a:xfrm>
            <a:off x="685800" y="3048000"/>
            <a:ext cx="7772400" cy="3276600"/>
          </a:xfrm>
        </p:spPr>
        <p:txBody>
          <a:bodyPr/>
          <a:lstStyle/>
          <a:p>
            <a:pPr algn="l"/>
            <a:r>
              <a:rPr lang="en-US" b="1" dirty="0" smtClean="0">
                <a:solidFill>
                  <a:schemeClr val="tx1"/>
                </a:solidFill>
              </a:rPr>
              <a:t>This web quiz may appear as two pages on tablets and laptops.</a:t>
            </a:r>
          </a:p>
          <a:p>
            <a:pPr algn="l"/>
            <a:endParaRPr lang="en-US" sz="1000" b="1" dirty="0">
              <a:solidFill>
                <a:schemeClr val="tx1"/>
              </a:solidFill>
            </a:endParaRPr>
          </a:p>
          <a:p>
            <a:pPr algn="l"/>
            <a:r>
              <a:rPr lang="en-US" b="1" dirty="0" smtClean="0">
                <a:solidFill>
                  <a:schemeClr val="tx1"/>
                </a:solidFill>
              </a:rPr>
              <a:t>I recommend that you view it as one page by clicking on the open book icon        at the bottom of the </a:t>
            </a:r>
            <a:r>
              <a:rPr lang="en-US" b="1" smtClean="0">
                <a:solidFill>
                  <a:schemeClr val="tx1"/>
                </a:solidFill>
              </a:rPr>
              <a:t>page. </a:t>
            </a:r>
            <a:endParaRPr lang="en-US" b="1" dirty="0" smtClean="0">
              <a:solidFill>
                <a:schemeClr val="tx1"/>
              </a:solidFill>
            </a:endParaRP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629" y="4876800"/>
            <a:ext cx="616272" cy="530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16791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39771"/>
            <a:ext cx="9144000" cy="418229"/>
          </a:xfrm>
          <a:prstGeom prst="rect">
            <a:avLst/>
          </a:prstGeom>
        </p:spPr>
      </p:pic>
    </p:spTree>
    <p:custDataLst>
      <p:tags r:id="rId1"/>
    </p:custDataLst>
    <p:extLst>
      <p:ext uri="{BB962C8B-B14F-4D97-AF65-F5344CB8AC3E}">
        <p14:creationId xmlns:p14="http://schemas.microsoft.com/office/powerpoint/2010/main" val="352998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r>
              <a:rPr lang="en-US" b="1" dirty="0" smtClean="0"/>
              <a:t>English Lesson (2)</a:t>
            </a:r>
            <a:endParaRPr lang="en-US" b="1" dirty="0"/>
          </a:p>
        </p:txBody>
      </p:sp>
      <p:sp>
        <p:nvSpPr>
          <p:cNvPr id="3" name="Subtitle 2"/>
          <p:cNvSpPr>
            <a:spLocks noGrp="1"/>
          </p:cNvSpPr>
          <p:nvPr>
            <p:ph type="subTitle" idx="1"/>
          </p:nvPr>
        </p:nvSpPr>
        <p:spPr>
          <a:xfrm>
            <a:off x="0" y="990600"/>
            <a:ext cx="9144000" cy="5385298"/>
          </a:xfrm>
        </p:spPr>
        <p:txBody>
          <a:bodyPr>
            <a:normAutofit/>
          </a:bodyPr>
          <a:lstStyle/>
          <a:p>
            <a:pPr algn="l"/>
            <a:r>
              <a:rPr lang="en-US" sz="3100" dirty="0" smtClean="0">
                <a:solidFill>
                  <a:schemeClr val="tx1"/>
                </a:solidFill>
              </a:rPr>
              <a:t>What would the adjective be if we wanted to identify an industry that fits the ____________ model?</a:t>
            </a:r>
          </a:p>
          <a:p>
            <a:pPr algn="l"/>
            <a:endParaRPr lang="en-US" sz="3100" dirty="0" smtClean="0">
              <a:solidFill>
                <a:schemeClr val="tx1"/>
              </a:solidFill>
            </a:endParaRPr>
          </a:p>
          <a:p>
            <a:pPr algn="l"/>
            <a:r>
              <a:rPr lang="en-US" sz="3100" dirty="0" smtClean="0">
                <a:solidFill>
                  <a:schemeClr val="tx1"/>
                </a:solidFill>
              </a:rPr>
              <a:t>PURE COMPETITION: </a:t>
            </a:r>
            <a:r>
              <a:rPr lang="en-US" sz="3100" u="sng" dirty="0" smtClean="0">
                <a:solidFill>
                  <a:srgbClr val="FF0000"/>
                </a:solidFill>
              </a:rPr>
              <a:t>COMPETITIVE</a:t>
            </a:r>
            <a:r>
              <a:rPr lang="en-US" sz="3100" dirty="0" smtClean="0">
                <a:solidFill>
                  <a:schemeClr val="tx1"/>
                </a:solidFill>
              </a:rPr>
              <a:t>  </a:t>
            </a:r>
            <a:r>
              <a:rPr lang="en-US" sz="3100" dirty="0">
                <a:solidFill>
                  <a:schemeClr val="tx1"/>
                </a:solidFill>
              </a:rPr>
              <a:t>industry.</a:t>
            </a:r>
          </a:p>
          <a:p>
            <a:pPr algn="l"/>
            <a:r>
              <a:rPr lang="en-US" sz="3100" dirty="0" smtClean="0">
                <a:solidFill>
                  <a:schemeClr val="tx1"/>
                </a:solidFill>
              </a:rPr>
              <a:t>MONOPOLY:  </a:t>
            </a:r>
            <a:r>
              <a:rPr lang="en-US" sz="3100" u="sng" dirty="0" smtClean="0">
                <a:solidFill>
                  <a:srgbClr val="FF0000"/>
                </a:solidFill>
              </a:rPr>
              <a:t>MONOPOLISTIC</a:t>
            </a:r>
            <a:r>
              <a:rPr lang="en-US" sz="3100" dirty="0" smtClean="0">
                <a:solidFill>
                  <a:schemeClr val="tx1"/>
                </a:solidFill>
              </a:rPr>
              <a:t>  industry.</a:t>
            </a:r>
          </a:p>
          <a:p>
            <a:pPr algn="l"/>
            <a:r>
              <a:rPr lang="en-US" sz="3100" dirty="0" smtClean="0">
                <a:solidFill>
                  <a:schemeClr val="tx1"/>
                </a:solidFill>
              </a:rPr>
              <a:t>OLIGOPOLY:  </a:t>
            </a:r>
            <a:r>
              <a:rPr lang="en-US" sz="3100" u="sng" dirty="0" smtClean="0">
                <a:solidFill>
                  <a:srgbClr val="FF0000"/>
                </a:solidFill>
              </a:rPr>
              <a:t>OLIGOPOLISTIC</a:t>
            </a:r>
            <a:r>
              <a:rPr lang="en-US" sz="3100" dirty="0" smtClean="0">
                <a:solidFill>
                  <a:schemeClr val="tx1"/>
                </a:solidFill>
              </a:rPr>
              <a:t>  </a:t>
            </a:r>
            <a:r>
              <a:rPr lang="en-US" sz="3100" dirty="0">
                <a:solidFill>
                  <a:schemeClr val="tx1"/>
                </a:solidFill>
              </a:rPr>
              <a:t>industry.</a:t>
            </a:r>
          </a:p>
          <a:p>
            <a:pPr algn="l"/>
            <a:r>
              <a:rPr lang="en-US" sz="3100" dirty="0" smtClean="0">
                <a:solidFill>
                  <a:schemeClr val="tx1"/>
                </a:solidFill>
              </a:rPr>
              <a:t>MONOPOLISTIC COMPETITION:  </a:t>
            </a:r>
            <a:r>
              <a:rPr lang="en-US" sz="3100" u="sng" dirty="0" smtClean="0">
                <a:solidFill>
                  <a:schemeClr val="tx1"/>
                </a:solidFill>
              </a:rPr>
              <a:t>____</a:t>
            </a:r>
            <a:r>
              <a:rPr lang="en-US" sz="3100" u="sng" dirty="0" smtClean="0">
                <a:solidFill>
                  <a:srgbClr val="FF0000"/>
                </a:solidFill>
              </a:rPr>
              <a:t>????</a:t>
            </a:r>
            <a:r>
              <a:rPr lang="en-US" sz="3100" u="sng" dirty="0" smtClean="0">
                <a:solidFill>
                  <a:schemeClr val="tx1"/>
                </a:solidFill>
              </a:rPr>
              <a:t>___</a:t>
            </a:r>
            <a:r>
              <a:rPr lang="en-US" sz="3100" dirty="0" smtClean="0">
                <a:solidFill>
                  <a:schemeClr val="tx1"/>
                </a:solidFill>
              </a:rPr>
              <a:t>  </a:t>
            </a:r>
            <a:r>
              <a:rPr lang="en-US" sz="3100" dirty="0">
                <a:solidFill>
                  <a:schemeClr val="tx1"/>
                </a:solidFill>
              </a:rPr>
              <a:t>industry.</a:t>
            </a:r>
          </a:p>
          <a:p>
            <a:pPr algn="l"/>
            <a:endParaRPr lang="en-US" sz="3100" dirty="0">
              <a:solidFill>
                <a:schemeClr val="tx1"/>
              </a:solidFill>
            </a:endParaRPr>
          </a:p>
        </p:txBody>
      </p:sp>
      <p:sp>
        <p:nvSpPr>
          <p:cNvPr id="4" name="TextBox 3"/>
          <p:cNvSpPr txBox="1"/>
          <p:nvPr/>
        </p:nvSpPr>
        <p:spPr>
          <a:xfrm>
            <a:off x="304800" y="6223498"/>
            <a:ext cx="8534400" cy="523220"/>
          </a:xfrm>
          <a:prstGeom prst="rect">
            <a:avLst/>
          </a:prstGeom>
          <a:noFill/>
          <a:ln w="38100">
            <a:solidFill>
              <a:srgbClr val="00B0F0"/>
            </a:solidFill>
          </a:ln>
        </p:spPr>
        <p:txBody>
          <a:bodyPr wrap="square" rtlCol="0">
            <a:spAutoFit/>
          </a:bodyPr>
          <a:lstStyle/>
          <a:p>
            <a:pPr algn="ctr"/>
            <a:r>
              <a:rPr lang="en-US" sz="2800" b="1" dirty="0"/>
              <a:t>11a – Monopolistic Competition</a:t>
            </a:r>
            <a:endParaRPr lang="en-US" sz="2800" dirty="0"/>
          </a:p>
        </p:txBody>
      </p:sp>
      <p:cxnSp>
        <p:nvCxnSpPr>
          <p:cNvPr id="8" name="Straight Connector 7"/>
          <p:cNvCxnSpPr/>
          <p:nvPr/>
        </p:nvCxnSpPr>
        <p:spPr>
          <a:xfrm>
            <a:off x="533400" y="838200"/>
            <a:ext cx="77724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20610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r>
              <a:rPr lang="en-US" b="1" dirty="0" smtClean="0"/>
              <a:t>English Lesson (2)</a:t>
            </a:r>
            <a:endParaRPr lang="en-US" b="1" dirty="0"/>
          </a:p>
        </p:txBody>
      </p:sp>
      <p:sp>
        <p:nvSpPr>
          <p:cNvPr id="3" name="Subtitle 2"/>
          <p:cNvSpPr>
            <a:spLocks noGrp="1"/>
          </p:cNvSpPr>
          <p:nvPr>
            <p:ph type="subTitle" idx="1"/>
          </p:nvPr>
        </p:nvSpPr>
        <p:spPr>
          <a:xfrm>
            <a:off x="0" y="990600"/>
            <a:ext cx="9144000" cy="5385298"/>
          </a:xfrm>
        </p:spPr>
        <p:txBody>
          <a:bodyPr>
            <a:normAutofit/>
          </a:bodyPr>
          <a:lstStyle/>
          <a:p>
            <a:pPr algn="l"/>
            <a:r>
              <a:rPr lang="en-US" sz="3100" dirty="0" smtClean="0">
                <a:solidFill>
                  <a:schemeClr val="tx1"/>
                </a:solidFill>
              </a:rPr>
              <a:t>What would the adjective be if we wanted to identify an industry that fits the </a:t>
            </a:r>
            <a:r>
              <a:rPr lang="en-US" sz="3100" u="sng" dirty="0" smtClean="0">
                <a:solidFill>
                  <a:srgbClr val="FF0000"/>
                </a:solidFill>
              </a:rPr>
              <a:t>MONOPOLISTIC COMPETITION </a:t>
            </a:r>
            <a:r>
              <a:rPr lang="en-US" sz="3100" dirty="0" smtClean="0">
                <a:solidFill>
                  <a:schemeClr val="tx1"/>
                </a:solidFill>
              </a:rPr>
              <a:t>model?</a:t>
            </a:r>
          </a:p>
          <a:p>
            <a:pPr algn="l"/>
            <a:r>
              <a:rPr lang="en-US" sz="3100" dirty="0" smtClean="0">
                <a:solidFill>
                  <a:schemeClr val="tx1"/>
                </a:solidFill>
              </a:rPr>
              <a:t>It would be a:</a:t>
            </a:r>
          </a:p>
          <a:p>
            <a:pPr algn="l"/>
            <a:endParaRPr lang="en-US" sz="3100" dirty="0">
              <a:solidFill>
                <a:schemeClr val="tx1"/>
              </a:solidFill>
            </a:endParaRPr>
          </a:p>
          <a:p>
            <a:pPr algn="l"/>
            <a:r>
              <a:rPr lang="en-US" sz="3100" dirty="0" smtClean="0">
                <a:solidFill>
                  <a:schemeClr val="tx1"/>
                </a:solidFill>
              </a:rPr>
              <a:t> ________________      _______________    </a:t>
            </a:r>
            <a:r>
              <a:rPr lang="en-US" sz="3100" dirty="0">
                <a:solidFill>
                  <a:schemeClr val="tx1"/>
                </a:solidFill>
              </a:rPr>
              <a:t>industry</a:t>
            </a:r>
            <a:r>
              <a:rPr lang="en-US" sz="3100" dirty="0" smtClean="0">
                <a:solidFill>
                  <a:schemeClr val="tx1"/>
                </a:solidFill>
              </a:rPr>
              <a:t>.</a:t>
            </a:r>
          </a:p>
          <a:p>
            <a:pPr algn="l"/>
            <a:r>
              <a:rPr lang="en-US" sz="3100" dirty="0">
                <a:solidFill>
                  <a:schemeClr val="tx1"/>
                </a:solidFill>
              </a:rPr>
              <a:t> </a:t>
            </a:r>
            <a:r>
              <a:rPr lang="en-US" sz="3100" dirty="0" smtClean="0">
                <a:solidFill>
                  <a:schemeClr val="tx1"/>
                </a:solidFill>
              </a:rPr>
              <a:t>        (adverb)                        (adjective)</a:t>
            </a:r>
            <a:endParaRPr lang="en-US" sz="3100" dirty="0">
              <a:solidFill>
                <a:schemeClr val="tx1"/>
              </a:solidFill>
            </a:endParaRPr>
          </a:p>
          <a:p>
            <a:pPr algn="l"/>
            <a:endParaRPr lang="en-US" sz="3100" dirty="0">
              <a:solidFill>
                <a:schemeClr val="tx1"/>
              </a:solidFill>
            </a:endParaRPr>
          </a:p>
        </p:txBody>
      </p:sp>
      <p:sp>
        <p:nvSpPr>
          <p:cNvPr id="4" name="TextBox 3"/>
          <p:cNvSpPr txBox="1"/>
          <p:nvPr/>
        </p:nvSpPr>
        <p:spPr>
          <a:xfrm>
            <a:off x="304800" y="6223498"/>
            <a:ext cx="8534400" cy="523220"/>
          </a:xfrm>
          <a:prstGeom prst="rect">
            <a:avLst/>
          </a:prstGeom>
          <a:noFill/>
          <a:ln w="38100">
            <a:solidFill>
              <a:srgbClr val="00B0F0"/>
            </a:solidFill>
          </a:ln>
        </p:spPr>
        <p:txBody>
          <a:bodyPr wrap="square" rtlCol="0">
            <a:spAutoFit/>
          </a:bodyPr>
          <a:lstStyle/>
          <a:p>
            <a:pPr algn="ctr"/>
            <a:r>
              <a:rPr lang="en-US" sz="2800" b="1" dirty="0"/>
              <a:t>11a – Monopolistic Competition</a:t>
            </a:r>
            <a:endParaRPr lang="en-US" sz="2800" dirty="0"/>
          </a:p>
        </p:txBody>
      </p:sp>
      <p:cxnSp>
        <p:nvCxnSpPr>
          <p:cNvPr id="8" name="Straight Connector 7"/>
          <p:cNvCxnSpPr/>
          <p:nvPr/>
        </p:nvCxnSpPr>
        <p:spPr>
          <a:xfrm>
            <a:off x="533400" y="838200"/>
            <a:ext cx="77724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63945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r>
              <a:rPr lang="en-US" b="1" dirty="0" smtClean="0"/>
              <a:t>English Lesson (2)</a:t>
            </a:r>
            <a:endParaRPr lang="en-US" b="1" dirty="0"/>
          </a:p>
        </p:txBody>
      </p:sp>
      <p:sp>
        <p:nvSpPr>
          <p:cNvPr id="3" name="Subtitle 2"/>
          <p:cNvSpPr>
            <a:spLocks noGrp="1"/>
          </p:cNvSpPr>
          <p:nvPr>
            <p:ph type="subTitle" idx="1"/>
          </p:nvPr>
        </p:nvSpPr>
        <p:spPr>
          <a:xfrm>
            <a:off x="0" y="762000"/>
            <a:ext cx="9144000" cy="5257800"/>
          </a:xfrm>
        </p:spPr>
        <p:txBody>
          <a:bodyPr>
            <a:normAutofit/>
          </a:bodyPr>
          <a:lstStyle/>
          <a:p>
            <a:pPr algn="l"/>
            <a:r>
              <a:rPr lang="en-US" sz="3100" dirty="0" smtClean="0">
                <a:solidFill>
                  <a:schemeClr val="tx1"/>
                </a:solidFill>
              </a:rPr>
              <a:t>What would the adjective be if we wanted to identify an industry that fits the </a:t>
            </a:r>
            <a:r>
              <a:rPr lang="en-US" sz="3100" u="sng" dirty="0" smtClean="0">
                <a:solidFill>
                  <a:srgbClr val="FF0000"/>
                </a:solidFill>
              </a:rPr>
              <a:t>MONOPOLISTIC COMPETITION </a:t>
            </a:r>
            <a:r>
              <a:rPr lang="en-US" sz="3100" dirty="0" smtClean="0">
                <a:solidFill>
                  <a:schemeClr val="tx1"/>
                </a:solidFill>
              </a:rPr>
              <a:t>model?</a:t>
            </a:r>
          </a:p>
          <a:p>
            <a:pPr algn="l"/>
            <a:r>
              <a:rPr lang="en-US" sz="3100" dirty="0" smtClean="0">
                <a:solidFill>
                  <a:schemeClr val="tx1"/>
                </a:solidFill>
              </a:rPr>
              <a:t>It would be a:</a:t>
            </a:r>
          </a:p>
          <a:p>
            <a:pPr algn="l"/>
            <a:r>
              <a:rPr lang="en-US" sz="1200" dirty="0" smtClean="0">
                <a:solidFill>
                  <a:schemeClr val="tx1"/>
                </a:solidFill>
              </a:rPr>
              <a:t>   </a:t>
            </a:r>
            <a:endParaRPr lang="en-US" sz="1200" dirty="0">
              <a:solidFill>
                <a:schemeClr val="tx1"/>
              </a:solidFill>
            </a:endParaRPr>
          </a:p>
          <a:p>
            <a:pPr algn="l"/>
            <a:r>
              <a:rPr lang="en-US" sz="3100" dirty="0" smtClean="0">
                <a:solidFill>
                  <a:schemeClr val="tx1"/>
                </a:solidFill>
              </a:rPr>
              <a:t> </a:t>
            </a:r>
            <a:r>
              <a:rPr lang="en-US" sz="3100" u="sng" dirty="0" smtClean="0">
                <a:solidFill>
                  <a:srgbClr val="FF0000"/>
                </a:solidFill>
              </a:rPr>
              <a:t>MONOPOLISTICALLY</a:t>
            </a:r>
            <a:r>
              <a:rPr lang="en-US" sz="3100" dirty="0" smtClean="0">
                <a:solidFill>
                  <a:schemeClr val="tx1"/>
                </a:solidFill>
              </a:rPr>
              <a:t>      </a:t>
            </a:r>
            <a:r>
              <a:rPr lang="en-US" sz="3100" u="sng" dirty="0" smtClean="0">
                <a:solidFill>
                  <a:srgbClr val="FF0000"/>
                </a:solidFill>
              </a:rPr>
              <a:t>COMPETITIVE</a:t>
            </a:r>
            <a:r>
              <a:rPr lang="en-US" sz="3100" dirty="0" smtClean="0">
                <a:solidFill>
                  <a:schemeClr val="tx1"/>
                </a:solidFill>
              </a:rPr>
              <a:t>    </a:t>
            </a:r>
            <a:r>
              <a:rPr lang="en-US" sz="3100" dirty="0">
                <a:solidFill>
                  <a:schemeClr val="tx1"/>
                </a:solidFill>
              </a:rPr>
              <a:t>industry</a:t>
            </a:r>
            <a:r>
              <a:rPr lang="en-US" sz="3100" dirty="0" smtClean="0">
                <a:solidFill>
                  <a:schemeClr val="tx1"/>
                </a:solidFill>
              </a:rPr>
              <a:t>.</a:t>
            </a:r>
          </a:p>
          <a:p>
            <a:pPr algn="l"/>
            <a:r>
              <a:rPr lang="en-US" sz="3100" dirty="0">
                <a:solidFill>
                  <a:schemeClr val="tx1"/>
                </a:solidFill>
              </a:rPr>
              <a:t> </a:t>
            </a:r>
            <a:r>
              <a:rPr lang="en-US" sz="3100" dirty="0" smtClean="0">
                <a:solidFill>
                  <a:schemeClr val="tx1"/>
                </a:solidFill>
              </a:rPr>
              <a:t>        (adverb)                        (adjective)</a:t>
            </a:r>
          </a:p>
          <a:p>
            <a:pPr algn="l"/>
            <a:r>
              <a:rPr lang="en-US" sz="1200" dirty="0" smtClean="0">
                <a:solidFill>
                  <a:schemeClr val="tx1"/>
                </a:solidFill>
              </a:rPr>
              <a:t>    </a:t>
            </a:r>
            <a:endParaRPr lang="en-US" sz="1200" dirty="0">
              <a:solidFill>
                <a:schemeClr val="tx1"/>
              </a:solidFill>
            </a:endParaRPr>
          </a:p>
          <a:p>
            <a:pPr algn="l"/>
            <a:r>
              <a:rPr lang="en-US" sz="3100" dirty="0" smtClean="0">
                <a:solidFill>
                  <a:schemeClr val="tx1"/>
                </a:solidFill>
              </a:rPr>
              <a:t>You must say “monopolistically competitive” if you are talking about monopolistic competition.  If you just say “monopolistic”, then you are talking about a monopoly.</a:t>
            </a:r>
            <a:endParaRPr lang="en-US" sz="3100" dirty="0">
              <a:solidFill>
                <a:schemeClr val="tx1"/>
              </a:solidFill>
            </a:endParaRPr>
          </a:p>
        </p:txBody>
      </p:sp>
      <p:sp>
        <p:nvSpPr>
          <p:cNvPr id="4" name="TextBox 3"/>
          <p:cNvSpPr txBox="1"/>
          <p:nvPr/>
        </p:nvSpPr>
        <p:spPr>
          <a:xfrm>
            <a:off x="304800" y="6223498"/>
            <a:ext cx="8534400" cy="523220"/>
          </a:xfrm>
          <a:prstGeom prst="rect">
            <a:avLst/>
          </a:prstGeom>
          <a:noFill/>
          <a:ln w="38100">
            <a:solidFill>
              <a:srgbClr val="00B0F0"/>
            </a:solidFill>
          </a:ln>
        </p:spPr>
        <p:txBody>
          <a:bodyPr wrap="square" rtlCol="0">
            <a:spAutoFit/>
          </a:bodyPr>
          <a:lstStyle/>
          <a:p>
            <a:pPr algn="ctr"/>
            <a:r>
              <a:rPr lang="en-US" sz="2800" b="1" dirty="0"/>
              <a:t>11a – Monopolistic Competition</a:t>
            </a:r>
            <a:endParaRPr lang="en-US" sz="2800" dirty="0"/>
          </a:p>
        </p:txBody>
      </p:sp>
    </p:spTree>
    <p:custDataLst>
      <p:tags r:id="rId1"/>
    </p:custDataLst>
    <p:extLst>
      <p:ext uri="{BB962C8B-B14F-4D97-AF65-F5344CB8AC3E}">
        <p14:creationId xmlns:p14="http://schemas.microsoft.com/office/powerpoint/2010/main" val="1531842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5641"/>
            <a:ext cx="7772400" cy="762001"/>
          </a:xfrm>
        </p:spPr>
        <p:txBody>
          <a:bodyPr>
            <a:normAutofit/>
          </a:bodyPr>
          <a:lstStyle/>
          <a:p>
            <a:r>
              <a:rPr lang="en-US" b="1" dirty="0" smtClean="0"/>
              <a:t>ARE BUSINESSES EFFICIENT?</a:t>
            </a:r>
            <a:endParaRPr lang="en-US" b="1" dirty="0"/>
          </a:p>
        </p:txBody>
      </p:sp>
      <p:sp>
        <p:nvSpPr>
          <p:cNvPr id="3" name="Subtitle 2"/>
          <p:cNvSpPr>
            <a:spLocks noGrp="1"/>
          </p:cNvSpPr>
          <p:nvPr>
            <p:ph type="subTitle" idx="1"/>
          </p:nvPr>
        </p:nvSpPr>
        <p:spPr>
          <a:xfrm>
            <a:off x="533400" y="1524000"/>
            <a:ext cx="8077200" cy="4953000"/>
          </a:xfrm>
        </p:spPr>
        <p:txBody>
          <a:bodyPr>
            <a:normAutofit/>
          </a:bodyPr>
          <a:lstStyle/>
          <a:p>
            <a:pPr algn="l"/>
            <a:r>
              <a:rPr lang="en-US" sz="4000" dirty="0" smtClean="0">
                <a:solidFill>
                  <a:schemeClr val="tx1"/>
                </a:solidFill>
              </a:rPr>
              <a:t>1. </a:t>
            </a:r>
            <a:r>
              <a:rPr lang="en-US" sz="4000" b="1" dirty="0" smtClean="0">
                <a:solidFill>
                  <a:srgbClr val="FF0000"/>
                </a:solidFill>
              </a:rPr>
              <a:t>Characteristics and Examples</a:t>
            </a:r>
            <a:r>
              <a:rPr lang="en-US" sz="4000" dirty="0" smtClean="0">
                <a:solidFill>
                  <a:schemeClr val="tx1"/>
                </a:solidFill>
              </a:rPr>
              <a:t/>
            </a:r>
            <a:br>
              <a:rPr lang="en-US" sz="4000" dirty="0" smtClean="0">
                <a:solidFill>
                  <a:schemeClr val="tx1"/>
                </a:solidFill>
              </a:rPr>
            </a:br>
            <a:r>
              <a:rPr lang="en-US" sz="4000" dirty="0" smtClean="0">
                <a:solidFill>
                  <a:schemeClr val="tx1"/>
                </a:solidFill>
              </a:rPr>
              <a:t>2. Nature of the Demand Curve</a:t>
            </a:r>
            <a:br>
              <a:rPr lang="en-US" sz="4000" dirty="0" smtClean="0">
                <a:solidFill>
                  <a:schemeClr val="tx1"/>
                </a:solidFill>
              </a:rPr>
            </a:br>
            <a:r>
              <a:rPr lang="en-US" sz="4000" dirty="0" smtClean="0">
                <a:solidFill>
                  <a:schemeClr val="tx1"/>
                </a:solidFill>
              </a:rPr>
              <a:t>3. Short Run Equilibrium </a:t>
            </a:r>
            <a:br>
              <a:rPr lang="en-US" sz="4000" dirty="0" smtClean="0">
                <a:solidFill>
                  <a:schemeClr val="tx1"/>
                </a:solidFill>
              </a:rPr>
            </a:br>
            <a:r>
              <a:rPr lang="en-US" sz="4000" dirty="0" smtClean="0">
                <a:solidFill>
                  <a:schemeClr val="tx1"/>
                </a:solidFill>
              </a:rPr>
              <a:t>4. Long Run Equilibrium and Efficiency</a:t>
            </a:r>
            <a:br>
              <a:rPr lang="en-US" sz="4000" dirty="0" smtClean="0">
                <a:solidFill>
                  <a:schemeClr val="tx1"/>
                </a:solidFill>
              </a:rPr>
            </a:br>
            <a:r>
              <a:rPr lang="en-US" sz="4000" dirty="0" smtClean="0">
                <a:solidFill>
                  <a:schemeClr val="tx1"/>
                </a:solidFill>
              </a:rPr>
              <a:t>5. Other Issues</a:t>
            </a:r>
          </a:p>
          <a:p>
            <a:pPr marL="1028700" lvl="1" indent="-571500" algn="l">
              <a:buFont typeface="Arial" pitchFamily="34" charset="0"/>
              <a:buChar char="•"/>
            </a:pPr>
            <a:r>
              <a:rPr lang="en-US" sz="3000" dirty="0" smtClean="0">
                <a:solidFill>
                  <a:schemeClr val="tx1"/>
                </a:solidFill>
              </a:rPr>
              <a:t>Concentration Ratio and </a:t>
            </a:r>
            <a:r>
              <a:rPr lang="en-US" sz="3000" dirty="0" err="1" smtClean="0">
                <a:solidFill>
                  <a:schemeClr val="tx1"/>
                </a:solidFill>
              </a:rPr>
              <a:t>Herfindahl</a:t>
            </a:r>
            <a:r>
              <a:rPr lang="en-US" sz="3000" dirty="0" smtClean="0">
                <a:solidFill>
                  <a:schemeClr val="tx1"/>
                </a:solidFill>
              </a:rPr>
              <a:t> Index</a:t>
            </a:r>
          </a:p>
          <a:p>
            <a:pPr marL="1028700" lvl="1" indent="-571500" algn="l">
              <a:buFont typeface="Arial" pitchFamily="34" charset="0"/>
              <a:buChar char="•"/>
            </a:pPr>
            <a:r>
              <a:rPr lang="en-US" sz="3000" dirty="0" smtClean="0">
                <a:solidFill>
                  <a:schemeClr val="tx1"/>
                </a:solidFill>
              </a:rPr>
              <a:t>Product Differentiation</a:t>
            </a:r>
          </a:p>
          <a:p>
            <a:pPr marL="1028700" lvl="1" indent="-571500" algn="l">
              <a:buFont typeface="Arial" pitchFamily="34" charset="0"/>
              <a:buChar char="•"/>
            </a:pPr>
            <a:r>
              <a:rPr lang="en-US" sz="3000" dirty="0" smtClean="0">
                <a:solidFill>
                  <a:schemeClr val="tx1"/>
                </a:solidFill>
              </a:rPr>
              <a:t>Excess Capacity</a:t>
            </a:r>
            <a:endParaRPr lang="en-US" sz="3000" dirty="0">
              <a:solidFill>
                <a:schemeClr val="tx1"/>
              </a:solidFill>
            </a:endParaRPr>
          </a:p>
          <a:p>
            <a:pPr marL="1200150" lvl="1" indent="-742950" algn="l">
              <a:buAutoNum type="arabicPeriod"/>
            </a:pPr>
            <a:endParaRPr lang="en-US" sz="3600" dirty="0">
              <a:solidFill>
                <a:schemeClr val="tx1"/>
              </a:solidFill>
            </a:endParaRPr>
          </a:p>
        </p:txBody>
      </p:sp>
      <p:sp>
        <p:nvSpPr>
          <p:cNvPr id="4" name="TextBox 3"/>
          <p:cNvSpPr txBox="1"/>
          <p:nvPr/>
        </p:nvSpPr>
        <p:spPr>
          <a:xfrm>
            <a:off x="304800" y="762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spTree>
    <p:custDataLst>
      <p:tags r:id="rId1"/>
    </p:custDataLst>
    <p:extLst>
      <p:ext uri="{BB962C8B-B14F-4D97-AF65-F5344CB8AC3E}">
        <p14:creationId xmlns:p14="http://schemas.microsoft.com/office/powerpoint/2010/main" val="448186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7086600" cy="1295400"/>
          </a:xfrm>
        </p:spPr>
        <p:txBody>
          <a:bodyPr>
            <a:normAutofit fontScale="90000"/>
          </a:bodyPr>
          <a:lstStyle/>
          <a:p>
            <a:pPr algn="l"/>
            <a:r>
              <a:rPr lang="en-US" b="1" dirty="0" smtClean="0"/>
              <a:t>1. Which is </a:t>
            </a:r>
            <a:r>
              <a:rPr lang="en-US" b="1" u="sng" dirty="0" smtClean="0"/>
              <a:t>not</a:t>
            </a:r>
            <a:r>
              <a:rPr lang="en-US" b="1" dirty="0" smtClean="0"/>
              <a:t> a characteristic of monopolistic competition?</a:t>
            </a:r>
            <a:endParaRPr lang="en-US" b="1" dirty="0"/>
          </a:p>
        </p:txBody>
      </p:sp>
      <p:sp>
        <p:nvSpPr>
          <p:cNvPr id="3" name="TPAnswers"/>
          <p:cNvSpPr>
            <a:spLocks noGrp="1"/>
          </p:cNvSpPr>
          <p:nvPr>
            <p:ph type="body" idx="1"/>
            <p:custDataLst>
              <p:tags r:id="rId2"/>
            </p:custDataLst>
          </p:nvPr>
        </p:nvSpPr>
        <p:spPr>
          <a:xfrm>
            <a:off x="457200" y="1371600"/>
            <a:ext cx="8458200" cy="4068763"/>
          </a:xfrm>
        </p:spPr>
        <p:txBody>
          <a:bodyPr>
            <a:normAutofit/>
          </a:bodyPr>
          <a:lstStyle/>
          <a:p>
            <a:pPr marL="514350" indent="-514350">
              <a:buFont typeface="Arial" pitchFamily="34" charset="0"/>
              <a:buAutoNum type="arabicPeriod"/>
            </a:pPr>
            <a:r>
              <a:rPr lang="en-US" dirty="0" smtClean="0"/>
              <a:t>Many firms</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Some control over price (market power)</a:t>
            </a:r>
          </a:p>
          <a:p>
            <a:pPr marL="514350" indent="-514350">
              <a:buFont typeface="Arial" pitchFamily="34" charset="0"/>
              <a:buAutoNum type="arabicPeriod"/>
            </a:pPr>
            <a:r>
              <a:rPr lang="en-US" dirty="0" smtClean="0"/>
              <a:t>Low barriers to entry</a:t>
            </a:r>
          </a:p>
          <a:p>
            <a:pPr marL="514350" indent="-514350">
              <a:buFont typeface="Arial" pitchFamily="34" charset="0"/>
              <a:buAutoNum type="arabicPeriod"/>
            </a:pPr>
            <a:r>
              <a:rPr lang="en-US" dirty="0" smtClean="0"/>
              <a:t>A lot of non-price competition</a:t>
            </a:r>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0"/>
            <a:ext cx="7086600" cy="1295400"/>
          </a:xfrm>
        </p:spPr>
        <p:txBody>
          <a:bodyPr>
            <a:normAutofit fontScale="90000"/>
          </a:bodyPr>
          <a:lstStyle/>
          <a:p>
            <a:pPr algn="l"/>
            <a:r>
              <a:rPr lang="en-US" b="1" dirty="0" smtClean="0">
                <a:solidFill>
                  <a:srgbClr val="0070C0"/>
                </a:solidFill>
              </a:rPr>
              <a:t>1. Which is </a:t>
            </a:r>
            <a:r>
              <a:rPr lang="en-US" b="1" u="sng" dirty="0" smtClean="0">
                <a:solidFill>
                  <a:srgbClr val="0070C0"/>
                </a:solidFill>
              </a:rPr>
              <a:t>not</a:t>
            </a:r>
            <a:r>
              <a:rPr lang="en-US" b="1" dirty="0" smtClean="0">
                <a:solidFill>
                  <a:srgbClr val="0070C0"/>
                </a:solidFill>
              </a:rPr>
              <a:t> a characteristic of monopolistic competition?</a:t>
            </a:r>
            <a:endParaRPr lang="en-US" b="1" dirty="0">
              <a:solidFill>
                <a:srgbClr val="0070C0"/>
              </a:solidFill>
            </a:endParaRPr>
          </a:p>
        </p:txBody>
      </p:sp>
      <p:sp>
        <p:nvSpPr>
          <p:cNvPr id="6" name="CorShape1"/>
          <p:cNvSpPr/>
          <p:nvPr>
            <p:custDataLst>
              <p:tags r:id="rId2"/>
            </p:custDataLst>
          </p:nvPr>
        </p:nvSpPr>
        <p:spPr>
          <a:xfrm rot="10800000">
            <a:off x="304800" y="2057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371600"/>
            <a:ext cx="8458200" cy="4068763"/>
          </a:xfrm>
        </p:spPr>
        <p:txBody>
          <a:bodyPr>
            <a:normAutofit/>
          </a:bodyPr>
          <a:lstStyle/>
          <a:p>
            <a:pPr marL="514350" indent="-514350">
              <a:buFont typeface="Arial" pitchFamily="34" charset="0"/>
              <a:buAutoNum type="arabicPeriod"/>
            </a:pPr>
            <a:r>
              <a:rPr lang="en-US" dirty="0" smtClean="0"/>
              <a:t>Many firms</a:t>
            </a:r>
          </a:p>
          <a:p>
            <a:pPr marL="514350" indent="-514350">
              <a:buFont typeface="Arial" pitchFamily="34" charset="0"/>
              <a:buAutoNum type="arabicPeriod"/>
            </a:pPr>
            <a:r>
              <a:rPr lang="en-US" dirty="0" smtClean="0"/>
              <a:t>Standardized product</a:t>
            </a:r>
          </a:p>
          <a:p>
            <a:pPr marL="514350" indent="-514350">
              <a:buFont typeface="Arial" pitchFamily="34" charset="0"/>
              <a:buAutoNum type="arabicPeriod"/>
            </a:pPr>
            <a:r>
              <a:rPr lang="en-US" dirty="0" smtClean="0"/>
              <a:t>Some control over price (market power)</a:t>
            </a:r>
          </a:p>
          <a:p>
            <a:pPr marL="514350" indent="-514350">
              <a:buFont typeface="Arial" pitchFamily="34" charset="0"/>
              <a:buAutoNum type="arabicPeriod"/>
            </a:pPr>
            <a:r>
              <a:rPr lang="en-US" dirty="0" smtClean="0"/>
              <a:t>Low barriers to entry</a:t>
            </a:r>
          </a:p>
          <a:p>
            <a:pPr marL="514350" indent="-514350">
              <a:buFont typeface="Arial" pitchFamily="34" charset="0"/>
              <a:buAutoNum type="arabicPeriod"/>
            </a:pPr>
            <a:r>
              <a:rPr lang="en-US" dirty="0" smtClean="0"/>
              <a:t>A lot of non-price competition</a:t>
            </a:r>
            <a:endParaRPr lang="en-US" dirty="0"/>
          </a:p>
        </p:txBody>
      </p:sp>
    </p:spTree>
    <p:custDataLst>
      <p:tags r:id="rId1"/>
    </p:custDataLst>
    <p:extLst>
      <p:ext uri="{BB962C8B-B14F-4D97-AF65-F5344CB8AC3E}">
        <p14:creationId xmlns:p14="http://schemas.microsoft.com/office/powerpoint/2010/main" val="370578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9687"/>
            <a:ext cx="4267200" cy="6778626"/>
          </a:xfrm>
          <a:prstGeom prst="rect">
            <a:avLst/>
          </a:prstGeom>
        </p:spPr>
      </p:pic>
    </p:spTree>
    <p:custDataLst>
      <p:tags r:id="rId1"/>
    </p:custDataLst>
    <p:extLst>
      <p:ext uri="{BB962C8B-B14F-4D97-AF65-F5344CB8AC3E}">
        <p14:creationId xmlns:p14="http://schemas.microsoft.com/office/powerpoint/2010/main" val="2163780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64" y="152400"/>
            <a:ext cx="8859736" cy="5929855"/>
          </a:xfrm>
          <a:prstGeom prst="rect">
            <a:avLst/>
          </a:prstGeom>
        </p:spPr>
      </p:pic>
    </p:spTree>
    <p:custDataLst>
      <p:tags r:id="rId1"/>
    </p:custDataLst>
    <p:extLst>
      <p:ext uri="{BB962C8B-B14F-4D97-AF65-F5344CB8AC3E}">
        <p14:creationId xmlns:p14="http://schemas.microsoft.com/office/powerpoint/2010/main" val="2268611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115405" cy="1569660"/>
          </a:xfrm>
          <a:prstGeom prst="rect">
            <a:avLst/>
          </a:prstGeom>
          <a:noFill/>
        </p:spPr>
        <p:txBody>
          <a:bodyPr wrap="none" rtlCol="0">
            <a:spAutoFit/>
          </a:bodyPr>
          <a:lstStyle/>
          <a:p>
            <a:r>
              <a:rPr lang="en-US" sz="4800" b="1" dirty="0" smtClean="0"/>
              <a:t>How many</a:t>
            </a:r>
          </a:p>
          <a:p>
            <a:r>
              <a:rPr lang="en-US" sz="4800" b="1" dirty="0" smtClean="0"/>
              <a:t> is “many”?</a:t>
            </a:r>
            <a:endParaRPr lang="en-US" sz="4800" b="1" dirty="0"/>
          </a:p>
        </p:txBody>
      </p:sp>
      <p:sp>
        <p:nvSpPr>
          <p:cNvPr id="3" name="TextBox 2"/>
          <p:cNvSpPr txBox="1"/>
          <p:nvPr/>
        </p:nvSpPr>
        <p:spPr>
          <a:xfrm>
            <a:off x="0" y="1542228"/>
            <a:ext cx="3657600" cy="4339650"/>
          </a:xfrm>
          <a:prstGeom prst="rect">
            <a:avLst/>
          </a:prstGeom>
          <a:noFill/>
        </p:spPr>
        <p:txBody>
          <a:bodyPr wrap="square" rtlCol="0">
            <a:spAutoFit/>
          </a:bodyPr>
          <a:lstStyle/>
          <a:p>
            <a:r>
              <a:rPr lang="en-US" sz="2800" dirty="0" smtClean="0"/>
              <a:t>So many that:</a:t>
            </a:r>
          </a:p>
          <a:p>
            <a:pPr lvl="1"/>
            <a:r>
              <a:rPr lang="en-US" sz="2800" dirty="0" smtClean="0"/>
              <a:t>- Collusion is</a:t>
            </a:r>
            <a:br>
              <a:rPr lang="en-US" sz="2800" dirty="0" smtClean="0"/>
            </a:br>
            <a:r>
              <a:rPr lang="en-US" sz="2800" dirty="0" smtClean="0"/>
              <a:t>   not possible</a:t>
            </a:r>
          </a:p>
          <a:p>
            <a:pPr lvl="1"/>
            <a:r>
              <a:rPr lang="en-US" sz="800" dirty="0" smtClean="0"/>
              <a:t>   </a:t>
            </a:r>
          </a:p>
          <a:p>
            <a:pPr lvl="1"/>
            <a:r>
              <a:rPr lang="en-US" sz="2800" dirty="0" smtClean="0"/>
              <a:t>- No Mutual </a:t>
            </a:r>
            <a:br>
              <a:rPr lang="en-US" sz="2800" dirty="0" smtClean="0"/>
            </a:br>
            <a:r>
              <a:rPr lang="en-US" sz="2800" dirty="0" smtClean="0"/>
              <a:t>   Interdependence</a:t>
            </a:r>
          </a:p>
          <a:p>
            <a:pPr lvl="1"/>
            <a:r>
              <a:rPr lang="en-US" sz="800" dirty="0" smtClean="0"/>
              <a:t>   </a:t>
            </a:r>
          </a:p>
          <a:p>
            <a:pPr lvl="1"/>
            <a:r>
              <a:rPr lang="en-US" sz="2800" dirty="0" smtClean="0"/>
              <a:t>- Low Concentration</a:t>
            </a:r>
            <a:br>
              <a:rPr lang="en-US" sz="2800" dirty="0" smtClean="0"/>
            </a:br>
            <a:r>
              <a:rPr lang="en-US" sz="2800" dirty="0" smtClean="0"/>
              <a:t>   Ratio</a:t>
            </a:r>
          </a:p>
          <a:p>
            <a:pPr lvl="1"/>
            <a:r>
              <a:rPr lang="en-US" sz="800" dirty="0" smtClean="0"/>
              <a:t>   </a:t>
            </a:r>
            <a:endParaRPr lang="en-US" sz="800" dirty="0"/>
          </a:p>
          <a:p>
            <a:pPr lvl="1"/>
            <a:r>
              <a:rPr lang="en-US" sz="2800" dirty="0" smtClean="0"/>
              <a:t>- Low </a:t>
            </a:r>
            <a:r>
              <a:rPr lang="en-US" sz="2800" dirty="0" err="1" smtClean="0"/>
              <a:t>Herfindahl</a:t>
            </a:r>
            <a:r>
              <a:rPr lang="en-US" sz="2800" dirty="0" smtClean="0"/>
              <a:t> </a:t>
            </a:r>
            <a:br>
              <a:rPr lang="en-US" sz="2800" dirty="0" smtClean="0"/>
            </a:br>
            <a:r>
              <a:rPr lang="en-US" sz="2800" dirty="0" smtClean="0"/>
              <a:t>   Index</a:t>
            </a:r>
            <a:endParaRPr lang="en-US" sz="2800" dirty="0"/>
          </a:p>
        </p:txBody>
      </p:sp>
      <p:pic>
        <p:nvPicPr>
          <p:cNvPr id="28674" name="Picture 2" descr="http://www.harpercollege.edu/mhealy/eco211f/images/mcc11447_tb1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6963"/>
            <a:ext cx="5638800" cy="67643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35667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 y="76200"/>
            <a:ext cx="8991600" cy="5062924"/>
          </a:xfrm>
          <a:prstGeom prst="rect">
            <a:avLst/>
          </a:prstGeom>
          <a:noFill/>
        </p:spPr>
        <p:txBody>
          <a:bodyPr wrap="square" rtlCol="0">
            <a:spAutoFit/>
          </a:bodyPr>
          <a:lstStyle/>
          <a:p>
            <a:r>
              <a:rPr lang="en-US" sz="2300" b="1" dirty="0"/>
              <a:t>Concentration Ratio - low</a:t>
            </a:r>
            <a:r>
              <a:rPr lang="en-US" sz="2300" dirty="0"/>
              <a:t> </a:t>
            </a:r>
            <a:endParaRPr lang="en-US" sz="2300" dirty="0" smtClean="0"/>
          </a:p>
          <a:p>
            <a:r>
              <a:rPr lang="en-US" sz="2300" dirty="0" smtClean="0"/>
              <a:t>The </a:t>
            </a:r>
            <a:r>
              <a:rPr lang="en-US" sz="2300" dirty="0"/>
              <a:t>percentage of the total sales of an industry made by the four </a:t>
            </a:r>
            <a:endParaRPr lang="en-US" sz="2300" dirty="0" smtClean="0"/>
          </a:p>
          <a:p>
            <a:r>
              <a:rPr lang="en-US" sz="2300" dirty="0" smtClean="0"/>
              <a:t>(</a:t>
            </a:r>
            <a:r>
              <a:rPr lang="en-US" sz="2300" dirty="0"/>
              <a:t>or some other number) largest sellers in the industry</a:t>
            </a:r>
            <a:r>
              <a:rPr lang="en-US" sz="2300" dirty="0" smtClean="0"/>
              <a:t>.</a:t>
            </a:r>
          </a:p>
          <a:p>
            <a:endParaRPr lang="en-US" sz="2300" b="1" dirty="0"/>
          </a:p>
          <a:p>
            <a:r>
              <a:rPr lang="en-US" sz="2300" b="1" dirty="0" err="1" smtClean="0"/>
              <a:t>Herfindahl</a:t>
            </a:r>
            <a:r>
              <a:rPr lang="en-US" sz="2300" b="1" dirty="0" smtClean="0"/>
              <a:t> </a:t>
            </a:r>
            <a:r>
              <a:rPr lang="en-US" sz="2300" b="1" dirty="0"/>
              <a:t>Index - low</a:t>
            </a:r>
            <a:endParaRPr lang="en-US" sz="2300" dirty="0"/>
          </a:p>
          <a:p>
            <a:r>
              <a:rPr lang="en-US" sz="2300" dirty="0" smtClean="0"/>
              <a:t>The sum </a:t>
            </a:r>
            <a:r>
              <a:rPr lang="en-US" sz="2300" dirty="0"/>
              <a:t>of the squared percentage market shares of the individual </a:t>
            </a:r>
            <a:r>
              <a:rPr lang="en-US" sz="2300" dirty="0" smtClean="0"/>
              <a:t>firms</a:t>
            </a:r>
          </a:p>
          <a:p>
            <a:endParaRPr lang="en-US" sz="2300" dirty="0"/>
          </a:p>
          <a:p>
            <a:r>
              <a:rPr lang="en-US" sz="2300" dirty="0" smtClean="0"/>
              <a:t>SUM </a:t>
            </a:r>
            <a:r>
              <a:rPr lang="en-US" sz="2300" dirty="0"/>
              <a:t>% market shares </a:t>
            </a:r>
            <a:r>
              <a:rPr lang="en-US" sz="2300" dirty="0" smtClean="0"/>
              <a:t>squared:</a:t>
            </a:r>
          </a:p>
          <a:p>
            <a:r>
              <a:rPr lang="en-US" sz="1200" dirty="0" smtClean="0"/>
              <a:t>  </a:t>
            </a:r>
            <a:endParaRPr lang="en-US" sz="1200" dirty="0"/>
          </a:p>
          <a:p>
            <a:pPr lvl="1"/>
            <a:r>
              <a:rPr lang="en-US" sz="2300" dirty="0"/>
              <a:t>If monopoly = </a:t>
            </a:r>
            <a:r>
              <a:rPr lang="en-US" sz="2300" dirty="0" smtClean="0"/>
              <a:t>100 </a:t>
            </a:r>
            <a:r>
              <a:rPr lang="en-US" sz="2300" dirty="0"/>
              <a:t>squared = </a:t>
            </a:r>
            <a:r>
              <a:rPr lang="en-US" sz="2300" dirty="0" smtClean="0"/>
              <a:t>100 x 100 = </a:t>
            </a:r>
            <a:r>
              <a:rPr lang="en-US" sz="2300" b="1" dirty="0" smtClean="0"/>
              <a:t>10,000</a:t>
            </a:r>
            <a:r>
              <a:rPr lang="en-US" sz="2300" dirty="0" smtClean="0"/>
              <a:t> </a:t>
            </a:r>
          </a:p>
          <a:p>
            <a:pPr lvl="1"/>
            <a:r>
              <a:rPr lang="en-US" sz="1200" dirty="0" smtClean="0"/>
              <a:t>  </a:t>
            </a:r>
          </a:p>
          <a:p>
            <a:pPr lvl="1"/>
            <a:r>
              <a:rPr lang="en-US" sz="2300" dirty="0" smtClean="0"/>
              <a:t>If </a:t>
            </a:r>
            <a:r>
              <a:rPr lang="en-US" sz="2300" dirty="0"/>
              <a:t>4 firms with 25% each </a:t>
            </a:r>
            <a:r>
              <a:rPr lang="en-US" sz="2300" dirty="0" smtClean="0"/>
              <a:t>= </a:t>
            </a:r>
            <a:r>
              <a:rPr lang="en-US" sz="2300" dirty="0"/>
              <a:t>25 squared + 25 squared + 25 squared + 25 </a:t>
            </a:r>
            <a:r>
              <a:rPr lang="en-US" sz="2300" dirty="0" smtClean="0"/>
              <a:t>squared = </a:t>
            </a:r>
            <a:r>
              <a:rPr lang="en-US" sz="2300" b="1" dirty="0"/>
              <a:t>2500</a:t>
            </a:r>
            <a:r>
              <a:rPr lang="en-US" sz="2300" dirty="0"/>
              <a:t> </a:t>
            </a:r>
            <a:endParaRPr lang="en-US" sz="2300" dirty="0" smtClean="0"/>
          </a:p>
          <a:p>
            <a:pPr lvl="1"/>
            <a:r>
              <a:rPr lang="en-US" sz="1200" dirty="0" smtClean="0"/>
              <a:t>  </a:t>
            </a:r>
            <a:endParaRPr lang="en-US" sz="1200" dirty="0"/>
          </a:p>
          <a:p>
            <a:pPr lvl="1"/>
            <a:r>
              <a:rPr lang="en-US" sz="2300" dirty="0" smtClean="0"/>
              <a:t>if </a:t>
            </a:r>
            <a:r>
              <a:rPr lang="en-US" sz="2300" dirty="0"/>
              <a:t>100 firms with 1% each </a:t>
            </a:r>
            <a:r>
              <a:rPr lang="en-US" sz="2300" dirty="0" smtClean="0"/>
              <a:t>= 1 </a:t>
            </a:r>
            <a:r>
              <a:rPr lang="en-US" sz="2300" dirty="0"/>
              <a:t>squared + 1 squared + . . . . </a:t>
            </a:r>
            <a:r>
              <a:rPr lang="en-US" sz="2300" dirty="0" smtClean="0"/>
              <a:t>. = </a:t>
            </a:r>
            <a:r>
              <a:rPr lang="en-US" sz="2300" b="1" dirty="0"/>
              <a:t>100</a:t>
            </a:r>
            <a:endParaRPr lang="en-US" sz="2300" dirty="0"/>
          </a:p>
        </p:txBody>
      </p:sp>
      <p:sp>
        <p:nvSpPr>
          <p:cNvPr id="4" name="TextBox 3"/>
          <p:cNvSpPr txBox="1"/>
          <p:nvPr/>
        </p:nvSpPr>
        <p:spPr>
          <a:xfrm>
            <a:off x="381000" y="59436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spTree>
    <p:custDataLst>
      <p:tags r:id="rId1"/>
    </p:custDataLst>
    <p:extLst>
      <p:ext uri="{BB962C8B-B14F-4D97-AF65-F5344CB8AC3E}">
        <p14:creationId xmlns:p14="http://schemas.microsoft.com/office/powerpoint/2010/main" val="2913085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5641"/>
            <a:ext cx="7772400" cy="762001"/>
          </a:xfrm>
        </p:spPr>
        <p:txBody>
          <a:bodyPr>
            <a:normAutofit/>
          </a:bodyPr>
          <a:lstStyle/>
          <a:p>
            <a:r>
              <a:rPr lang="en-US" b="1" dirty="0" smtClean="0"/>
              <a:t>ARE BUSINESSES EFFICIENT?</a:t>
            </a:r>
            <a:endParaRPr lang="en-US" b="1" dirty="0"/>
          </a:p>
        </p:txBody>
      </p:sp>
      <p:sp>
        <p:nvSpPr>
          <p:cNvPr id="3" name="Subtitle 2"/>
          <p:cNvSpPr>
            <a:spLocks noGrp="1"/>
          </p:cNvSpPr>
          <p:nvPr>
            <p:ph type="subTitle" idx="1"/>
          </p:nvPr>
        </p:nvSpPr>
        <p:spPr>
          <a:xfrm>
            <a:off x="533400" y="2514600"/>
            <a:ext cx="8077200" cy="4191000"/>
          </a:xfrm>
        </p:spPr>
        <p:txBody>
          <a:bodyPr>
            <a:normAutofit fontScale="92500" lnSpcReduction="10000"/>
          </a:bodyPr>
          <a:lstStyle/>
          <a:p>
            <a:pPr algn="l"/>
            <a:r>
              <a:rPr lang="en-US" sz="4000" dirty="0" smtClean="0">
                <a:solidFill>
                  <a:schemeClr val="tx1"/>
                </a:solidFill>
              </a:rPr>
              <a:t>1. Characteristics and Examples</a:t>
            </a:r>
            <a:br>
              <a:rPr lang="en-US" sz="4000" dirty="0" smtClean="0">
                <a:solidFill>
                  <a:schemeClr val="tx1"/>
                </a:solidFill>
              </a:rPr>
            </a:br>
            <a:r>
              <a:rPr lang="en-US" sz="4000" dirty="0" smtClean="0">
                <a:solidFill>
                  <a:schemeClr val="tx1"/>
                </a:solidFill>
              </a:rPr>
              <a:t>2. Nature of the Demand Curve</a:t>
            </a:r>
            <a:br>
              <a:rPr lang="en-US" sz="4000" dirty="0" smtClean="0">
                <a:solidFill>
                  <a:schemeClr val="tx1"/>
                </a:solidFill>
              </a:rPr>
            </a:br>
            <a:r>
              <a:rPr lang="en-US" sz="4000" dirty="0" smtClean="0">
                <a:solidFill>
                  <a:schemeClr val="tx1"/>
                </a:solidFill>
              </a:rPr>
              <a:t>3. Short Run Equilibrium </a:t>
            </a:r>
            <a:br>
              <a:rPr lang="en-US" sz="4000" dirty="0" smtClean="0">
                <a:solidFill>
                  <a:schemeClr val="tx1"/>
                </a:solidFill>
              </a:rPr>
            </a:br>
            <a:r>
              <a:rPr lang="en-US" sz="4000" dirty="0" smtClean="0">
                <a:solidFill>
                  <a:schemeClr val="tx1"/>
                </a:solidFill>
              </a:rPr>
              <a:t>4. Long Run Equilibrium and Efficiency</a:t>
            </a:r>
            <a:br>
              <a:rPr lang="en-US" sz="4000" dirty="0" smtClean="0">
                <a:solidFill>
                  <a:schemeClr val="tx1"/>
                </a:solidFill>
              </a:rPr>
            </a:br>
            <a:r>
              <a:rPr lang="en-US" sz="4000" dirty="0" smtClean="0">
                <a:solidFill>
                  <a:schemeClr val="tx1"/>
                </a:solidFill>
              </a:rPr>
              <a:t>5. Other Issues</a:t>
            </a:r>
          </a:p>
          <a:p>
            <a:pPr marL="1028700" lvl="1" indent="-571500" algn="l">
              <a:buFont typeface="Arial" pitchFamily="34" charset="0"/>
              <a:buChar char="•"/>
            </a:pPr>
            <a:r>
              <a:rPr lang="en-US" sz="3000" dirty="0" smtClean="0">
                <a:solidFill>
                  <a:schemeClr val="tx1"/>
                </a:solidFill>
              </a:rPr>
              <a:t>Concentration Ratio and </a:t>
            </a:r>
            <a:r>
              <a:rPr lang="en-US" sz="3000" dirty="0" err="1" smtClean="0">
                <a:solidFill>
                  <a:schemeClr val="tx1"/>
                </a:solidFill>
              </a:rPr>
              <a:t>Herfindahl</a:t>
            </a:r>
            <a:r>
              <a:rPr lang="en-US" sz="3000" dirty="0" smtClean="0">
                <a:solidFill>
                  <a:schemeClr val="tx1"/>
                </a:solidFill>
              </a:rPr>
              <a:t> Index</a:t>
            </a:r>
          </a:p>
          <a:p>
            <a:pPr marL="1028700" lvl="1" indent="-571500" algn="l">
              <a:buFont typeface="Arial" pitchFamily="34" charset="0"/>
              <a:buChar char="•"/>
            </a:pPr>
            <a:r>
              <a:rPr lang="en-US" sz="3000" dirty="0" smtClean="0">
                <a:solidFill>
                  <a:schemeClr val="tx1"/>
                </a:solidFill>
              </a:rPr>
              <a:t>Product Differentiation</a:t>
            </a:r>
          </a:p>
          <a:p>
            <a:pPr marL="1028700" lvl="1" indent="-571500" algn="l">
              <a:buFont typeface="Arial" pitchFamily="34" charset="0"/>
              <a:buChar char="•"/>
            </a:pPr>
            <a:r>
              <a:rPr lang="en-US" sz="3000" dirty="0" smtClean="0">
                <a:solidFill>
                  <a:schemeClr val="tx1"/>
                </a:solidFill>
              </a:rPr>
              <a:t>Excess Capacity</a:t>
            </a:r>
            <a:endParaRPr lang="en-US" sz="3000" dirty="0">
              <a:solidFill>
                <a:schemeClr val="tx1"/>
              </a:solidFill>
            </a:endParaRPr>
          </a:p>
          <a:p>
            <a:pPr marL="1200150" lvl="1" indent="-742950" algn="l">
              <a:buAutoNum type="arabicPeriod"/>
            </a:pPr>
            <a:endParaRPr lang="en-US" sz="3600" dirty="0">
              <a:solidFill>
                <a:schemeClr val="tx1"/>
              </a:solidFill>
            </a:endParaRPr>
          </a:p>
        </p:txBody>
      </p:sp>
      <p:sp>
        <p:nvSpPr>
          <p:cNvPr id="4" name="TextBox 3"/>
          <p:cNvSpPr txBox="1"/>
          <p:nvPr/>
        </p:nvSpPr>
        <p:spPr>
          <a:xfrm>
            <a:off x="304800" y="762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00200"/>
            <a:ext cx="6858000" cy="708660"/>
          </a:xfrm>
          <a:prstGeom prst="rect">
            <a:avLst/>
          </a:prstGeom>
        </p:spPr>
      </p:pic>
    </p:spTree>
    <p:custDataLst>
      <p:tags r:id="rId1"/>
    </p:custDataLst>
    <p:extLst>
      <p:ext uri="{BB962C8B-B14F-4D97-AF65-F5344CB8AC3E}">
        <p14:creationId xmlns:p14="http://schemas.microsoft.com/office/powerpoint/2010/main" val="964792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 y="152400"/>
            <a:ext cx="8623128" cy="5786199"/>
          </a:xfrm>
          <a:prstGeom prst="rect">
            <a:avLst/>
          </a:prstGeom>
          <a:noFill/>
        </p:spPr>
        <p:txBody>
          <a:bodyPr wrap="square" rtlCol="0">
            <a:spAutoFit/>
          </a:bodyPr>
          <a:lstStyle/>
          <a:p>
            <a:r>
              <a:rPr lang="en-US" sz="3200" b="1" dirty="0" smtClean="0"/>
              <a:t>What if there are only four companies in the industry with the following market shares?</a:t>
            </a:r>
          </a:p>
          <a:p>
            <a:endParaRPr lang="en-US" sz="2800" b="1" dirty="0" smtClean="0"/>
          </a:p>
          <a:p>
            <a:pPr lvl="1"/>
            <a:r>
              <a:rPr lang="en-US" sz="2800" b="1" dirty="0"/>
              <a:t>1%, </a:t>
            </a:r>
            <a:r>
              <a:rPr lang="en-US" sz="2800" b="1" dirty="0" smtClean="0"/>
              <a:t> 1</a:t>
            </a:r>
            <a:r>
              <a:rPr lang="en-US" sz="2800" b="1" dirty="0"/>
              <a:t>%, </a:t>
            </a:r>
            <a:r>
              <a:rPr lang="en-US" sz="2800" b="1" dirty="0" smtClean="0"/>
              <a:t> 1</a:t>
            </a:r>
            <a:r>
              <a:rPr lang="en-US" sz="2800" b="1" dirty="0"/>
              <a:t>%, </a:t>
            </a:r>
            <a:r>
              <a:rPr lang="en-US" sz="2800" b="1" dirty="0" smtClean="0"/>
              <a:t> 97%</a:t>
            </a:r>
          </a:p>
          <a:p>
            <a:pPr lvl="2"/>
            <a:r>
              <a:rPr lang="en-US" sz="2800" b="1" dirty="0" smtClean="0"/>
              <a:t>Concentration Ratio = 100%</a:t>
            </a:r>
          </a:p>
          <a:p>
            <a:pPr lvl="2"/>
            <a:r>
              <a:rPr lang="en-US" sz="2800" b="1" dirty="0" err="1" smtClean="0"/>
              <a:t>Herfindahl</a:t>
            </a:r>
            <a:r>
              <a:rPr lang="en-US" sz="2800" b="1" dirty="0" smtClean="0"/>
              <a:t> index = 9412</a:t>
            </a:r>
          </a:p>
          <a:p>
            <a:pPr lvl="2"/>
            <a:endParaRPr lang="en-US" sz="2800" b="1" dirty="0"/>
          </a:p>
          <a:p>
            <a:pPr lvl="1"/>
            <a:r>
              <a:rPr lang="en-US" sz="2800" b="1" dirty="0" smtClean="0"/>
              <a:t>25%,  25%,  25%,  25%</a:t>
            </a:r>
          </a:p>
          <a:p>
            <a:pPr lvl="2"/>
            <a:r>
              <a:rPr lang="en-US" sz="2800" b="1" dirty="0"/>
              <a:t>Concentration Ratio = 100%</a:t>
            </a:r>
          </a:p>
          <a:p>
            <a:pPr lvl="2"/>
            <a:r>
              <a:rPr lang="en-US" sz="2800" b="1" dirty="0" err="1"/>
              <a:t>Herfindahl</a:t>
            </a:r>
            <a:r>
              <a:rPr lang="en-US" sz="2800" b="1" dirty="0"/>
              <a:t> index = </a:t>
            </a:r>
            <a:r>
              <a:rPr lang="en-US" sz="2800" b="1" dirty="0" smtClean="0"/>
              <a:t>2500</a:t>
            </a:r>
            <a:endParaRPr lang="en-US" sz="2800" b="1" dirty="0"/>
          </a:p>
          <a:p>
            <a:endParaRPr lang="en-US" b="1" dirty="0" smtClean="0"/>
          </a:p>
          <a:p>
            <a:pPr algn="ctr"/>
            <a:r>
              <a:rPr lang="en-US" sz="3200" b="1" dirty="0" smtClean="0"/>
              <a:t>This is why the </a:t>
            </a:r>
            <a:r>
              <a:rPr lang="en-US" sz="3200" b="1" dirty="0" err="1" smtClean="0"/>
              <a:t>Herfindahl</a:t>
            </a:r>
            <a:r>
              <a:rPr lang="en-US" sz="3200" b="1" dirty="0" smtClean="0"/>
              <a:t> index may be better than the concentration ratio.</a:t>
            </a:r>
            <a:endParaRPr lang="en-US" sz="3200" b="1" dirty="0"/>
          </a:p>
        </p:txBody>
      </p:sp>
      <p:sp>
        <p:nvSpPr>
          <p:cNvPr id="4" name="TextBox 3"/>
          <p:cNvSpPr txBox="1"/>
          <p:nvPr/>
        </p:nvSpPr>
        <p:spPr>
          <a:xfrm>
            <a:off x="381000" y="59436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spTree>
    <p:custDataLst>
      <p:tags r:id="rId1"/>
    </p:custDataLst>
    <p:extLst>
      <p:ext uri="{BB962C8B-B14F-4D97-AF65-F5344CB8AC3E}">
        <p14:creationId xmlns:p14="http://schemas.microsoft.com/office/powerpoint/2010/main" val="3268185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8839200" cy="1219200"/>
          </a:xfrm>
        </p:spPr>
        <p:txBody>
          <a:bodyPr>
            <a:normAutofit/>
          </a:bodyPr>
          <a:lstStyle/>
          <a:p>
            <a:pPr algn="l"/>
            <a:r>
              <a:rPr lang="en-US" sz="3200" b="1" dirty="0" smtClean="0"/>
              <a:t>2. Which of the following is probably not a method of product differentiation?</a:t>
            </a:r>
            <a:endParaRPr lang="en-US" sz="3200" b="1" dirty="0"/>
          </a:p>
        </p:txBody>
      </p:sp>
      <p:sp>
        <p:nvSpPr>
          <p:cNvPr id="3" name="TPAnswers"/>
          <p:cNvSpPr>
            <a:spLocks noGrp="1"/>
          </p:cNvSpPr>
          <p:nvPr>
            <p:ph type="body" idx="1"/>
            <p:custDataLst>
              <p:tags r:id="rId2"/>
            </p:custDataLst>
          </p:nvPr>
        </p:nvSpPr>
        <p:spPr>
          <a:xfrm>
            <a:off x="457200" y="1524000"/>
            <a:ext cx="5131195" cy="3727714"/>
          </a:xfrm>
        </p:spPr>
        <p:txBody>
          <a:bodyPr>
            <a:normAutofit/>
          </a:bodyPr>
          <a:lstStyle/>
          <a:p>
            <a:pPr marL="514350" indent="-514350">
              <a:buFont typeface="Arial" pitchFamily="34" charset="0"/>
              <a:buAutoNum type="arabicPeriod"/>
            </a:pPr>
            <a:r>
              <a:rPr lang="en-US" dirty="0" smtClean="0"/>
              <a:t>Product packaging</a:t>
            </a:r>
          </a:p>
          <a:p>
            <a:pPr marL="514350" indent="-514350">
              <a:buFont typeface="Arial" pitchFamily="34" charset="0"/>
              <a:buAutoNum type="arabicPeriod"/>
            </a:pPr>
            <a:r>
              <a:rPr lang="en-US" dirty="0" smtClean="0"/>
              <a:t>Large number of sellers</a:t>
            </a:r>
          </a:p>
          <a:p>
            <a:pPr marL="514350" indent="-514350">
              <a:buFont typeface="Arial" pitchFamily="34" charset="0"/>
              <a:buAutoNum type="arabicPeriod"/>
            </a:pPr>
            <a:r>
              <a:rPr lang="en-US" dirty="0" smtClean="0"/>
              <a:t>Brand name loyalty</a:t>
            </a:r>
          </a:p>
          <a:p>
            <a:pPr marL="514350" indent="-514350">
              <a:buFont typeface="Arial" pitchFamily="34" charset="0"/>
              <a:buAutoNum type="arabicPeriod"/>
            </a:pPr>
            <a:r>
              <a:rPr lang="en-US" dirty="0" smtClean="0"/>
              <a:t>Advertising</a:t>
            </a:r>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8839200" cy="1219200"/>
          </a:xfrm>
        </p:spPr>
        <p:txBody>
          <a:bodyPr>
            <a:normAutofit/>
          </a:bodyPr>
          <a:lstStyle/>
          <a:p>
            <a:pPr algn="l"/>
            <a:r>
              <a:rPr lang="en-US" sz="3200" b="1" dirty="0" smtClean="0">
                <a:solidFill>
                  <a:srgbClr val="0070C0"/>
                </a:solidFill>
              </a:rPr>
              <a:t>2. Which of the following is probably not a method of product differentiation?</a:t>
            </a:r>
            <a:endParaRPr lang="en-US" sz="3200" b="1" dirty="0">
              <a:solidFill>
                <a:srgbClr val="0070C0"/>
              </a:solidFill>
            </a:endParaRPr>
          </a:p>
        </p:txBody>
      </p:sp>
      <p:sp>
        <p:nvSpPr>
          <p:cNvPr id="7" name="CorShape1"/>
          <p:cNvSpPr/>
          <p:nvPr>
            <p:custDataLst>
              <p:tags r:id="rId2"/>
            </p:custDataLst>
          </p:nvPr>
        </p:nvSpPr>
        <p:spPr>
          <a:xfrm rot="10800000">
            <a:off x="304800" y="2133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524000"/>
            <a:ext cx="5131195" cy="3727714"/>
          </a:xfrm>
        </p:spPr>
        <p:txBody>
          <a:bodyPr>
            <a:normAutofit/>
          </a:bodyPr>
          <a:lstStyle/>
          <a:p>
            <a:pPr marL="514350" indent="-514350">
              <a:buFont typeface="Arial" pitchFamily="34" charset="0"/>
              <a:buAutoNum type="arabicPeriod"/>
            </a:pPr>
            <a:r>
              <a:rPr lang="en-US" dirty="0" smtClean="0"/>
              <a:t>Product packaging</a:t>
            </a:r>
          </a:p>
          <a:p>
            <a:pPr marL="514350" indent="-514350">
              <a:buFont typeface="Arial" pitchFamily="34" charset="0"/>
              <a:buAutoNum type="arabicPeriod"/>
            </a:pPr>
            <a:r>
              <a:rPr lang="en-US" dirty="0" smtClean="0"/>
              <a:t>Large number of sellers</a:t>
            </a:r>
          </a:p>
          <a:p>
            <a:pPr marL="514350" indent="-514350">
              <a:buFont typeface="Arial" pitchFamily="34" charset="0"/>
              <a:buAutoNum type="arabicPeriod"/>
            </a:pPr>
            <a:r>
              <a:rPr lang="en-US" dirty="0" smtClean="0"/>
              <a:t>Brand name loyalty</a:t>
            </a:r>
          </a:p>
          <a:p>
            <a:pPr marL="514350" indent="-514350">
              <a:buFont typeface="Arial" pitchFamily="34" charset="0"/>
              <a:buAutoNum type="arabicPeriod"/>
            </a:pPr>
            <a:r>
              <a:rPr lang="en-US" dirty="0" smtClean="0"/>
              <a:t>Advertising</a:t>
            </a:r>
            <a:endParaRPr lang="en-US" dirty="0"/>
          </a:p>
        </p:txBody>
      </p:sp>
    </p:spTree>
    <p:custDataLst>
      <p:tags r:id="rId1"/>
    </p:custDataLst>
    <p:extLst>
      <p:ext uri="{BB962C8B-B14F-4D97-AF65-F5344CB8AC3E}">
        <p14:creationId xmlns:p14="http://schemas.microsoft.com/office/powerpoint/2010/main" val="3218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harpercollege.edu/mhealy/eco211f/images/mcc11447_tb1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276"/>
            <a:ext cx="5638800" cy="67643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62923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8763000" cy="1143000"/>
          </a:xfrm>
        </p:spPr>
        <p:txBody>
          <a:bodyPr>
            <a:normAutofit/>
          </a:bodyPr>
          <a:lstStyle/>
          <a:p>
            <a:pPr algn="l"/>
            <a:r>
              <a:rPr lang="en-US" sz="3200" b="1" dirty="0" smtClean="0"/>
              <a:t>3. Product differentiation matters for monopolistically competitive firms because :</a:t>
            </a:r>
            <a:endParaRPr lang="en-US" sz="3200" b="1" dirty="0"/>
          </a:p>
        </p:txBody>
      </p:sp>
      <p:sp>
        <p:nvSpPr>
          <p:cNvPr id="3" name="TPAnswers"/>
          <p:cNvSpPr>
            <a:spLocks noGrp="1"/>
          </p:cNvSpPr>
          <p:nvPr>
            <p:ph type="body" idx="1"/>
            <p:custDataLst>
              <p:tags r:id="rId2"/>
            </p:custDataLst>
          </p:nvPr>
        </p:nvSpPr>
        <p:spPr>
          <a:xfrm>
            <a:off x="457200" y="1219200"/>
            <a:ext cx="8382000" cy="3535363"/>
          </a:xfrm>
        </p:spPr>
        <p:txBody>
          <a:bodyPr>
            <a:normAutofit/>
          </a:bodyPr>
          <a:lstStyle/>
          <a:p>
            <a:pPr marL="514350" indent="-514350">
              <a:buFont typeface="Arial" pitchFamily="34" charset="0"/>
              <a:buAutoNum type="arabicPeriod"/>
            </a:pPr>
            <a:r>
              <a:rPr lang="en-US" dirty="0" smtClean="0"/>
              <a:t>It makes their demand downward sloping</a:t>
            </a:r>
          </a:p>
          <a:p>
            <a:pPr marL="514350" indent="-514350">
              <a:buFont typeface="Arial" pitchFamily="34" charset="0"/>
              <a:buAutoNum type="arabicPeriod"/>
            </a:pPr>
            <a:r>
              <a:rPr lang="en-US" dirty="0" smtClean="0"/>
              <a:t>Makes their demand perfectly elastic</a:t>
            </a:r>
          </a:p>
          <a:p>
            <a:pPr marL="514350" indent="-514350">
              <a:buFont typeface="Arial" pitchFamily="34" charset="0"/>
              <a:buAutoNum type="arabicPeriod"/>
            </a:pPr>
            <a:r>
              <a:rPr lang="en-US" dirty="0" smtClean="0"/>
              <a:t>It forces them to accept the market price for their product</a:t>
            </a:r>
          </a:p>
          <a:p>
            <a:pPr marL="514350" indent="-514350">
              <a:buFont typeface="Arial" pitchFamily="34" charset="0"/>
              <a:buAutoNum type="arabicPeriod"/>
            </a:pPr>
            <a:r>
              <a:rPr lang="en-US" dirty="0" smtClean="0"/>
              <a:t>It makes the demand for </a:t>
            </a:r>
            <a:r>
              <a:rPr lang="en-US" u="sng" dirty="0" smtClean="0"/>
              <a:t>their</a:t>
            </a:r>
            <a:r>
              <a:rPr lang="en-US" dirty="0" smtClean="0"/>
              <a:t> products more elastic</a:t>
            </a:r>
            <a:endParaRPr 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8763000" cy="1143000"/>
          </a:xfrm>
        </p:spPr>
        <p:txBody>
          <a:bodyPr>
            <a:normAutofit/>
          </a:bodyPr>
          <a:lstStyle/>
          <a:p>
            <a:pPr algn="l"/>
            <a:r>
              <a:rPr lang="en-US" sz="3200" b="1" dirty="0" smtClean="0">
                <a:solidFill>
                  <a:srgbClr val="0070C0"/>
                </a:solidFill>
              </a:rPr>
              <a:t>3. Product differentiation matters for monopolistically competitive firms because :</a:t>
            </a:r>
            <a:endParaRPr lang="en-US" sz="3200" b="1" dirty="0">
              <a:solidFill>
                <a:srgbClr val="0070C0"/>
              </a:solidFill>
            </a:endParaRPr>
          </a:p>
        </p:txBody>
      </p:sp>
      <p:sp>
        <p:nvSpPr>
          <p:cNvPr id="7" name="CorShape1"/>
          <p:cNvSpPr/>
          <p:nvPr>
            <p:custDataLst>
              <p:tags r:id="rId2"/>
            </p:custDataLst>
          </p:nvPr>
        </p:nvSpPr>
        <p:spPr>
          <a:xfrm rot="10800000">
            <a:off x="228600" y="1295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219200"/>
            <a:ext cx="8382000" cy="3535363"/>
          </a:xfrm>
        </p:spPr>
        <p:txBody>
          <a:bodyPr>
            <a:normAutofit/>
          </a:bodyPr>
          <a:lstStyle/>
          <a:p>
            <a:pPr marL="514350" indent="-514350">
              <a:buFont typeface="Arial" pitchFamily="34" charset="0"/>
              <a:buAutoNum type="arabicPeriod"/>
            </a:pPr>
            <a:r>
              <a:rPr lang="en-US" dirty="0" smtClean="0"/>
              <a:t>It makes their demand downward sloping</a:t>
            </a:r>
          </a:p>
          <a:p>
            <a:pPr marL="514350" indent="-514350">
              <a:buFont typeface="Arial" pitchFamily="34" charset="0"/>
              <a:buAutoNum type="arabicPeriod"/>
            </a:pPr>
            <a:r>
              <a:rPr lang="en-US" dirty="0" smtClean="0"/>
              <a:t>Makes their demand perfectly elastic</a:t>
            </a:r>
          </a:p>
          <a:p>
            <a:pPr marL="514350" indent="-514350">
              <a:buFont typeface="Arial" pitchFamily="34" charset="0"/>
              <a:buAutoNum type="arabicPeriod"/>
            </a:pPr>
            <a:r>
              <a:rPr lang="en-US" dirty="0" smtClean="0"/>
              <a:t>It forces them to accept the market price for their product</a:t>
            </a:r>
          </a:p>
          <a:p>
            <a:pPr marL="514350" indent="-514350">
              <a:buFont typeface="Arial" pitchFamily="34" charset="0"/>
              <a:buAutoNum type="arabicPeriod"/>
            </a:pPr>
            <a:r>
              <a:rPr lang="en-US" dirty="0" smtClean="0"/>
              <a:t>It makes the demand for </a:t>
            </a:r>
            <a:r>
              <a:rPr lang="en-US" u="sng" dirty="0" smtClean="0"/>
              <a:t>their</a:t>
            </a:r>
            <a:r>
              <a:rPr lang="en-US" dirty="0" smtClean="0"/>
              <a:t> products more elastic</a:t>
            </a:r>
            <a:endParaRPr lang="en-US" dirty="0"/>
          </a:p>
        </p:txBody>
      </p:sp>
    </p:spTree>
    <p:custDataLst>
      <p:tags r:id="rId1"/>
    </p:custDataLst>
    <p:extLst>
      <p:ext uri="{BB962C8B-B14F-4D97-AF65-F5344CB8AC3E}">
        <p14:creationId xmlns:p14="http://schemas.microsoft.com/office/powerpoint/2010/main" val="425938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95" y="152400"/>
            <a:ext cx="7744805" cy="65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53711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 y="0"/>
            <a:ext cx="8991600" cy="6096000"/>
          </a:xfrm>
        </p:spPr>
        <p:txBody>
          <a:bodyPr>
            <a:noAutofit/>
          </a:bodyPr>
          <a:lstStyle/>
          <a:p>
            <a:pPr marL="0" indent="0" algn="ctr">
              <a:buNone/>
            </a:pPr>
            <a:r>
              <a:rPr lang="en-US" sz="2000" b="1" dirty="0" smtClean="0"/>
              <a:t>Product Differentiation</a:t>
            </a:r>
            <a:endParaRPr lang="en-US" sz="2000" b="1" dirty="0"/>
          </a:p>
          <a:p>
            <a:pPr marL="0" indent="0">
              <a:buNone/>
            </a:pPr>
            <a:r>
              <a:rPr lang="en-US" sz="2000" b="1" dirty="0" smtClean="0"/>
              <a:t>1. Definition</a:t>
            </a:r>
            <a:r>
              <a:rPr lang="en-US" sz="2000" b="1" dirty="0"/>
              <a:t>: </a:t>
            </a:r>
            <a:endParaRPr lang="en-US" sz="2000" b="1" dirty="0" smtClean="0"/>
          </a:p>
          <a:p>
            <a:pPr marL="400050" lvl="1" indent="0">
              <a:buNone/>
            </a:pPr>
            <a:r>
              <a:rPr lang="en-US" sz="2000" b="1" dirty="0" smtClean="0"/>
              <a:t>A </a:t>
            </a:r>
            <a:r>
              <a:rPr lang="en-US" sz="2000" b="1" dirty="0"/>
              <a:t>strategy in which one firm’s product is distinguished from competing products by means of its design, related services, quality, location, or other attributes (except price).</a:t>
            </a:r>
            <a:r>
              <a:rPr lang="en-US" sz="2000" dirty="0"/>
              <a:t> </a:t>
            </a:r>
            <a:endParaRPr lang="en-US" sz="2000" dirty="0" smtClean="0"/>
          </a:p>
          <a:p>
            <a:pPr marL="0" indent="0">
              <a:buNone/>
            </a:pPr>
            <a:r>
              <a:rPr lang="en-US" sz="800" dirty="0"/>
              <a:t> </a:t>
            </a:r>
            <a:r>
              <a:rPr lang="en-US" sz="800" dirty="0" smtClean="0"/>
              <a:t>  </a:t>
            </a:r>
          </a:p>
          <a:p>
            <a:pPr marL="0" indent="0">
              <a:buNone/>
            </a:pPr>
            <a:r>
              <a:rPr lang="en-US" sz="2000" b="1" dirty="0" smtClean="0"/>
              <a:t>2</a:t>
            </a:r>
            <a:r>
              <a:rPr lang="en-US" sz="2000" b="1" dirty="0"/>
              <a:t>. </a:t>
            </a:r>
            <a:r>
              <a:rPr lang="en-US" sz="2000" b="1" dirty="0" smtClean="0"/>
              <a:t>  Also </a:t>
            </a:r>
            <a:r>
              <a:rPr lang="en-US" sz="2000" b="1" dirty="0"/>
              <a:t>called </a:t>
            </a:r>
            <a:r>
              <a:rPr lang="en-US" sz="2000" b="1" dirty="0" smtClean="0"/>
              <a:t>non-price competition:</a:t>
            </a:r>
            <a:endParaRPr lang="en-US" sz="2000" dirty="0"/>
          </a:p>
          <a:p>
            <a:pPr marL="400050" lvl="1" indent="0">
              <a:buNone/>
            </a:pPr>
            <a:r>
              <a:rPr lang="en-US" sz="2000" b="1" dirty="0" smtClean="0"/>
              <a:t>Firms can compete by saying “our product is cheaper” (price competition)</a:t>
            </a:r>
          </a:p>
          <a:p>
            <a:pPr marL="400050" lvl="1" indent="0">
              <a:buNone/>
            </a:pPr>
            <a:r>
              <a:rPr lang="en-US" sz="2000" b="1" dirty="0" smtClean="0"/>
              <a:t>Or, firms can compete by saying our product is better, bigger, faster, etc., </a:t>
            </a:r>
            <a:br>
              <a:rPr lang="en-US" sz="2000" b="1" dirty="0" smtClean="0"/>
            </a:br>
            <a:r>
              <a:rPr lang="en-US" sz="2000" b="1" dirty="0" smtClean="0"/>
              <a:t>(this is NON-PRICE COMPETITION)</a:t>
            </a:r>
            <a:endParaRPr lang="en-US" sz="2000" dirty="0" smtClean="0"/>
          </a:p>
          <a:p>
            <a:pPr marL="400050" lvl="1" indent="0">
              <a:buNone/>
            </a:pPr>
            <a:r>
              <a:rPr lang="en-US" sz="800" dirty="0" smtClean="0"/>
              <a:t>   </a:t>
            </a:r>
          </a:p>
          <a:p>
            <a:pPr marL="0" indent="0">
              <a:buNone/>
            </a:pPr>
            <a:r>
              <a:rPr lang="en-US" sz="2000" b="1" dirty="0" smtClean="0"/>
              <a:t>3</a:t>
            </a:r>
            <a:r>
              <a:rPr lang="en-US" sz="2000" b="1" dirty="0"/>
              <a:t>. </a:t>
            </a:r>
            <a:r>
              <a:rPr lang="en-US" sz="2000" b="1" dirty="0" smtClean="0"/>
              <a:t> How</a:t>
            </a:r>
            <a:r>
              <a:rPr lang="en-US" sz="2000" b="1" dirty="0"/>
              <a:t>?</a:t>
            </a:r>
            <a:endParaRPr lang="en-US" sz="2000" dirty="0"/>
          </a:p>
          <a:p>
            <a:pPr marL="400050" lvl="1" indent="0">
              <a:buNone/>
            </a:pPr>
            <a:r>
              <a:rPr lang="en-US" sz="2000" b="1" dirty="0" smtClean="0"/>
              <a:t>a) different product </a:t>
            </a:r>
            <a:r>
              <a:rPr lang="en-US" sz="2000" b="1" dirty="0"/>
              <a:t>quality</a:t>
            </a:r>
            <a:br>
              <a:rPr lang="en-US" sz="2000" b="1" dirty="0"/>
            </a:br>
            <a:r>
              <a:rPr lang="en-US" sz="2000" b="1" dirty="0"/>
              <a:t>b) different services</a:t>
            </a:r>
            <a:br>
              <a:rPr lang="en-US" sz="2000" b="1" dirty="0"/>
            </a:br>
            <a:r>
              <a:rPr lang="en-US" sz="2000" b="1" dirty="0"/>
              <a:t>c) different location</a:t>
            </a:r>
            <a:br>
              <a:rPr lang="en-US" sz="2000" b="1" dirty="0"/>
            </a:br>
            <a:r>
              <a:rPr lang="en-US" sz="2000" b="1" dirty="0"/>
              <a:t>d) different brand names and packaging</a:t>
            </a:r>
            <a:r>
              <a:rPr lang="en-US" sz="2000" dirty="0"/>
              <a:t> </a:t>
            </a:r>
            <a:endParaRPr lang="en-US" sz="2000" dirty="0" smtClean="0"/>
          </a:p>
          <a:p>
            <a:pPr marL="400050" lvl="1" indent="0">
              <a:buNone/>
            </a:pPr>
            <a:r>
              <a:rPr lang="en-US" sz="800" dirty="0" smtClean="0"/>
              <a:t>   </a:t>
            </a:r>
          </a:p>
          <a:p>
            <a:pPr marL="0" indent="0">
              <a:buNone/>
            </a:pPr>
            <a:r>
              <a:rPr lang="en-US" sz="2000" b="1" dirty="0" smtClean="0"/>
              <a:t>4</a:t>
            </a:r>
            <a:r>
              <a:rPr lang="en-US" sz="2000" b="1" dirty="0"/>
              <a:t>. </a:t>
            </a:r>
            <a:r>
              <a:rPr lang="en-US" sz="2000" b="1" dirty="0" smtClean="0"/>
              <a:t>Effect: gives firms some control </a:t>
            </a:r>
            <a:r>
              <a:rPr lang="en-US" sz="2000" b="1" dirty="0"/>
              <a:t>over </a:t>
            </a:r>
            <a:r>
              <a:rPr lang="en-US" sz="2000" b="1" dirty="0" smtClean="0"/>
              <a:t>price (downward sloping demand curve)</a:t>
            </a:r>
          </a:p>
          <a:p>
            <a:pPr marL="0" indent="0">
              <a:buNone/>
            </a:pPr>
            <a:r>
              <a:rPr lang="en-US" sz="800" b="1" dirty="0"/>
              <a:t> </a:t>
            </a:r>
            <a:r>
              <a:rPr lang="en-US" sz="800" b="1" dirty="0" smtClean="0"/>
              <a:t> </a:t>
            </a:r>
            <a:endParaRPr lang="en-US" sz="2000" dirty="0"/>
          </a:p>
          <a:p>
            <a:pPr marL="0" indent="0">
              <a:buNone/>
            </a:pPr>
            <a:r>
              <a:rPr lang="en-US" sz="2000" b="1" dirty="0"/>
              <a:t>5. Cost of product differentiation: need to </a:t>
            </a:r>
            <a:r>
              <a:rPr lang="en-US" sz="2000" b="1" dirty="0" smtClean="0"/>
              <a:t>advertise</a:t>
            </a:r>
            <a:endParaRPr lang="en-US" sz="2000" dirty="0"/>
          </a:p>
        </p:txBody>
      </p:sp>
      <p:sp>
        <p:nvSpPr>
          <p:cNvPr id="5" name="TextBox 4"/>
          <p:cNvSpPr txBox="1"/>
          <p:nvPr/>
        </p:nvSpPr>
        <p:spPr>
          <a:xfrm>
            <a:off x="368808" y="6205209"/>
            <a:ext cx="8534400" cy="523220"/>
          </a:xfrm>
          <a:prstGeom prst="rect">
            <a:avLst/>
          </a:prstGeom>
          <a:noFill/>
          <a:ln w="38100">
            <a:solidFill>
              <a:srgbClr val="00B0F0"/>
            </a:solidFill>
          </a:ln>
        </p:spPr>
        <p:txBody>
          <a:bodyPr wrap="square" rtlCol="0">
            <a:spAutoFit/>
          </a:bodyPr>
          <a:lstStyle/>
          <a:p>
            <a:pPr algn="ctr"/>
            <a:r>
              <a:rPr lang="en-US" sz="2800" b="1" dirty="0"/>
              <a:t>11a – Monopolistic Competition</a:t>
            </a:r>
            <a:endParaRPr lang="en-US" sz="2800" dirty="0"/>
          </a:p>
        </p:txBody>
      </p:sp>
    </p:spTree>
    <p:custDataLst>
      <p:tags r:id="rId1"/>
    </p:custDataLst>
    <p:extLst>
      <p:ext uri="{BB962C8B-B14F-4D97-AF65-F5344CB8AC3E}">
        <p14:creationId xmlns:p14="http://schemas.microsoft.com/office/powerpoint/2010/main" val="1310446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610600" cy="1066800"/>
          </a:xfrm>
        </p:spPr>
        <p:txBody>
          <a:bodyPr>
            <a:normAutofit/>
          </a:bodyPr>
          <a:lstStyle/>
          <a:p>
            <a:pPr algn="l"/>
            <a:r>
              <a:rPr lang="en-US" sz="3200" b="1" dirty="0" smtClean="0"/>
              <a:t>4. Which of the following is an example of a monopolistically competitive industry?</a:t>
            </a:r>
            <a:endParaRPr lang="en-US" sz="3200" b="1" dirty="0"/>
          </a:p>
        </p:txBody>
      </p:sp>
      <p:sp>
        <p:nvSpPr>
          <p:cNvPr id="3" name="TPAnswers"/>
          <p:cNvSpPr>
            <a:spLocks noGrp="1"/>
          </p:cNvSpPr>
          <p:nvPr>
            <p:ph type="body" idx="1"/>
            <p:custDataLst>
              <p:tags r:id="rId2"/>
            </p:custDataLst>
          </p:nvPr>
        </p:nvSpPr>
        <p:spPr>
          <a:xfrm>
            <a:off x="457200" y="1371600"/>
            <a:ext cx="3886200" cy="3154363"/>
          </a:xfrm>
        </p:spPr>
        <p:txBody>
          <a:bodyPr>
            <a:normAutofit/>
          </a:bodyPr>
          <a:lstStyle/>
          <a:p>
            <a:pPr marL="514350" indent="-514350">
              <a:buFont typeface="Arial" pitchFamily="34" charset="0"/>
              <a:buAutoNum type="arabicPeriod"/>
            </a:pPr>
            <a:r>
              <a:rPr lang="en-US" dirty="0" smtClean="0"/>
              <a:t>Wheat farming</a:t>
            </a:r>
          </a:p>
          <a:p>
            <a:pPr marL="514350" indent="-514350">
              <a:buFont typeface="Arial" pitchFamily="34" charset="0"/>
              <a:buAutoNum type="arabicPeriod"/>
            </a:pPr>
            <a:r>
              <a:rPr lang="en-US" dirty="0" smtClean="0"/>
              <a:t>Cable TV</a:t>
            </a:r>
          </a:p>
          <a:p>
            <a:pPr marL="514350" indent="-514350">
              <a:buFont typeface="Arial" pitchFamily="34" charset="0"/>
              <a:buAutoNum type="arabicPeriod"/>
            </a:pPr>
            <a:r>
              <a:rPr lang="en-US" dirty="0" smtClean="0"/>
              <a:t>Automobiles</a:t>
            </a:r>
          </a:p>
          <a:p>
            <a:pPr marL="514350" indent="-514350">
              <a:buFont typeface="Arial" pitchFamily="34" charset="0"/>
              <a:buAutoNum type="arabicPeriod"/>
            </a:pPr>
            <a:r>
              <a:rPr lang="en-US" dirty="0" smtClean="0"/>
              <a:t>Restaurants</a:t>
            </a:r>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610600" cy="1066800"/>
          </a:xfrm>
        </p:spPr>
        <p:txBody>
          <a:bodyPr>
            <a:normAutofit/>
          </a:bodyPr>
          <a:lstStyle/>
          <a:p>
            <a:pPr algn="l"/>
            <a:r>
              <a:rPr lang="en-US" sz="3200" b="1" dirty="0" smtClean="0">
                <a:solidFill>
                  <a:srgbClr val="0070C0"/>
                </a:solidFill>
              </a:rPr>
              <a:t>4. Which of the following is an example of a monopolistically competitive industry?</a:t>
            </a:r>
            <a:endParaRPr lang="en-US" sz="3200" b="1" dirty="0">
              <a:solidFill>
                <a:srgbClr val="0070C0"/>
              </a:solidFill>
            </a:endParaRPr>
          </a:p>
        </p:txBody>
      </p:sp>
      <p:sp>
        <p:nvSpPr>
          <p:cNvPr id="6" name="CorShape1"/>
          <p:cNvSpPr/>
          <p:nvPr>
            <p:custDataLst>
              <p:tags r:id="rId2"/>
            </p:custDataLst>
          </p:nvPr>
        </p:nvSpPr>
        <p:spPr>
          <a:xfrm rot="10800000">
            <a:off x="304800" y="3200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371600"/>
            <a:ext cx="3886200" cy="3154363"/>
          </a:xfrm>
        </p:spPr>
        <p:txBody>
          <a:bodyPr>
            <a:normAutofit/>
          </a:bodyPr>
          <a:lstStyle/>
          <a:p>
            <a:pPr marL="514350" indent="-514350">
              <a:buFont typeface="Arial" pitchFamily="34" charset="0"/>
              <a:buAutoNum type="arabicPeriod"/>
            </a:pPr>
            <a:r>
              <a:rPr lang="en-US" dirty="0" smtClean="0"/>
              <a:t>Wheat farming</a:t>
            </a:r>
          </a:p>
          <a:p>
            <a:pPr marL="514350" indent="-514350">
              <a:buFont typeface="Arial" pitchFamily="34" charset="0"/>
              <a:buAutoNum type="arabicPeriod"/>
            </a:pPr>
            <a:r>
              <a:rPr lang="en-US" dirty="0" smtClean="0"/>
              <a:t>Cable TV</a:t>
            </a:r>
          </a:p>
          <a:p>
            <a:pPr marL="514350" indent="-514350">
              <a:buFont typeface="Arial" pitchFamily="34" charset="0"/>
              <a:buAutoNum type="arabicPeriod"/>
            </a:pPr>
            <a:r>
              <a:rPr lang="en-US" dirty="0" smtClean="0"/>
              <a:t>Automobiles</a:t>
            </a:r>
          </a:p>
          <a:p>
            <a:pPr marL="514350" indent="-514350">
              <a:buFont typeface="Arial" pitchFamily="34" charset="0"/>
              <a:buAutoNum type="arabicPeriod"/>
            </a:pPr>
            <a:r>
              <a:rPr lang="en-US" dirty="0" smtClean="0"/>
              <a:t>Restaurants</a:t>
            </a:r>
            <a:endParaRPr lang="en-US" dirty="0"/>
          </a:p>
        </p:txBody>
      </p:sp>
    </p:spTree>
    <p:custDataLst>
      <p:tags r:id="rId1"/>
    </p:custDataLst>
    <p:extLst>
      <p:ext uri="{BB962C8B-B14F-4D97-AF65-F5344CB8AC3E}">
        <p14:creationId xmlns:p14="http://schemas.microsoft.com/office/powerpoint/2010/main" val="240440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447800"/>
            <a:ext cx="8839200" cy="4343400"/>
          </a:xfrm>
        </p:spPr>
        <p:txBody>
          <a:bodyPr>
            <a:normAutofit fontScale="77500" lnSpcReduction="20000"/>
          </a:bodyPr>
          <a:lstStyle/>
          <a:p>
            <a:pPr algn="l"/>
            <a:r>
              <a:rPr lang="en-US" sz="2800" dirty="0" smtClean="0">
                <a:solidFill>
                  <a:schemeClr val="tx1"/>
                </a:solidFill>
              </a:rPr>
              <a:t>YP 36 Draw the graphs for a monopoly in Long Run Equilibrium show the:</a:t>
            </a:r>
          </a:p>
          <a:p>
            <a:pPr marL="914400" lvl="1" indent="-457200" algn="l">
              <a:buFont typeface="Arial" pitchFamily="34" charset="0"/>
              <a:buChar char="•"/>
            </a:pPr>
            <a:r>
              <a:rPr lang="en-US" sz="2400" dirty="0" smtClean="0">
                <a:solidFill>
                  <a:schemeClr val="tx1"/>
                </a:solidFill>
              </a:rPr>
              <a:t>Profit maximizing Q</a:t>
            </a:r>
          </a:p>
          <a:p>
            <a:pPr marL="914400" lvl="1" indent="-457200" algn="l">
              <a:buFont typeface="Arial" pitchFamily="34" charset="0"/>
              <a:buChar char="•"/>
            </a:pPr>
            <a:r>
              <a:rPr lang="en-US" sz="2400" dirty="0" err="1" smtClean="0">
                <a:solidFill>
                  <a:schemeClr val="tx1"/>
                </a:solidFill>
              </a:rPr>
              <a:t>Allocatively</a:t>
            </a:r>
            <a:r>
              <a:rPr lang="en-US" sz="2400" dirty="0" smtClean="0">
                <a:solidFill>
                  <a:schemeClr val="tx1"/>
                </a:solidFill>
              </a:rPr>
              <a:t> efficient Q</a:t>
            </a:r>
          </a:p>
          <a:p>
            <a:pPr marL="914400" lvl="1" indent="-457200" algn="l">
              <a:buFont typeface="Arial" pitchFamily="34" charset="0"/>
              <a:buChar char="•"/>
            </a:pPr>
            <a:r>
              <a:rPr lang="en-US" sz="2400" dirty="0" smtClean="0">
                <a:solidFill>
                  <a:schemeClr val="tx1"/>
                </a:solidFill>
              </a:rPr>
              <a:t>Productively efficient Q</a:t>
            </a:r>
          </a:p>
          <a:p>
            <a:pPr algn="l"/>
            <a:r>
              <a:rPr lang="en-US" sz="1000" dirty="0" smtClean="0">
                <a:solidFill>
                  <a:schemeClr val="tx1"/>
                </a:solidFill>
              </a:rPr>
              <a:t>  </a:t>
            </a:r>
            <a:endParaRPr lang="en-US" sz="1000" dirty="0">
              <a:solidFill>
                <a:schemeClr val="tx1"/>
              </a:solidFill>
            </a:endParaRPr>
          </a:p>
          <a:p>
            <a:pPr algn="l"/>
            <a:r>
              <a:rPr lang="en-US" sz="2800" dirty="0" smtClean="0">
                <a:solidFill>
                  <a:schemeClr val="tx1"/>
                </a:solidFill>
              </a:rPr>
              <a:t>YP 38 </a:t>
            </a:r>
            <a:r>
              <a:rPr lang="en-US" sz="2800" dirty="0">
                <a:solidFill>
                  <a:schemeClr val="tx1"/>
                </a:solidFill>
              </a:rPr>
              <a:t>Draw the graphs for a </a:t>
            </a:r>
            <a:r>
              <a:rPr lang="en-US" sz="2800" dirty="0" smtClean="0">
                <a:solidFill>
                  <a:schemeClr val="tx1"/>
                </a:solidFill>
              </a:rPr>
              <a:t>Regulated Natural Monopoly </a:t>
            </a:r>
            <a:r>
              <a:rPr lang="en-US" sz="2800" dirty="0">
                <a:solidFill>
                  <a:schemeClr val="tx1"/>
                </a:solidFill>
              </a:rPr>
              <a:t>in Long Run Equilibrium show the:</a:t>
            </a:r>
          </a:p>
          <a:p>
            <a:pPr marL="914400" lvl="1" indent="-457200" algn="l">
              <a:buFont typeface="Arial" pitchFamily="34" charset="0"/>
              <a:buChar char="•"/>
            </a:pPr>
            <a:r>
              <a:rPr lang="en-US" sz="2400" dirty="0" smtClean="0">
                <a:solidFill>
                  <a:schemeClr val="tx1"/>
                </a:solidFill>
              </a:rPr>
              <a:t>Profit </a:t>
            </a:r>
            <a:r>
              <a:rPr lang="en-US" sz="2400" dirty="0">
                <a:solidFill>
                  <a:schemeClr val="tx1"/>
                </a:solidFill>
              </a:rPr>
              <a:t>maximizing </a:t>
            </a:r>
            <a:r>
              <a:rPr lang="en-US" sz="2400" dirty="0" smtClean="0">
                <a:solidFill>
                  <a:schemeClr val="tx1"/>
                </a:solidFill>
              </a:rPr>
              <a:t>Q if it is not regulated</a:t>
            </a:r>
            <a:endParaRPr lang="en-US" sz="2400" dirty="0">
              <a:solidFill>
                <a:schemeClr val="tx1"/>
              </a:solidFill>
            </a:endParaRPr>
          </a:p>
          <a:p>
            <a:pPr marL="914400" lvl="1" indent="-457200" algn="l">
              <a:buFont typeface="Arial" pitchFamily="34" charset="0"/>
              <a:buChar char="•"/>
            </a:pPr>
            <a:r>
              <a:rPr lang="en-US" sz="2400" dirty="0" smtClean="0">
                <a:solidFill>
                  <a:schemeClr val="tx1"/>
                </a:solidFill>
              </a:rPr>
              <a:t>Productively </a:t>
            </a:r>
            <a:r>
              <a:rPr lang="en-US" sz="2400" dirty="0">
                <a:solidFill>
                  <a:schemeClr val="tx1"/>
                </a:solidFill>
              </a:rPr>
              <a:t>efficient </a:t>
            </a:r>
            <a:r>
              <a:rPr lang="en-US" sz="2400" dirty="0" smtClean="0">
                <a:solidFill>
                  <a:schemeClr val="tx1"/>
                </a:solidFill>
              </a:rPr>
              <a:t>Q </a:t>
            </a:r>
          </a:p>
          <a:p>
            <a:pPr marL="914400" lvl="1" indent="-457200" algn="l">
              <a:buFont typeface="Arial" pitchFamily="34" charset="0"/>
              <a:buChar char="•"/>
            </a:pPr>
            <a:r>
              <a:rPr lang="en-US" sz="2400" dirty="0" err="1" smtClean="0">
                <a:solidFill>
                  <a:schemeClr val="tx1"/>
                </a:solidFill>
              </a:rPr>
              <a:t>Allocatively</a:t>
            </a:r>
            <a:r>
              <a:rPr lang="en-US" sz="2400" dirty="0" smtClean="0">
                <a:solidFill>
                  <a:schemeClr val="tx1"/>
                </a:solidFill>
              </a:rPr>
              <a:t> efficient Q</a:t>
            </a:r>
            <a:endParaRPr lang="en-US" sz="2400" dirty="0">
              <a:solidFill>
                <a:schemeClr val="tx1"/>
              </a:solidFill>
            </a:endParaRPr>
          </a:p>
          <a:p>
            <a:pPr marL="914400" lvl="1" indent="-457200" algn="l">
              <a:buFont typeface="Arial" pitchFamily="34" charset="0"/>
              <a:buChar char="•"/>
            </a:pPr>
            <a:r>
              <a:rPr lang="en-US" sz="2400" dirty="0" smtClean="0">
                <a:solidFill>
                  <a:schemeClr val="tx1"/>
                </a:solidFill>
              </a:rPr>
              <a:t>Price and quantity if the monopoly if regulated using the “fair return” (AC) approach</a:t>
            </a:r>
          </a:p>
          <a:p>
            <a:pPr marL="914400" lvl="1" indent="-457200" algn="l">
              <a:buFont typeface="Arial" pitchFamily="34" charset="0"/>
              <a:buChar char="•"/>
            </a:pPr>
            <a:r>
              <a:rPr lang="en-US" sz="2400" dirty="0">
                <a:solidFill>
                  <a:schemeClr val="tx1"/>
                </a:solidFill>
              </a:rPr>
              <a:t>Price and quantity if the </a:t>
            </a:r>
            <a:r>
              <a:rPr lang="en-US" sz="2400" dirty="0" smtClean="0">
                <a:solidFill>
                  <a:schemeClr val="tx1"/>
                </a:solidFill>
              </a:rPr>
              <a:t>monopoly if regulated to achieve </a:t>
            </a:r>
            <a:r>
              <a:rPr lang="en-US" sz="2400" dirty="0" err="1" smtClean="0">
                <a:solidFill>
                  <a:schemeClr val="tx1"/>
                </a:solidFill>
              </a:rPr>
              <a:t>allocative</a:t>
            </a:r>
            <a:r>
              <a:rPr lang="en-US" sz="2400" dirty="0" smtClean="0">
                <a:solidFill>
                  <a:schemeClr val="tx1"/>
                </a:solidFill>
              </a:rPr>
              <a:t> efficiency</a:t>
            </a:r>
          </a:p>
          <a:p>
            <a:pPr lvl="1" algn="l"/>
            <a:r>
              <a:rPr lang="en-US" sz="1000" dirty="0" smtClean="0">
                <a:solidFill>
                  <a:schemeClr val="tx1"/>
                </a:solidFill>
              </a:rPr>
              <a:t>  </a:t>
            </a:r>
            <a:endParaRPr lang="en-US" sz="1000" dirty="0">
              <a:solidFill>
                <a:schemeClr val="tx1"/>
              </a:solidFill>
            </a:endParaRPr>
          </a:p>
          <a:p>
            <a:pPr algn="l"/>
            <a:r>
              <a:rPr lang="en-US" sz="2800" dirty="0" smtClean="0">
                <a:solidFill>
                  <a:schemeClr val="tx1"/>
                </a:solidFill>
              </a:rPr>
              <a:t>YP 39 and 42 #10-13 Price Discrimination</a:t>
            </a:r>
          </a:p>
        </p:txBody>
      </p:sp>
      <p:sp>
        <p:nvSpPr>
          <p:cNvPr id="5" name="Title 1"/>
          <p:cNvSpPr>
            <a:spLocks noGrp="1"/>
          </p:cNvSpPr>
          <p:nvPr>
            <p:ph type="ctrTitle"/>
          </p:nvPr>
        </p:nvSpPr>
        <p:spPr>
          <a:xfrm>
            <a:off x="609600" y="76200"/>
            <a:ext cx="7772400" cy="1143000"/>
          </a:xfrm>
        </p:spPr>
        <p:txBody>
          <a:bodyPr>
            <a:noAutofit/>
          </a:bodyPr>
          <a:lstStyle/>
          <a:p>
            <a:r>
              <a:rPr lang="en-US" sz="3600" b="1" dirty="0" smtClean="0"/>
              <a:t>Review Lesson 10b </a:t>
            </a:r>
            <a:br>
              <a:rPr lang="en-US" sz="3600" b="1" dirty="0" smtClean="0"/>
            </a:br>
            <a:r>
              <a:rPr lang="en-US" sz="3600" b="1" dirty="0" smtClean="0"/>
              <a:t>Monopoly: Long Run Equilibrium</a:t>
            </a:r>
            <a:endParaRPr lang="en-US" sz="3600" b="1" dirty="0"/>
          </a:p>
        </p:txBody>
      </p:sp>
      <p:sp>
        <p:nvSpPr>
          <p:cNvPr id="6" name="TextBox 5"/>
          <p:cNvSpPr txBox="1"/>
          <p:nvPr/>
        </p:nvSpPr>
        <p:spPr>
          <a:xfrm>
            <a:off x="152400" y="6019800"/>
            <a:ext cx="8763000" cy="707886"/>
          </a:xfrm>
          <a:prstGeom prst="rect">
            <a:avLst/>
          </a:prstGeom>
          <a:noFill/>
          <a:ln w="38100">
            <a:solidFill>
              <a:srgbClr val="00B0F0"/>
            </a:solidFill>
          </a:ln>
        </p:spPr>
        <p:txBody>
          <a:bodyPr wrap="square" rtlCol="0">
            <a:spAutoFit/>
          </a:bodyPr>
          <a:lstStyle/>
          <a:p>
            <a:pPr algn="ctr"/>
            <a:r>
              <a:rPr lang="en-US" sz="4000" b="1" dirty="0"/>
              <a:t>10b – Monopoly: Long-Run Equilibrium</a:t>
            </a:r>
            <a:endParaRPr lang="en-US" sz="4000" dirty="0"/>
          </a:p>
        </p:txBody>
      </p:sp>
    </p:spTree>
    <p:custDataLst>
      <p:tags r:id="rId1"/>
    </p:custDataLst>
    <p:extLst>
      <p:ext uri="{BB962C8B-B14F-4D97-AF65-F5344CB8AC3E}">
        <p14:creationId xmlns:p14="http://schemas.microsoft.com/office/powerpoint/2010/main" val="82232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52400"/>
            <a:ext cx="8686800" cy="4525963"/>
          </a:xfrm>
        </p:spPr>
        <p:txBody>
          <a:bodyPr>
            <a:normAutofit lnSpcReduction="10000"/>
          </a:bodyPr>
          <a:lstStyle/>
          <a:p>
            <a:pPr marL="0" indent="0">
              <a:buNone/>
            </a:pPr>
            <a:r>
              <a:rPr lang="en-US" b="1" dirty="0" smtClean="0"/>
              <a:t>A </a:t>
            </a:r>
            <a:r>
              <a:rPr lang="en-US" b="1" dirty="0"/>
              <a:t>monopolistically competitive industry combines elements of both </a:t>
            </a:r>
            <a:r>
              <a:rPr lang="en-US" b="1" i="1" u="sng" dirty="0"/>
              <a:t>competition</a:t>
            </a:r>
            <a:r>
              <a:rPr lang="en-US" b="1" dirty="0"/>
              <a:t> and </a:t>
            </a:r>
            <a:r>
              <a:rPr lang="en-US" b="1" i="1" u="sng" dirty="0"/>
              <a:t>monopoly</a:t>
            </a:r>
            <a:r>
              <a:rPr lang="en-US" b="1" dirty="0"/>
              <a:t>. </a:t>
            </a:r>
            <a:endParaRPr lang="en-US" b="1" dirty="0" smtClean="0"/>
          </a:p>
          <a:p>
            <a:pPr marL="0" indent="0">
              <a:buNone/>
            </a:pPr>
            <a:endParaRPr lang="en-US" b="1" dirty="0" smtClean="0"/>
          </a:p>
          <a:p>
            <a:pPr marL="400050" lvl="1" indent="0">
              <a:buNone/>
            </a:pPr>
            <a:r>
              <a:rPr lang="en-US" sz="3200" b="1" dirty="0" smtClean="0"/>
              <a:t>The </a:t>
            </a:r>
            <a:r>
              <a:rPr lang="en-US" sz="3200" b="1" i="1" u="sng" dirty="0"/>
              <a:t>monopoly</a:t>
            </a:r>
            <a:r>
              <a:rPr lang="en-US" sz="3200" b="1" dirty="0"/>
              <a:t> element results from:</a:t>
            </a:r>
            <a:r>
              <a:rPr lang="en-US" sz="3200" dirty="0"/>
              <a:t> </a:t>
            </a:r>
            <a:br>
              <a:rPr lang="en-US" sz="3200" dirty="0"/>
            </a:br>
            <a:r>
              <a:rPr lang="en-US" sz="3200" dirty="0" smtClean="0"/>
              <a:t>Product differentiation</a:t>
            </a:r>
            <a:r>
              <a:rPr lang="en-US" sz="3200" dirty="0"/>
              <a:t/>
            </a:r>
            <a:br>
              <a:rPr lang="en-US" sz="3200" dirty="0"/>
            </a:br>
            <a:endParaRPr lang="en-US" sz="3200" dirty="0" smtClean="0"/>
          </a:p>
          <a:p>
            <a:pPr marL="400050" lvl="1" indent="0">
              <a:buNone/>
            </a:pPr>
            <a:r>
              <a:rPr lang="en-US" sz="3200" b="1" dirty="0" smtClean="0"/>
              <a:t>The </a:t>
            </a:r>
            <a:r>
              <a:rPr lang="en-US" sz="3200" b="1" i="1" u="sng" dirty="0" smtClean="0"/>
              <a:t>competitive</a:t>
            </a:r>
            <a:r>
              <a:rPr lang="en-US" sz="3200" b="1" dirty="0" smtClean="0"/>
              <a:t> </a:t>
            </a:r>
            <a:r>
              <a:rPr lang="en-US" sz="3200" b="1" dirty="0"/>
              <a:t>element results from:</a:t>
            </a:r>
            <a:r>
              <a:rPr lang="en-US" sz="3200" dirty="0"/>
              <a:t> </a:t>
            </a:r>
            <a:endParaRPr lang="en-US" sz="3200" dirty="0" smtClean="0"/>
          </a:p>
          <a:p>
            <a:pPr marL="400050" lvl="1" indent="0">
              <a:buNone/>
            </a:pPr>
            <a:r>
              <a:rPr lang="en-US" sz="3200" dirty="0" smtClean="0"/>
              <a:t>Low entry barriers</a:t>
            </a:r>
            <a:r>
              <a:rPr lang="en-US" dirty="0"/>
              <a:t/>
            </a:r>
            <a:br>
              <a:rPr lang="en-US" dirty="0"/>
            </a:br>
            <a:endParaRPr lang="en-US" dirty="0"/>
          </a:p>
        </p:txBody>
      </p:sp>
      <p:sp>
        <p:nvSpPr>
          <p:cNvPr id="5" name="TextBox 4"/>
          <p:cNvSpPr txBox="1"/>
          <p:nvPr/>
        </p:nvSpPr>
        <p:spPr>
          <a:xfrm>
            <a:off x="381000" y="59436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spTree>
    <p:custDataLst>
      <p:tags r:id="rId1"/>
    </p:custDataLst>
    <p:extLst>
      <p:ext uri="{BB962C8B-B14F-4D97-AF65-F5344CB8AC3E}">
        <p14:creationId xmlns:p14="http://schemas.microsoft.com/office/powerpoint/2010/main" val="2908678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5641"/>
            <a:ext cx="7772400" cy="762001"/>
          </a:xfrm>
        </p:spPr>
        <p:txBody>
          <a:bodyPr>
            <a:normAutofit/>
          </a:bodyPr>
          <a:lstStyle/>
          <a:p>
            <a:r>
              <a:rPr lang="en-US" b="1" dirty="0" smtClean="0"/>
              <a:t>ARE BUSINESSES EFFICIENT?</a:t>
            </a:r>
            <a:endParaRPr lang="en-US" b="1" dirty="0"/>
          </a:p>
        </p:txBody>
      </p:sp>
      <p:sp>
        <p:nvSpPr>
          <p:cNvPr id="3" name="Subtitle 2"/>
          <p:cNvSpPr>
            <a:spLocks noGrp="1"/>
          </p:cNvSpPr>
          <p:nvPr>
            <p:ph type="subTitle" idx="1"/>
          </p:nvPr>
        </p:nvSpPr>
        <p:spPr>
          <a:xfrm>
            <a:off x="533400" y="1524000"/>
            <a:ext cx="8077200" cy="4953000"/>
          </a:xfrm>
        </p:spPr>
        <p:txBody>
          <a:bodyPr>
            <a:normAutofit/>
          </a:bodyPr>
          <a:lstStyle/>
          <a:p>
            <a:pPr algn="l"/>
            <a:r>
              <a:rPr lang="en-US" sz="4000" dirty="0" smtClean="0">
                <a:solidFill>
                  <a:schemeClr val="tx1"/>
                </a:solidFill>
              </a:rPr>
              <a:t>1. Characteristics and Examples</a:t>
            </a:r>
            <a:br>
              <a:rPr lang="en-US" sz="4000" dirty="0" smtClean="0">
                <a:solidFill>
                  <a:schemeClr val="tx1"/>
                </a:solidFill>
              </a:rPr>
            </a:br>
            <a:r>
              <a:rPr lang="en-US" sz="4000" dirty="0" smtClean="0">
                <a:solidFill>
                  <a:schemeClr val="tx1"/>
                </a:solidFill>
              </a:rPr>
              <a:t>2. </a:t>
            </a:r>
            <a:r>
              <a:rPr lang="en-US" sz="4000" b="1" dirty="0" smtClean="0">
                <a:solidFill>
                  <a:srgbClr val="FF0000"/>
                </a:solidFill>
              </a:rPr>
              <a:t>Nature of the Demand Curve</a:t>
            </a:r>
            <a:r>
              <a:rPr lang="en-US" sz="4000" dirty="0" smtClean="0">
                <a:solidFill>
                  <a:schemeClr val="tx1"/>
                </a:solidFill>
              </a:rPr>
              <a:t/>
            </a:r>
            <a:br>
              <a:rPr lang="en-US" sz="4000" dirty="0" smtClean="0">
                <a:solidFill>
                  <a:schemeClr val="tx1"/>
                </a:solidFill>
              </a:rPr>
            </a:br>
            <a:r>
              <a:rPr lang="en-US" sz="4000" dirty="0" smtClean="0">
                <a:solidFill>
                  <a:schemeClr val="tx1"/>
                </a:solidFill>
              </a:rPr>
              <a:t>3. Short Run Equilibrium </a:t>
            </a:r>
            <a:br>
              <a:rPr lang="en-US" sz="4000" dirty="0" smtClean="0">
                <a:solidFill>
                  <a:schemeClr val="tx1"/>
                </a:solidFill>
              </a:rPr>
            </a:br>
            <a:r>
              <a:rPr lang="en-US" sz="4000" dirty="0" smtClean="0">
                <a:solidFill>
                  <a:schemeClr val="tx1"/>
                </a:solidFill>
              </a:rPr>
              <a:t>4. Long Run Equilibrium and Efficiency</a:t>
            </a:r>
            <a:br>
              <a:rPr lang="en-US" sz="4000" dirty="0" smtClean="0">
                <a:solidFill>
                  <a:schemeClr val="tx1"/>
                </a:solidFill>
              </a:rPr>
            </a:br>
            <a:r>
              <a:rPr lang="en-US" sz="4000" dirty="0" smtClean="0">
                <a:solidFill>
                  <a:schemeClr val="tx1"/>
                </a:solidFill>
              </a:rPr>
              <a:t>5. Other Issues</a:t>
            </a:r>
          </a:p>
          <a:p>
            <a:pPr marL="1028700" lvl="1" indent="-571500" algn="l">
              <a:buFont typeface="Arial" pitchFamily="34" charset="0"/>
              <a:buChar char="•"/>
            </a:pPr>
            <a:r>
              <a:rPr lang="en-US" sz="3000" dirty="0" smtClean="0">
                <a:solidFill>
                  <a:schemeClr val="tx1"/>
                </a:solidFill>
              </a:rPr>
              <a:t>Concentration Ratio and </a:t>
            </a:r>
            <a:r>
              <a:rPr lang="en-US" sz="3000" dirty="0" err="1" smtClean="0">
                <a:solidFill>
                  <a:schemeClr val="tx1"/>
                </a:solidFill>
              </a:rPr>
              <a:t>Herfindahl</a:t>
            </a:r>
            <a:r>
              <a:rPr lang="en-US" sz="3000" dirty="0" smtClean="0">
                <a:solidFill>
                  <a:schemeClr val="tx1"/>
                </a:solidFill>
              </a:rPr>
              <a:t> Index</a:t>
            </a:r>
          </a:p>
          <a:p>
            <a:pPr marL="1028700" lvl="1" indent="-571500" algn="l">
              <a:buFont typeface="Arial" pitchFamily="34" charset="0"/>
              <a:buChar char="•"/>
            </a:pPr>
            <a:r>
              <a:rPr lang="en-US" sz="3000" dirty="0" smtClean="0">
                <a:solidFill>
                  <a:schemeClr val="tx1"/>
                </a:solidFill>
              </a:rPr>
              <a:t>Product Differentiation</a:t>
            </a:r>
          </a:p>
          <a:p>
            <a:pPr marL="1028700" lvl="1" indent="-571500" algn="l">
              <a:buFont typeface="Arial" pitchFamily="34" charset="0"/>
              <a:buChar char="•"/>
            </a:pPr>
            <a:r>
              <a:rPr lang="en-US" sz="3000" dirty="0" smtClean="0">
                <a:solidFill>
                  <a:schemeClr val="tx1"/>
                </a:solidFill>
              </a:rPr>
              <a:t>Excess Capacity</a:t>
            </a:r>
            <a:endParaRPr lang="en-US" sz="3000" dirty="0">
              <a:solidFill>
                <a:schemeClr val="tx1"/>
              </a:solidFill>
            </a:endParaRPr>
          </a:p>
          <a:p>
            <a:pPr marL="1200150" lvl="1" indent="-742950" algn="l">
              <a:buAutoNum type="arabicPeriod"/>
            </a:pPr>
            <a:endParaRPr lang="en-US" sz="3600" dirty="0">
              <a:solidFill>
                <a:schemeClr val="tx1"/>
              </a:solidFill>
            </a:endParaRPr>
          </a:p>
        </p:txBody>
      </p:sp>
      <p:sp>
        <p:nvSpPr>
          <p:cNvPr id="4" name="TextBox 3"/>
          <p:cNvSpPr txBox="1"/>
          <p:nvPr/>
        </p:nvSpPr>
        <p:spPr>
          <a:xfrm>
            <a:off x="304800" y="762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spTree>
    <p:custDataLst>
      <p:tags r:id="rId1"/>
    </p:custDataLst>
    <p:extLst>
      <p:ext uri="{BB962C8B-B14F-4D97-AF65-F5344CB8AC3E}">
        <p14:creationId xmlns:p14="http://schemas.microsoft.com/office/powerpoint/2010/main" val="1904510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610600" cy="1066800"/>
          </a:xfrm>
        </p:spPr>
        <p:txBody>
          <a:bodyPr>
            <a:normAutofit/>
          </a:bodyPr>
          <a:lstStyle/>
          <a:p>
            <a:pPr algn="l"/>
            <a:r>
              <a:rPr lang="en-US" sz="3200" b="1" dirty="0" smtClean="0"/>
              <a:t>5. </a:t>
            </a:r>
            <a:r>
              <a:rPr lang="en-US" sz="3200" b="1" dirty="0" smtClean="0"/>
              <a:t>Which </a:t>
            </a:r>
            <a:r>
              <a:rPr lang="en-US" sz="3200" b="1" dirty="0" smtClean="0"/>
              <a:t>is true for the demand curve for </a:t>
            </a:r>
            <a:r>
              <a:rPr lang="en-US" sz="3200" b="1" dirty="0" smtClean="0"/>
              <a:t>a monopolistically competitive industry?</a:t>
            </a:r>
            <a:endParaRPr lang="en-US" sz="3200" b="1" dirty="0"/>
          </a:p>
        </p:txBody>
      </p:sp>
      <p:sp>
        <p:nvSpPr>
          <p:cNvPr id="3" name="TPAnswers"/>
          <p:cNvSpPr>
            <a:spLocks noGrp="1"/>
          </p:cNvSpPr>
          <p:nvPr>
            <p:ph type="body" idx="1"/>
            <p:custDataLst>
              <p:tags r:id="rId2"/>
            </p:custDataLst>
          </p:nvPr>
        </p:nvSpPr>
        <p:spPr>
          <a:xfrm>
            <a:off x="457200" y="1371600"/>
            <a:ext cx="7696200" cy="3154363"/>
          </a:xfrm>
        </p:spPr>
        <p:txBody>
          <a:bodyPr>
            <a:normAutofit/>
          </a:bodyPr>
          <a:lstStyle/>
          <a:p>
            <a:pPr marL="514350" indent="-514350">
              <a:buFont typeface="Arial" pitchFamily="34" charset="0"/>
              <a:buAutoNum type="arabicPeriod"/>
            </a:pPr>
            <a:r>
              <a:rPr lang="en-US" dirty="0"/>
              <a:t>Horizontal and perfectly elastic</a:t>
            </a:r>
          </a:p>
          <a:p>
            <a:pPr marL="514350" indent="-514350">
              <a:buFont typeface="Arial" pitchFamily="34" charset="0"/>
              <a:buAutoNum type="arabicPeriod"/>
            </a:pPr>
            <a:r>
              <a:rPr lang="en-US" dirty="0"/>
              <a:t>Downward sloping and perfectly inelastic</a:t>
            </a:r>
          </a:p>
          <a:p>
            <a:pPr marL="514350" indent="-514350">
              <a:buFont typeface="Arial" pitchFamily="34" charset="0"/>
              <a:buAutoNum type="arabicPeriod"/>
            </a:pPr>
            <a:r>
              <a:rPr lang="en-US" dirty="0"/>
              <a:t>Downward sloping and inelastic</a:t>
            </a:r>
          </a:p>
          <a:p>
            <a:pPr marL="514350" indent="-514350">
              <a:buFont typeface="Arial" pitchFamily="34" charset="0"/>
              <a:buAutoNum type="arabicPeriod"/>
            </a:pPr>
            <a:r>
              <a:rPr lang="en-US" dirty="0"/>
              <a:t>Downward sloping and elastic</a:t>
            </a:r>
            <a:endParaRPr lang="en-US" dirty="0"/>
          </a:p>
        </p:txBody>
      </p:sp>
    </p:spTree>
    <p:custDataLst>
      <p:tags r:id="rId1"/>
    </p:custDataLst>
    <p:extLst>
      <p:ext uri="{BB962C8B-B14F-4D97-AF65-F5344CB8AC3E}">
        <p14:creationId xmlns:p14="http://schemas.microsoft.com/office/powerpoint/2010/main" val="3215965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52400"/>
            <a:ext cx="8610600" cy="1066800"/>
          </a:xfrm>
        </p:spPr>
        <p:txBody>
          <a:bodyPr>
            <a:normAutofit/>
          </a:bodyPr>
          <a:lstStyle/>
          <a:p>
            <a:pPr algn="l"/>
            <a:r>
              <a:rPr lang="en-US" sz="3200" b="1" dirty="0" smtClean="0">
                <a:solidFill>
                  <a:srgbClr val="0070C0"/>
                </a:solidFill>
              </a:rPr>
              <a:t>5. </a:t>
            </a:r>
            <a:r>
              <a:rPr lang="en-US" sz="3200" b="1" dirty="0">
                <a:solidFill>
                  <a:srgbClr val="0070C0"/>
                </a:solidFill>
              </a:rPr>
              <a:t>Which is true for the demand curve for a monopolistically competitive industry?</a:t>
            </a:r>
            <a:endParaRPr lang="en-US" sz="3200" b="1" dirty="0">
              <a:solidFill>
                <a:srgbClr val="0070C0"/>
              </a:solidFill>
            </a:endParaRPr>
          </a:p>
        </p:txBody>
      </p:sp>
      <p:sp>
        <p:nvSpPr>
          <p:cNvPr id="6" name="CorShape1"/>
          <p:cNvSpPr/>
          <p:nvPr>
            <p:custDataLst>
              <p:tags r:id="rId2"/>
            </p:custDataLst>
          </p:nvPr>
        </p:nvSpPr>
        <p:spPr>
          <a:xfrm rot="10800000">
            <a:off x="304800" y="32004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371600"/>
            <a:ext cx="8001000" cy="3154363"/>
          </a:xfrm>
        </p:spPr>
        <p:txBody>
          <a:bodyPr>
            <a:normAutofit/>
          </a:bodyPr>
          <a:lstStyle/>
          <a:p>
            <a:pPr marL="514350" indent="-514350">
              <a:buFont typeface="Arial" pitchFamily="34" charset="0"/>
              <a:buAutoNum type="arabicPeriod"/>
            </a:pPr>
            <a:r>
              <a:rPr lang="en-US" dirty="0" smtClean="0"/>
              <a:t>Horizontal and perfectly elastic</a:t>
            </a:r>
            <a:endParaRPr lang="en-US" dirty="0" smtClean="0"/>
          </a:p>
          <a:p>
            <a:pPr marL="514350" indent="-514350">
              <a:buFont typeface="Arial" pitchFamily="34" charset="0"/>
              <a:buAutoNum type="arabicPeriod"/>
            </a:pPr>
            <a:r>
              <a:rPr lang="en-US" dirty="0" smtClean="0"/>
              <a:t>Downward sloping and perfectly inelastic</a:t>
            </a:r>
            <a:endParaRPr lang="en-US" dirty="0" smtClean="0"/>
          </a:p>
          <a:p>
            <a:pPr marL="514350" indent="-514350">
              <a:buFont typeface="Arial" pitchFamily="34" charset="0"/>
              <a:buAutoNum type="arabicPeriod"/>
            </a:pPr>
            <a:r>
              <a:rPr lang="en-US" dirty="0" smtClean="0"/>
              <a:t>Downward sloping and inelastic</a:t>
            </a:r>
            <a:endParaRPr lang="en-US" dirty="0" smtClean="0"/>
          </a:p>
          <a:p>
            <a:pPr marL="514350" indent="-514350">
              <a:buFont typeface="Arial" pitchFamily="34" charset="0"/>
              <a:buAutoNum type="arabicPeriod"/>
            </a:pPr>
            <a:r>
              <a:rPr lang="en-US" dirty="0" smtClean="0"/>
              <a:t>Downward sloping and elastic</a:t>
            </a:r>
            <a:endParaRPr lang="en-US" dirty="0"/>
          </a:p>
        </p:txBody>
      </p:sp>
    </p:spTree>
    <p:custDataLst>
      <p:tags r:id="rId1"/>
    </p:custDataLst>
    <p:extLst>
      <p:ext uri="{BB962C8B-B14F-4D97-AF65-F5344CB8AC3E}">
        <p14:creationId xmlns:p14="http://schemas.microsoft.com/office/powerpoint/2010/main" val="353180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5641"/>
            <a:ext cx="7772400" cy="762001"/>
          </a:xfrm>
        </p:spPr>
        <p:txBody>
          <a:bodyPr>
            <a:normAutofit/>
          </a:bodyPr>
          <a:lstStyle/>
          <a:p>
            <a:r>
              <a:rPr lang="en-US" b="1" dirty="0" smtClean="0"/>
              <a:t>ARE BUSINESSES EFFICIENT?</a:t>
            </a:r>
            <a:endParaRPr lang="en-US" b="1" dirty="0"/>
          </a:p>
        </p:txBody>
      </p:sp>
      <p:sp>
        <p:nvSpPr>
          <p:cNvPr id="3" name="Subtitle 2"/>
          <p:cNvSpPr>
            <a:spLocks noGrp="1"/>
          </p:cNvSpPr>
          <p:nvPr>
            <p:ph type="subTitle" idx="1"/>
          </p:nvPr>
        </p:nvSpPr>
        <p:spPr>
          <a:xfrm>
            <a:off x="533400" y="1524000"/>
            <a:ext cx="8077200" cy="4953000"/>
          </a:xfrm>
        </p:spPr>
        <p:txBody>
          <a:bodyPr>
            <a:normAutofit/>
          </a:bodyPr>
          <a:lstStyle/>
          <a:p>
            <a:pPr algn="l"/>
            <a:r>
              <a:rPr lang="en-US" sz="4000" dirty="0" smtClean="0">
                <a:solidFill>
                  <a:schemeClr val="tx1"/>
                </a:solidFill>
              </a:rPr>
              <a:t>1. Characteristics and Examples</a:t>
            </a:r>
            <a:br>
              <a:rPr lang="en-US" sz="4000" dirty="0" smtClean="0">
                <a:solidFill>
                  <a:schemeClr val="tx1"/>
                </a:solidFill>
              </a:rPr>
            </a:br>
            <a:r>
              <a:rPr lang="en-US" sz="4000" dirty="0" smtClean="0">
                <a:solidFill>
                  <a:schemeClr val="tx1"/>
                </a:solidFill>
              </a:rPr>
              <a:t>2. Nature of the Demand Curve</a:t>
            </a:r>
            <a:br>
              <a:rPr lang="en-US" sz="4000" dirty="0" smtClean="0">
                <a:solidFill>
                  <a:schemeClr val="tx1"/>
                </a:solidFill>
              </a:rPr>
            </a:br>
            <a:r>
              <a:rPr lang="en-US" sz="4000" dirty="0" smtClean="0">
                <a:solidFill>
                  <a:schemeClr val="tx1"/>
                </a:solidFill>
              </a:rPr>
              <a:t>3. </a:t>
            </a:r>
            <a:r>
              <a:rPr lang="en-US" sz="4000" b="1" dirty="0" smtClean="0">
                <a:solidFill>
                  <a:srgbClr val="FF0000"/>
                </a:solidFill>
              </a:rPr>
              <a:t>Short Run Equilibrium </a:t>
            </a:r>
            <a:r>
              <a:rPr lang="en-US" sz="4000" dirty="0" smtClean="0">
                <a:solidFill>
                  <a:schemeClr val="tx1"/>
                </a:solidFill>
              </a:rPr>
              <a:t/>
            </a:r>
            <a:br>
              <a:rPr lang="en-US" sz="4000" dirty="0" smtClean="0">
                <a:solidFill>
                  <a:schemeClr val="tx1"/>
                </a:solidFill>
              </a:rPr>
            </a:br>
            <a:r>
              <a:rPr lang="en-US" sz="4000" dirty="0" smtClean="0">
                <a:solidFill>
                  <a:schemeClr val="tx1"/>
                </a:solidFill>
              </a:rPr>
              <a:t>4. Long Run Equilibrium and Efficiency</a:t>
            </a:r>
            <a:br>
              <a:rPr lang="en-US" sz="4000" dirty="0" smtClean="0">
                <a:solidFill>
                  <a:schemeClr val="tx1"/>
                </a:solidFill>
              </a:rPr>
            </a:br>
            <a:r>
              <a:rPr lang="en-US" sz="4000" dirty="0" smtClean="0">
                <a:solidFill>
                  <a:schemeClr val="tx1"/>
                </a:solidFill>
              </a:rPr>
              <a:t>5. Other Issues</a:t>
            </a:r>
          </a:p>
          <a:p>
            <a:pPr marL="1028700" lvl="1" indent="-571500" algn="l">
              <a:buFont typeface="Arial" pitchFamily="34" charset="0"/>
              <a:buChar char="•"/>
            </a:pPr>
            <a:r>
              <a:rPr lang="en-US" sz="3000" dirty="0" smtClean="0">
                <a:solidFill>
                  <a:schemeClr val="tx1"/>
                </a:solidFill>
              </a:rPr>
              <a:t>Concentration Ratio and </a:t>
            </a:r>
            <a:r>
              <a:rPr lang="en-US" sz="3000" dirty="0" err="1" smtClean="0">
                <a:solidFill>
                  <a:schemeClr val="tx1"/>
                </a:solidFill>
              </a:rPr>
              <a:t>Herfindahl</a:t>
            </a:r>
            <a:r>
              <a:rPr lang="en-US" sz="3000" dirty="0" smtClean="0">
                <a:solidFill>
                  <a:schemeClr val="tx1"/>
                </a:solidFill>
              </a:rPr>
              <a:t> Index</a:t>
            </a:r>
          </a:p>
          <a:p>
            <a:pPr marL="1028700" lvl="1" indent="-571500" algn="l">
              <a:buFont typeface="Arial" pitchFamily="34" charset="0"/>
              <a:buChar char="•"/>
            </a:pPr>
            <a:r>
              <a:rPr lang="en-US" sz="3000" dirty="0" smtClean="0">
                <a:solidFill>
                  <a:schemeClr val="tx1"/>
                </a:solidFill>
              </a:rPr>
              <a:t>Product Differentiation</a:t>
            </a:r>
          </a:p>
          <a:p>
            <a:pPr marL="1028700" lvl="1" indent="-571500" algn="l">
              <a:buFont typeface="Arial" pitchFamily="34" charset="0"/>
              <a:buChar char="•"/>
            </a:pPr>
            <a:r>
              <a:rPr lang="en-US" sz="3000" dirty="0" smtClean="0">
                <a:solidFill>
                  <a:schemeClr val="tx1"/>
                </a:solidFill>
              </a:rPr>
              <a:t>Excess Capacity</a:t>
            </a:r>
            <a:endParaRPr lang="en-US" sz="3000" dirty="0">
              <a:solidFill>
                <a:schemeClr val="tx1"/>
              </a:solidFill>
            </a:endParaRPr>
          </a:p>
          <a:p>
            <a:pPr marL="1200150" lvl="1" indent="-742950" algn="l">
              <a:buAutoNum type="arabicPeriod"/>
            </a:pPr>
            <a:endParaRPr lang="en-US" sz="3600" dirty="0">
              <a:solidFill>
                <a:schemeClr val="tx1"/>
              </a:solidFill>
            </a:endParaRPr>
          </a:p>
        </p:txBody>
      </p:sp>
      <p:sp>
        <p:nvSpPr>
          <p:cNvPr id="4" name="TextBox 3"/>
          <p:cNvSpPr txBox="1"/>
          <p:nvPr/>
        </p:nvSpPr>
        <p:spPr>
          <a:xfrm>
            <a:off x="304800" y="762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spTree>
    <p:custDataLst>
      <p:tags r:id="rId1"/>
    </p:custDataLst>
    <p:extLst>
      <p:ext uri="{BB962C8B-B14F-4D97-AF65-F5344CB8AC3E}">
        <p14:creationId xmlns:p14="http://schemas.microsoft.com/office/powerpoint/2010/main" val="228035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pic>
        <p:nvPicPr>
          <p:cNvPr id="4098" name="Picture 2" descr="C:\Users\mhealy\OneDrive for Business\web\ecogif\purecomp\ypthreerulesprofmaxon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3820"/>
            <a:ext cx="9223206" cy="2611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0" y="990600"/>
            <a:ext cx="1295400" cy="523220"/>
          </a:xfrm>
          <a:prstGeom prst="rect">
            <a:avLst/>
          </a:prstGeom>
          <a:noFill/>
        </p:spPr>
        <p:txBody>
          <a:bodyPr wrap="square" rtlCol="0">
            <a:spAutoFit/>
          </a:bodyPr>
          <a:lstStyle/>
          <a:p>
            <a:r>
              <a:rPr lang="en-US" sz="2800" b="1" dirty="0" smtClean="0"/>
              <a:t>YP 48</a:t>
            </a:r>
            <a:endParaRPr lang="en-US" sz="2800" b="1" dirty="0"/>
          </a:p>
        </p:txBody>
      </p:sp>
    </p:spTree>
    <p:custDataLst>
      <p:tags r:id="rId1"/>
    </p:custDataLst>
    <p:extLst>
      <p:ext uri="{BB962C8B-B14F-4D97-AF65-F5344CB8AC3E}">
        <p14:creationId xmlns:p14="http://schemas.microsoft.com/office/powerpoint/2010/main" val="1588836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3302000" cy="3657600"/>
          </a:xfrm>
        </p:spPr>
        <p:txBody>
          <a:bodyPr>
            <a:normAutofit fontScale="90000"/>
          </a:bodyPr>
          <a:lstStyle/>
          <a:p>
            <a:pPr algn="l"/>
            <a:r>
              <a:rPr lang="en-US" sz="3600" b="1" dirty="0" smtClean="0"/>
              <a:t>6. </a:t>
            </a:r>
            <a:r>
              <a:rPr lang="en-US" sz="3600" b="1" dirty="0" smtClean="0"/>
              <a:t>What is the profit-maximizing output and price for this monopolistically competitive firm?</a:t>
            </a:r>
            <a:br>
              <a:rPr lang="en-US" sz="3600" b="1" dirty="0" smtClean="0"/>
            </a:br>
            <a:r>
              <a:rPr lang="en-US" sz="3600" b="1" dirty="0"/>
              <a:t>YP 47 #9</a:t>
            </a:r>
            <a:endParaRPr lang="en-US" b="1" dirty="0"/>
          </a:p>
        </p:txBody>
      </p:sp>
      <p:pic>
        <p:nvPicPr>
          <p:cNvPr id="5" name="Picture 4" descr="11asrtable.jpg"/>
          <p:cNvPicPr>
            <a:picLocks noChangeAspect="1"/>
          </p:cNvPicPr>
          <p:nvPr/>
        </p:nvPicPr>
        <p:blipFill>
          <a:blip r:embed="rId4" cstate="print"/>
          <a:stretch>
            <a:fillRect/>
          </a:stretch>
        </p:blipFill>
        <p:spPr>
          <a:xfrm>
            <a:off x="3886199" y="152400"/>
            <a:ext cx="6773333" cy="4267200"/>
          </a:xfrm>
          <a:prstGeom prst="rect">
            <a:avLst/>
          </a:prstGeom>
        </p:spPr>
      </p:pic>
      <p:sp>
        <p:nvSpPr>
          <p:cNvPr id="3" name="TPAnswers"/>
          <p:cNvSpPr>
            <a:spLocks noGrp="1"/>
          </p:cNvSpPr>
          <p:nvPr>
            <p:ph type="body" idx="1"/>
            <p:custDataLst>
              <p:tags r:id="rId2"/>
            </p:custDataLst>
          </p:nvPr>
        </p:nvSpPr>
        <p:spPr>
          <a:xfrm>
            <a:off x="408475" y="3881673"/>
            <a:ext cx="2971800" cy="2438400"/>
          </a:xfrm>
        </p:spPr>
        <p:txBody>
          <a:bodyPr>
            <a:normAutofit/>
          </a:bodyPr>
          <a:lstStyle/>
          <a:p>
            <a:pPr marL="514350" indent="-514350">
              <a:buFont typeface="Arial" pitchFamily="34" charset="0"/>
              <a:buAutoNum type="arabicPeriod"/>
            </a:pPr>
            <a:r>
              <a:rPr lang="en-US" dirty="0" smtClean="0"/>
              <a:t>P = 12; Q = 5</a:t>
            </a:r>
          </a:p>
          <a:p>
            <a:pPr marL="514350" indent="-514350">
              <a:buFont typeface="Arial" pitchFamily="34" charset="0"/>
              <a:buAutoNum type="arabicPeriod"/>
            </a:pPr>
            <a:r>
              <a:rPr lang="en-US" dirty="0" smtClean="0"/>
              <a:t>P = 14; Q = 4</a:t>
            </a:r>
          </a:p>
          <a:p>
            <a:pPr marL="514350" indent="-514350">
              <a:buFont typeface="Arial" pitchFamily="34" charset="0"/>
              <a:buAutoNum type="arabicPeriod"/>
            </a:pPr>
            <a:r>
              <a:rPr lang="en-US" dirty="0" smtClean="0"/>
              <a:t>P = 16; Q = 3</a:t>
            </a:r>
          </a:p>
          <a:p>
            <a:pPr marL="514350" indent="-514350">
              <a:buFont typeface="Arial" pitchFamily="34" charset="0"/>
              <a:buAutoNum type="arabicPeriod"/>
            </a:pPr>
            <a:r>
              <a:rPr lang="en-US" dirty="0" smtClean="0"/>
              <a:t>P = 18; Q = 2</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3302000" cy="3657600"/>
          </a:xfrm>
        </p:spPr>
        <p:txBody>
          <a:bodyPr>
            <a:normAutofit fontScale="90000"/>
          </a:bodyPr>
          <a:lstStyle/>
          <a:p>
            <a:pPr algn="l"/>
            <a:r>
              <a:rPr lang="en-US" sz="3600" b="1" dirty="0" smtClean="0">
                <a:solidFill>
                  <a:srgbClr val="0070C0"/>
                </a:solidFill>
              </a:rPr>
              <a:t>6. </a:t>
            </a:r>
            <a:r>
              <a:rPr lang="en-US" sz="3600" b="1" dirty="0" smtClean="0">
                <a:solidFill>
                  <a:srgbClr val="0070C0"/>
                </a:solidFill>
              </a:rPr>
              <a:t>What is the profit-maximizing output and price for this monopolistically competitive firm?</a:t>
            </a:r>
            <a:br>
              <a:rPr lang="en-US" sz="3600" b="1" dirty="0" smtClean="0">
                <a:solidFill>
                  <a:srgbClr val="0070C0"/>
                </a:solidFill>
              </a:rPr>
            </a:br>
            <a:r>
              <a:rPr lang="en-US" sz="3600" b="1" dirty="0" smtClean="0">
                <a:solidFill>
                  <a:srgbClr val="0070C0"/>
                </a:solidFill>
              </a:rPr>
              <a:t>YP 47 #9</a:t>
            </a:r>
            <a:endParaRPr lang="en-US" b="1" dirty="0">
              <a:solidFill>
                <a:srgbClr val="0070C0"/>
              </a:solidFill>
            </a:endParaRPr>
          </a:p>
        </p:txBody>
      </p:sp>
      <p:pic>
        <p:nvPicPr>
          <p:cNvPr id="5" name="Picture 4" descr="11asrtable.jpg"/>
          <p:cNvPicPr>
            <a:picLocks noChangeAspect="1"/>
          </p:cNvPicPr>
          <p:nvPr/>
        </p:nvPicPr>
        <p:blipFill>
          <a:blip r:embed="rId5" cstate="print"/>
          <a:stretch>
            <a:fillRect/>
          </a:stretch>
        </p:blipFill>
        <p:spPr>
          <a:xfrm>
            <a:off x="3886199" y="152400"/>
            <a:ext cx="6773333" cy="4267200"/>
          </a:xfrm>
          <a:prstGeom prst="rect">
            <a:avLst/>
          </a:prstGeom>
        </p:spPr>
      </p:pic>
      <p:sp>
        <p:nvSpPr>
          <p:cNvPr id="3" name="TPAnswers"/>
          <p:cNvSpPr>
            <a:spLocks noGrp="1"/>
          </p:cNvSpPr>
          <p:nvPr>
            <p:ph type="body" idx="1"/>
            <p:custDataLst>
              <p:tags r:id="rId2"/>
            </p:custDataLst>
          </p:nvPr>
        </p:nvSpPr>
        <p:spPr>
          <a:xfrm>
            <a:off x="408475" y="3881673"/>
            <a:ext cx="2971800" cy="2438400"/>
          </a:xfrm>
        </p:spPr>
        <p:txBody>
          <a:bodyPr>
            <a:normAutofit/>
          </a:bodyPr>
          <a:lstStyle/>
          <a:p>
            <a:pPr marL="514350" indent="-514350">
              <a:buFont typeface="Arial" pitchFamily="34" charset="0"/>
              <a:buAutoNum type="arabicPeriod"/>
            </a:pPr>
            <a:r>
              <a:rPr lang="en-US" dirty="0" smtClean="0"/>
              <a:t>P = 12; Q = 5</a:t>
            </a:r>
          </a:p>
          <a:p>
            <a:pPr marL="514350" indent="-514350">
              <a:buFont typeface="Arial" pitchFamily="34" charset="0"/>
              <a:buAutoNum type="arabicPeriod"/>
            </a:pPr>
            <a:r>
              <a:rPr lang="en-US" dirty="0" smtClean="0"/>
              <a:t>P = 14; Q = 4</a:t>
            </a:r>
          </a:p>
          <a:p>
            <a:pPr marL="514350" indent="-514350">
              <a:buFont typeface="Arial" pitchFamily="34" charset="0"/>
              <a:buAutoNum type="arabicPeriod"/>
            </a:pPr>
            <a:r>
              <a:rPr lang="en-US" dirty="0" smtClean="0"/>
              <a:t>P = 16; Q = 3</a:t>
            </a:r>
          </a:p>
          <a:p>
            <a:pPr marL="514350" indent="-514350">
              <a:buFont typeface="Arial" pitchFamily="34" charset="0"/>
              <a:buAutoNum type="arabicPeriod"/>
            </a:pPr>
            <a:r>
              <a:rPr lang="en-US" dirty="0" smtClean="0"/>
              <a:t>P = 18; Q = 2</a:t>
            </a:r>
          </a:p>
        </p:txBody>
      </p:sp>
      <p:sp>
        <p:nvSpPr>
          <p:cNvPr id="6" name="CorShape1"/>
          <p:cNvSpPr/>
          <p:nvPr>
            <p:custDataLst>
              <p:tags r:id="rId3"/>
            </p:custDataLst>
          </p:nvPr>
        </p:nvSpPr>
        <p:spPr>
          <a:xfrm rot="10800000">
            <a:off x="228600" y="4572000"/>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760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3302000" cy="3657600"/>
          </a:xfrm>
        </p:spPr>
        <p:txBody>
          <a:bodyPr>
            <a:normAutofit fontScale="90000"/>
          </a:bodyPr>
          <a:lstStyle/>
          <a:p>
            <a:pPr algn="l"/>
            <a:r>
              <a:rPr lang="en-US" sz="3600" b="1" dirty="0" smtClean="0"/>
              <a:t>7. </a:t>
            </a:r>
            <a:r>
              <a:rPr lang="en-US" sz="3600" b="1" dirty="0" smtClean="0"/>
              <a:t>What are the maximum profits possible in the short run?</a:t>
            </a:r>
            <a:br>
              <a:rPr lang="en-US" sz="3600" b="1" dirty="0" smtClean="0"/>
            </a:br>
            <a:r>
              <a:rPr lang="en-US" sz="3600" b="1" dirty="0" smtClean="0"/>
              <a:t/>
            </a:r>
            <a:br>
              <a:rPr lang="en-US" sz="3600" b="1" dirty="0" smtClean="0"/>
            </a:br>
            <a:r>
              <a:rPr lang="en-US" sz="3600" b="1" dirty="0" smtClean="0"/>
              <a:t>YP 47 #10</a:t>
            </a:r>
            <a:endParaRPr lang="en-US" b="1"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302442467"/>
              </p:ext>
            </p:extLst>
          </p:nvPr>
        </p:nvGraphicFramePr>
        <p:xfrm>
          <a:off x="6705600" y="4419600"/>
          <a:ext cx="1993900" cy="2243138"/>
        </p:xfrm>
        <a:graphic>
          <a:graphicData uri="http://schemas.openxmlformats.org/presentationml/2006/ole">
            <mc:AlternateContent xmlns:mc="http://schemas.openxmlformats.org/markup-compatibility/2006">
              <mc:Choice xmlns:v="urn:schemas-microsoft-com:vml" Requires="v">
                <p:oleObj spid="_x0000_s2091" name="Chart" r:id="rId6" imgW="4571882" imgH="5143738" progId="MSGraph.Chart.8">
                  <p:embed followColorScheme="full"/>
                </p:oleObj>
              </mc:Choice>
              <mc:Fallback>
                <p:oleObj name="Chart" r:id="rId6" imgW="4571882" imgH="5143738" progId="MSGraph.Chart.8">
                  <p:embed followColorScheme="full"/>
                  <p:pic>
                    <p:nvPicPr>
                      <p:cNvPr id="0" name=""/>
                      <p:cNvPicPr>
                        <a:picLocks noChangeAspect="1" noChangeArrowheads="1"/>
                      </p:cNvPicPr>
                      <p:nvPr/>
                    </p:nvPicPr>
                    <p:blipFill>
                      <a:blip r:embed="rId7"/>
                      <a:srcRect/>
                      <a:stretch>
                        <a:fillRect/>
                      </a:stretch>
                    </p:blipFill>
                    <p:spPr bwMode="auto">
                      <a:xfrm>
                        <a:off x="6705600" y="4419600"/>
                        <a:ext cx="1993900" cy="224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11asrtable.jpg"/>
          <p:cNvPicPr>
            <a:picLocks noChangeAspect="1"/>
          </p:cNvPicPr>
          <p:nvPr/>
        </p:nvPicPr>
        <p:blipFill>
          <a:blip r:embed="rId8" cstate="print"/>
          <a:stretch>
            <a:fillRect/>
          </a:stretch>
        </p:blipFill>
        <p:spPr>
          <a:xfrm>
            <a:off x="3886199" y="326136"/>
            <a:ext cx="6773333" cy="4267200"/>
          </a:xfrm>
          <a:prstGeom prst="rect">
            <a:avLst/>
          </a:prstGeom>
        </p:spPr>
      </p:pic>
      <p:sp>
        <p:nvSpPr>
          <p:cNvPr id="3" name="TPAnswers"/>
          <p:cNvSpPr>
            <a:spLocks noGrp="1"/>
          </p:cNvSpPr>
          <p:nvPr>
            <p:ph type="body" idx="1"/>
            <p:custDataLst>
              <p:tags r:id="rId4"/>
            </p:custDataLst>
          </p:nvPr>
        </p:nvSpPr>
        <p:spPr>
          <a:xfrm>
            <a:off x="408475" y="3881673"/>
            <a:ext cx="2971800" cy="2438400"/>
          </a:xfrm>
        </p:spPr>
        <p:txBody>
          <a:bodyPr>
            <a:noAutofit/>
          </a:bodyPr>
          <a:lstStyle/>
          <a:p>
            <a:pPr marL="514350" indent="-514350">
              <a:buFont typeface="Arial" pitchFamily="34" charset="0"/>
              <a:buAutoNum type="arabicPeriod"/>
            </a:pPr>
            <a:r>
              <a:rPr lang="en-US" dirty="0" smtClean="0"/>
              <a:t>$ 16</a:t>
            </a:r>
          </a:p>
          <a:p>
            <a:pPr marL="514350" indent="-514350">
              <a:buFont typeface="Arial" pitchFamily="34" charset="0"/>
              <a:buAutoNum type="arabicPeriod"/>
            </a:pPr>
            <a:r>
              <a:rPr lang="en-US" dirty="0" smtClean="0"/>
              <a:t>$ 40</a:t>
            </a:r>
          </a:p>
          <a:p>
            <a:pPr marL="514350" indent="-514350">
              <a:buFont typeface="Arial" pitchFamily="34" charset="0"/>
              <a:buAutoNum type="arabicPeriod"/>
            </a:pPr>
            <a:r>
              <a:rPr lang="en-US" dirty="0" smtClean="0"/>
              <a:t>$ 56</a:t>
            </a:r>
          </a:p>
          <a:p>
            <a:pPr marL="514350" indent="-514350">
              <a:buFont typeface="Arial" pitchFamily="34" charset="0"/>
              <a:buAutoNum type="arabicPeriod"/>
            </a:pPr>
            <a:r>
              <a:rPr lang="en-US" dirty="0" smtClean="0"/>
              <a:t>$ 59</a:t>
            </a:r>
          </a:p>
        </p:txBody>
      </p:sp>
    </p:spTree>
    <p:custDataLst>
      <p:tags r:id="rId2"/>
    </p:custDataLst>
    <p:extLst>
      <p:ext uri="{BB962C8B-B14F-4D97-AF65-F5344CB8AC3E}">
        <p14:creationId xmlns:p14="http://schemas.microsoft.com/office/powerpoint/2010/main" val="41645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3302000" cy="3657600"/>
          </a:xfrm>
        </p:spPr>
        <p:txBody>
          <a:bodyPr>
            <a:normAutofit fontScale="90000"/>
          </a:bodyPr>
          <a:lstStyle/>
          <a:p>
            <a:pPr algn="l"/>
            <a:r>
              <a:rPr lang="en-US" sz="3600" b="1" dirty="0" smtClean="0">
                <a:solidFill>
                  <a:srgbClr val="0070C0"/>
                </a:solidFill>
              </a:rPr>
              <a:t>7. </a:t>
            </a:r>
            <a:r>
              <a:rPr lang="en-US" sz="3600" b="1" dirty="0" smtClean="0">
                <a:solidFill>
                  <a:srgbClr val="0070C0"/>
                </a:solidFill>
              </a:rPr>
              <a:t>What are the maximum profits possible in the short run?</a:t>
            </a:r>
            <a:r>
              <a:rPr lang="en-US" sz="3600" b="1" dirty="0" smtClean="0"/>
              <a:t/>
            </a:r>
            <a:br>
              <a:rPr lang="en-US" sz="3600" b="1" dirty="0" smtClean="0"/>
            </a:br>
            <a:r>
              <a:rPr lang="en-US" sz="3600" b="1" dirty="0" smtClean="0"/>
              <a:t/>
            </a:r>
            <a:br>
              <a:rPr lang="en-US" sz="3600" b="1" dirty="0" smtClean="0"/>
            </a:br>
            <a:r>
              <a:rPr lang="en-US" sz="3600" b="1" dirty="0" smtClean="0"/>
              <a:t>YP 47 #10</a:t>
            </a:r>
            <a:endParaRPr lang="en-US" b="1"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844063073"/>
              </p:ext>
            </p:extLst>
          </p:nvPr>
        </p:nvGraphicFramePr>
        <p:xfrm>
          <a:off x="6705600" y="4419600"/>
          <a:ext cx="1993900" cy="2243138"/>
        </p:xfrm>
        <a:graphic>
          <a:graphicData uri="http://schemas.openxmlformats.org/presentationml/2006/ole">
            <mc:AlternateContent xmlns:mc="http://schemas.openxmlformats.org/markup-compatibility/2006">
              <mc:Choice xmlns:v="urn:schemas-microsoft-com:vml" Requires="v">
                <p:oleObj spid="_x0000_s1067" name="Chart" r:id="rId7" imgW="4571882" imgH="5143738" progId="MSGraph.Chart.8">
                  <p:embed followColorScheme="full"/>
                </p:oleObj>
              </mc:Choice>
              <mc:Fallback>
                <p:oleObj name="Chart" r:id="rId7" imgW="4571882" imgH="5143738" progId="MSGraph.Chart.8">
                  <p:embed followColorScheme="full"/>
                  <p:pic>
                    <p:nvPicPr>
                      <p:cNvPr id="0" name=""/>
                      <p:cNvPicPr>
                        <a:picLocks noChangeAspect="1" noChangeArrowheads="1"/>
                      </p:cNvPicPr>
                      <p:nvPr/>
                    </p:nvPicPr>
                    <p:blipFill>
                      <a:blip r:embed="rId8"/>
                      <a:srcRect/>
                      <a:stretch>
                        <a:fillRect/>
                      </a:stretch>
                    </p:blipFill>
                    <p:spPr bwMode="auto">
                      <a:xfrm>
                        <a:off x="6705600" y="4419600"/>
                        <a:ext cx="1993900" cy="224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11asrtable.jpg"/>
          <p:cNvPicPr>
            <a:picLocks noChangeAspect="1"/>
          </p:cNvPicPr>
          <p:nvPr/>
        </p:nvPicPr>
        <p:blipFill>
          <a:blip r:embed="rId9" cstate="print"/>
          <a:stretch>
            <a:fillRect/>
          </a:stretch>
        </p:blipFill>
        <p:spPr>
          <a:xfrm>
            <a:off x="3886199" y="326136"/>
            <a:ext cx="6773333" cy="4267200"/>
          </a:xfrm>
          <a:prstGeom prst="rect">
            <a:avLst/>
          </a:prstGeom>
        </p:spPr>
      </p:pic>
      <p:sp>
        <p:nvSpPr>
          <p:cNvPr id="3" name="TPAnswers"/>
          <p:cNvSpPr>
            <a:spLocks noGrp="1"/>
          </p:cNvSpPr>
          <p:nvPr>
            <p:ph type="body" idx="1"/>
            <p:custDataLst>
              <p:tags r:id="rId4"/>
            </p:custDataLst>
          </p:nvPr>
        </p:nvSpPr>
        <p:spPr>
          <a:xfrm>
            <a:off x="408475" y="3881673"/>
            <a:ext cx="2971800" cy="2438400"/>
          </a:xfrm>
        </p:spPr>
        <p:txBody>
          <a:bodyPr>
            <a:noAutofit/>
          </a:bodyPr>
          <a:lstStyle/>
          <a:p>
            <a:pPr marL="514350" indent="-514350">
              <a:buFont typeface="Arial" pitchFamily="34" charset="0"/>
              <a:buAutoNum type="arabicPeriod"/>
            </a:pPr>
            <a:r>
              <a:rPr lang="en-US" dirty="0" smtClean="0"/>
              <a:t>$ 16</a:t>
            </a:r>
          </a:p>
          <a:p>
            <a:pPr marL="514350" indent="-514350">
              <a:buFont typeface="Arial" pitchFamily="34" charset="0"/>
              <a:buAutoNum type="arabicPeriod"/>
            </a:pPr>
            <a:r>
              <a:rPr lang="en-US" dirty="0" smtClean="0"/>
              <a:t>$ 40</a:t>
            </a:r>
          </a:p>
          <a:p>
            <a:pPr marL="514350" indent="-514350">
              <a:buFont typeface="Arial" pitchFamily="34" charset="0"/>
              <a:buAutoNum type="arabicPeriod"/>
            </a:pPr>
            <a:r>
              <a:rPr lang="en-US" dirty="0" smtClean="0"/>
              <a:t>$ 56</a:t>
            </a:r>
          </a:p>
          <a:p>
            <a:pPr marL="514350" indent="-514350">
              <a:buFont typeface="Arial" pitchFamily="34" charset="0"/>
              <a:buAutoNum type="arabicPeriod"/>
            </a:pPr>
            <a:r>
              <a:rPr lang="en-US" dirty="0" smtClean="0"/>
              <a:t>$ 59</a:t>
            </a:r>
          </a:p>
        </p:txBody>
      </p:sp>
      <p:sp>
        <p:nvSpPr>
          <p:cNvPr id="8" name="CorShape1"/>
          <p:cNvSpPr/>
          <p:nvPr>
            <p:custDataLst>
              <p:tags r:id="rId5"/>
            </p:custDataLst>
          </p:nvPr>
        </p:nvSpPr>
        <p:spPr>
          <a:xfrm rot="10800000">
            <a:off x="123995" y="4045926"/>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31677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repeatDur="0" restart="never"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8288"/>
            <a:ext cx="8534400" cy="5925312"/>
          </a:xfrm>
        </p:spPr>
        <p:txBody>
          <a:bodyPr>
            <a:normAutofit/>
          </a:bodyPr>
          <a:lstStyle/>
          <a:p>
            <a:pPr marL="0" indent="0">
              <a:buNone/>
            </a:pPr>
            <a:r>
              <a:rPr lang="en-US" sz="1600" b="1" dirty="0" smtClean="0"/>
              <a:t>OUTCOMES – Monopolistic Competition:</a:t>
            </a:r>
          </a:p>
          <a:p>
            <a:r>
              <a:rPr lang="en-US" sz="1800" dirty="0"/>
              <a:t>List the characteristics of monopolistic competition</a:t>
            </a:r>
            <a:r>
              <a:rPr lang="en-US" sz="1800" dirty="0" smtClean="0"/>
              <a:t>.</a:t>
            </a:r>
          </a:p>
          <a:p>
            <a:r>
              <a:rPr lang="en-US" sz="1800" dirty="0" smtClean="0"/>
              <a:t>How many is “many”? (Concentration Ratio and </a:t>
            </a:r>
            <a:r>
              <a:rPr lang="en-US" sz="1800" dirty="0" err="1" smtClean="0"/>
              <a:t>Herfindahl</a:t>
            </a:r>
            <a:r>
              <a:rPr lang="en-US" sz="1800" dirty="0" smtClean="0"/>
              <a:t> Index)</a:t>
            </a:r>
            <a:endParaRPr lang="en-US" sz="1800" dirty="0"/>
          </a:p>
          <a:p>
            <a:r>
              <a:rPr lang="en-US" sz="1800" dirty="0"/>
              <a:t>Explain how product differentiation occurs in similar products.</a:t>
            </a:r>
          </a:p>
          <a:p>
            <a:r>
              <a:rPr lang="en-US" sz="1800" dirty="0"/>
              <a:t>Determine the profit maximizing price and output level for a monopolistic competitor in the short run when given cost and demand data.</a:t>
            </a:r>
          </a:p>
          <a:p>
            <a:r>
              <a:rPr lang="en-US" sz="1800" dirty="0"/>
              <a:t>Explain why a monopolistic competitor will realize only normal profit in the long run.</a:t>
            </a:r>
          </a:p>
          <a:p>
            <a:r>
              <a:rPr lang="en-US" sz="1800" dirty="0"/>
              <a:t>Draw the short run equilibrium graphs for a monopolistically competitive firm that (a) maximizes profit, (b) minimizes loss, and (c) shuts down</a:t>
            </a:r>
          </a:p>
          <a:p>
            <a:r>
              <a:rPr lang="en-US" sz="1800" dirty="0"/>
              <a:t>Understand the adjustment process from the short run to the long run and the role of barriers to entry (why do monopolistically competitive firms earn zero economic profits in the long run?)</a:t>
            </a:r>
          </a:p>
          <a:p>
            <a:r>
              <a:rPr lang="en-US" sz="1800" dirty="0"/>
              <a:t>Draw the long run equilibrium graph for a monopolistically competitive firm and indicate the profit maximizing quantity, the </a:t>
            </a:r>
            <a:r>
              <a:rPr lang="en-US" sz="1800" dirty="0" err="1"/>
              <a:t>allocatively</a:t>
            </a:r>
            <a:r>
              <a:rPr lang="en-US" sz="1800" dirty="0"/>
              <a:t> efficient quantity, and the productively </a:t>
            </a:r>
            <a:r>
              <a:rPr lang="en-US" sz="1800" dirty="0" smtClean="0"/>
              <a:t>efficient </a:t>
            </a:r>
            <a:r>
              <a:rPr lang="en-US" sz="1800" dirty="0"/>
              <a:t>quantity.</a:t>
            </a:r>
          </a:p>
          <a:p>
            <a:r>
              <a:rPr lang="en-US" sz="1800" dirty="0"/>
              <a:t>Why does a monopolistically competitive firm earn zero economic profits (normal profits) in the long run?</a:t>
            </a:r>
          </a:p>
          <a:p>
            <a:r>
              <a:rPr lang="en-US" sz="1800" dirty="0"/>
              <a:t>Identify the reasons for excess capacity in monopolistic competition.</a:t>
            </a:r>
          </a:p>
          <a:p>
            <a:r>
              <a:rPr lang="en-US" sz="1800" dirty="0"/>
              <a:t>Explain how product differentiation may offset these inefficiencies</a:t>
            </a:r>
            <a:r>
              <a:rPr lang="en-US" sz="1600" dirty="0" smtClean="0"/>
              <a:t>.</a:t>
            </a:r>
            <a:endParaRPr lang="en-US" sz="1600" dirty="0"/>
          </a:p>
        </p:txBody>
      </p:sp>
      <p:sp>
        <p:nvSpPr>
          <p:cNvPr id="4" name="TextBox 3"/>
          <p:cNvSpPr txBox="1"/>
          <p:nvPr/>
        </p:nvSpPr>
        <p:spPr>
          <a:xfrm>
            <a:off x="307848" y="60198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spTree>
    <p:custDataLst>
      <p:tags r:id="rId1"/>
    </p:custDataLst>
    <p:extLst>
      <p:ext uri="{BB962C8B-B14F-4D97-AF65-F5344CB8AC3E}">
        <p14:creationId xmlns:p14="http://schemas.microsoft.com/office/powerpoint/2010/main" val="175128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2971800" cy="2133080"/>
          </a:xfrm>
        </p:spPr>
        <p:txBody>
          <a:bodyPr>
            <a:normAutofit fontScale="90000"/>
          </a:bodyPr>
          <a:lstStyle/>
          <a:p>
            <a:pPr algn="l"/>
            <a:r>
              <a:rPr lang="en-US" sz="3600" b="1" dirty="0" smtClean="0"/>
              <a:t>8. </a:t>
            </a:r>
            <a:r>
              <a:rPr lang="en-US" sz="3600" b="1" dirty="0" smtClean="0"/>
              <a:t>What are the short run profits?</a:t>
            </a:r>
            <a:br>
              <a:rPr lang="en-US" sz="3600" b="1" dirty="0" smtClean="0"/>
            </a:br>
            <a:r>
              <a:rPr lang="en-US" sz="3600" b="1" dirty="0"/>
              <a:t>YP 45 #3</a:t>
            </a:r>
            <a:endParaRPr lang="en-US" b="1" dirty="0"/>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81000"/>
            <a:ext cx="5886450" cy="4800600"/>
          </a:xfrm>
          <a:prstGeom prst="rect">
            <a:avLst/>
          </a:prstGeom>
          <a:noFill/>
          <a:ln>
            <a:noFill/>
          </a:ln>
        </p:spPr>
      </p:pic>
      <p:sp>
        <p:nvSpPr>
          <p:cNvPr id="3" name="TPAnswers"/>
          <p:cNvSpPr>
            <a:spLocks noGrp="1"/>
          </p:cNvSpPr>
          <p:nvPr>
            <p:ph type="body" idx="1"/>
            <p:custDataLst>
              <p:tags r:id="rId2"/>
            </p:custDataLst>
          </p:nvPr>
        </p:nvSpPr>
        <p:spPr>
          <a:xfrm>
            <a:off x="316980" y="2451100"/>
            <a:ext cx="2971800" cy="2438400"/>
          </a:xfrm>
        </p:spPr>
        <p:txBody>
          <a:bodyPr>
            <a:noAutofit/>
          </a:bodyPr>
          <a:lstStyle/>
          <a:p>
            <a:pPr marL="514350" indent="-514350">
              <a:buFont typeface="Arial" pitchFamily="34" charset="0"/>
              <a:buAutoNum type="arabicPeriod"/>
            </a:pPr>
            <a:r>
              <a:rPr lang="en-US" dirty="0" smtClean="0"/>
              <a:t>Loss of $320</a:t>
            </a:r>
          </a:p>
          <a:p>
            <a:pPr marL="514350" indent="-514350">
              <a:buFont typeface="Arial" pitchFamily="34" charset="0"/>
              <a:buAutoNum type="arabicPeriod"/>
            </a:pPr>
            <a:r>
              <a:rPr lang="en-US" dirty="0" smtClean="0"/>
              <a:t>Profit of $480</a:t>
            </a:r>
          </a:p>
          <a:p>
            <a:pPr marL="514350" indent="-514350">
              <a:buFont typeface="Arial" pitchFamily="34" charset="0"/>
              <a:buAutoNum type="arabicPeriod"/>
            </a:pPr>
            <a:r>
              <a:rPr lang="en-US" dirty="0" smtClean="0"/>
              <a:t>Profit of $280</a:t>
            </a:r>
          </a:p>
          <a:p>
            <a:pPr marL="514350" indent="-514350">
              <a:buFont typeface="Arial" pitchFamily="34" charset="0"/>
              <a:buAutoNum type="arabicPeriod"/>
            </a:pPr>
            <a:r>
              <a:rPr lang="en-US" dirty="0" smtClean="0"/>
              <a:t>Profit of $600</a:t>
            </a:r>
          </a:p>
        </p:txBody>
      </p:sp>
    </p:spTree>
    <p:custDataLst>
      <p:tags r:id="rId1"/>
    </p:custDataLst>
    <p:extLst>
      <p:ext uri="{BB962C8B-B14F-4D97-AF65-F5344CB8AC3E}">
        <p14:creationId xmlns:p14="http://schemas.microsoft.com/office/powerpoint/2010/main" val="4020095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28600"/>
            <a:ext cx="2971800" cy="2133080"/>
          </a:xfrm>
        </p:spPr>
        <p:txBody>
          <a:bodyPr>
            <a:normAutofit fontScale="90000"/>
          </a:bodyPr>
          <a:lstStyle/>
          <a:p>
            <a:pPr algn="l"/>
            <a:r>
              <a:rPr lang="en-US" sz="3600" b="1" dirty="0" smtClean="0">
                <a:solidFill>
                  <a:srgbClr val="0070C0"/>
                </a:solidFill>
              </a:rPr>
              <a:t>8. </a:t>
            </a:r>
            <a:r>
              <a:rPr lang="en-US" sz="3600" b="1" dirty="0" smtClean="0">
                <a:solidFill>
                  <a:srgbClr val="0070C0"/>
                </a:solidFill>
              </a:rPr>
              <a:t>What are the short run profits?</a:t>
            </a:r>
            <a:br>
              <a:rPr lang="en-US" sz="3600" b="1" dirty="0" smtClean="0">
                <a:solidFill>
                  <a:srgbClr val="0070C0"/>
                </a:solidFill>
              </a:rPr>
            </a:br>
            <a:r>
              <a:rPr lang="en-US" sz="3600" b="1" dirty="0" smtClean="0">
                <a:solidFill>
                  <a:srgbClr val="0070C0"/>
                </a:solidFill>
              </a:rPr>
              <a:t>YP 45 #3</a:t>
            </a:r>
            <a:endParaRPr lang="en-US" b="1" dirty="0">
              <a:solidFill>
                <a:srgbClr val="0070C0"/>
              </a:solidFill>
            </a:endParaRPr>
          </a:p>
        </p:txBody>
      </p:sp>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381000"/>
            <a:ext cx="5886450" cy="4800600"/>
          </a:xfrm>
          <a:prstGeom prst="rect">
            <a:avLst/>
          </a:prstGeom>
          <a:noFill/>
          <a:ln>
            <a:noFill/>
          </a:ln>
        </p:spPr>
      </p:pic>
      <p:sp>
        <p:nvSpPr>
          <p:cNvPr id="3" name="TPAnswers"/>
          <p:cNvSpPr>
            <a:spLocks noGrp="1"/>
          </p:cNvSpPr>
          <p:nvPr>
            <p:ph type="body" idx="1"/>
            <p:custDataLst>
              <p:tags r:id="rId2"/>
            </p:custDataLst>
          </p:nvPr>
        </p:nvSpPr>
        <p:spPr>
          <a:xfrm>
            <a:off x="316980" y="2451100"/>
            <a:ext cx="2971800" cy="2438400"/>
          </a:xfrm>
        </p:spPr>
        <p:txBody>
          <a:bodyPr>
            <a:noAutofit/>
          </a:bodyPr>
          <a:lstStyle/>
          <a:p>
            <a:pPr marL="514350" indent="-514350">
              <a:buFont typeface="Arial" pitchFamily="34" charset="0"/>
              <a:buAutoNum type="arabicPeriod"/>
            </a:pPr>
            <a:r>
              <a:rPr lang="en-US" dirty="0" smtClean="0"/>
              <a:t>Loss of $320</a:t>
            </a:r>
          </a:p>
          <a:p>
            <a:pPr marL="514350" indent="-514350">
              <a:buFont typeface="Arial" pitchFamily="34" charset="0"/>
              <a:buAutoNum type="arabicPeriod"/>
            </a:pPr>
            <a:r>
              <a:rPr lang="en-US" dirty="0" smtClean="0"/>
              <a:t>Profit of $480</a:t>
            </a:r>
          </a:p>
          <a:p>
            <a:pPr marL="514350" indent="-514350">
              <a:buFont typeface="Arial" pitchFamily="34" charset="0"/>
              <a:buAutoNum type="arabicPeriod"/>
            </a:pPr>
            <a:r>
              <a:rPr lang="en-US" dirty="0" smtClean="0"/>
              <a:t>Profit of $280</a:t>
            </a:r>
          </a:p>
          <a:p>
            <a:pPr marL="514350" indent="-514350">
              <a:buFont typeface="Arial" pitchFamily="34" charset="0"/>
              <a:buAutoNum type="arabicPeriod"/>
            </a:pPr>
            <a:r>
              <a:rPr lang="en-US" dirty="0" smtClean="0"/>
              <a:t>Profit of $600</a:t>
            </a:r>
          </a:p>
        </p:txBody>
      </p:sp>
      <p:sp>
        <p:nvSpPr>
          <p:cNvPr id="5" name="CorShape1"/>
          <p:cNvSpPr/>
          <p:nvPr>
            <p:custDataLst>
              <p:tags r:id="rId3"/>
            </p:custDataLst>
          </p:nvPr>
        </p:nvSpPr>
        <p:spPr>
          <a:xfrm rot="10800000">
            <a:off x="32500" y="31030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rShape1"/>
          <p:cNvSpPr/>
          <p:nvPr>
            <p:custDataLst>
              <p:tags r:id="rId4"/>
            </p:custDataLst>
          </p:nvPr>
        </p:nvSpPr>
        <p:spPr>
          <a:xfrm rot="10800000">
            <a:off x="32500" y="310303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1880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8538" y="3072618"/>
            <a:ext cx="8991600" cy="1295400"/>
          </a:xfrm>
        </p:spPr>
        <p:txBody>
          <a:bodyPr>
            <a:noAutofit/>
          </a:bodyPr>
          <a:lstStyle/>
          <a:p>
            <a:pPr algn="l"/>
            <a:r>
              <a:rPr lang="en-US" sz="3200" b="1" dirty="0" smtClean="0"/>
              <a:t>9. </a:t>
            </a:r>
            <a:r>
              <a:rPr lang="en-US" sz="3200" b="1" dirty="0" smtClean="0"/>
              <a:t>Monopolistic competition. Which graph shows a short run loss?    YP 46 #5</a:t>
            </a:r>
            <a:endParaRPr lang="en-US" sz="3200" b="1" dirty="0"/>
          </a:p>
        </p:txBody>
      </p:sp>
      <p:sp>
        <p:nvSpPr>
          <p:cNvPr id="3" name="TPAnswers"/>
          <p:cNvSpPr>
            <a:spLocks noGrp="1"/>
          </p:cNvSpPr>
          <p:nvPr>
            <p:ph type="body" idx="1"/>
            <p:custDataLst>
              <p:tags r:id="rId2"/>
            </p:custDataLst>
          </p:nvPr>
        </p:nvSpPr>
        <p:spPr>
          <a:xfrm>
            <a:off x="387350" y="4419600"/>
            <a:ext cx="2971800" cy="2438400"/>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endParaRPr lang="en-US" dirty="0"/>
          </a:p>
          <a:p>
            <a:pPr marL="514350" indent="-514350">
              <a:buFont typeface="Arial" pitchFamily="34" charset="0"/>
              <a:buAutoNum type="arabicPeriod"/>
            </a:pPr>
            <a:r>
              <a:rPr lang="en-US" dirty="0" smtClean="0"/>
              <a:t>(c)</a:t>
            </a:r>
            <a:endParaRPr lang="en-US" dirty="0"/>
          </a:p>
          <a:p>
            <a:pPr marL="514350" indent="-514350">
              <a:buFont typeface="Arial" pitchFamily="34" charset="0"/>
              <a:buAutoNum type="arabicPeriod"/>
            </a:pPr>
            <a:r>
              <a:rPr lang="en-US" dirty="0" smtClean="0"/>
              <a:t>(d)</a:t>
            </a:r>
            <a:endParaRPr lang="en-US" dirty="0"/>
          </a:p>
        </p:txBody>
      </p:sp>
      <p:pic>
        <p:nvPicPr>
          <p:cNvPr id="8"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01" y="381000"/>
            <a:ext cx="886426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64311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8538" y="3072618"/>
            <a:ext cx="8991600" cy="1295400"/>
          </a:xfrm>
        </p:spPr>
        <p:txBody>
          <a:bodyPr>
            <a:noAutofit/>
          </a:bodyPr>
          <a:lstStyle/>
          <a:p>
            <a:pPr algn="l"/>
            <a:r>
              <a:rPr lang="en-US" sz="3200" b="1" dirty="0" smtClean="0">
                <a:solidFill>
                  <a:srgbClr val="0070C0"/>
                </a:solidFill>
              </a:rPr>
              <a:t>9. </a:t>
            </a:r>
            <a:r>
              <a:rPr lang="en-US" sz="3200" b="1" dirty="0" smtClean="0">
                <a:solidFill>
                  <a:srgbClr val="0070C0"/>
                </a:solidFill>
              </a:rPr>
              <a:t>Monopolistic competition. Which graph shows a short run loss?    YP 46 #5</a:t>
            </a:r>
            <a:endParaRPr lang="en-US" sz="3200" b="1" dirty="0">
              <a:solidFill>
                <a:srgbClr val="0070C0"/>
              </a:solidFill>
            </a:endParaRPr>
          </a:p>
        </p:txBody>
      </p:sp>
      <p:sp>
        <p:nvSpPr>
          <p:cNvPr id="3" name="TPAnswers"/>
          <p:cNvSpPr>
            <a:spLocks noGrp="1"/>
          </p:cNvSpPr>
          <p:nvPr>
            <p:ph type="body" idx="1"/>
            <p:custDataLst>
              <p:tags r:id="rId2"/>
            </p:custDataLst>
          </p:nvPr>
        </p:nvSpPr>
        <p:spPr>
          <a:xfrm>
            <a:off x="387350" y="4419600"/>
            <a:ext cx="2971800" cy="2438400"/>
          </a:xfrm>
        </p:spPr>
        <p:txBody>
          <a:bodyPr>
            <a:no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endParaRPr lang="en-US" dirty="0"/>
          </a:p>
          <a:p>
            <a:pPr marL="514350" indent="-514350">
              <a:buFont typeface="Arial" pitchFamily="34" charset="0"/>
              <a:buAutoNum type="arabicPeriod"/>
            </a:pPr>
            <a:r>
              <a:rPr lang="en-US" dirty="0" smtClean="0"/>
              <a:t>(c)</a:t>
            </a:r>
            <a:endParaRPr lang="en-US" dirty="0"/>
          </a:p>
          <a:p>
            <a:pPr marL="514350" indent="-514350">
              <a:buFont typeface="Arial" pitchFamily="34" charset="0"/>
              <a:buAutoNum type="arabicPeriod"/>
            </a:pPr>
            <a:r>
              <a:rPr lang="en-US" dirty="0" smtClean="0"/>
              <a:t>(d)</a:t>
            </a:r>
            <a:endParaRPr lang="en-US" dirty="0"/>
          </a:p>
        </p:txBody>
      </p:sp>
      <p:sp>
        <p:nvSpPr>
          <p:cNvPr id="9" name="CorShape1"/>
          <p:cNvSpPr/>
          <p:nvPr>
            <p:custDataLst>
              <p:tags r:id="rId3"/>
            </p:custDataLst>
          </p:nvPr>
        </p:nvSpPr>
        <p:spPr>
          <a:xfrm rot="10800000">
            <a:off x="102870" y="565674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01" y="381000"/>
            <a:ext cx="886426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53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460" y="6205210"/>
            <a:ext cx="8534400" cy="523220"/>
          </a:xfrm>
          <a:prstGeom prst="rect">
            <a:avLst/>
          </a:prstGeom>
          <a:noFill/>
          <a:ln w="38100">
            <a:solidFill>
              <a:srgbClr val="00B0F0"/>
            </a:solidFill>
          </a:ln>
        </p:spPr>
        <p:txBody>
          <a:bodyPr wrap="square" rtlCol="0">
            <a:spAutoFit/>
          </a:bodyPr>
          <a:lstStyle/>
          <a:p>
            <a:pPr algn="ctr"/>
            <a:r>
              <a:rPr lang="en-US" sz="2800" b="1" dirty="0"/>
              <a:t>11a – Monopolistic Competition</a:t>
            </a:r>
            <a:endParaRPr lang="en-US" sz="2800" dirty="0"/>
          </a:p>
        </p:txBody>
      </p:sp>
      <p:pic>
        <p:nvPicPr>
          <p:cNvPr id="34818" name="Picture 2" descr="C:\Users\mhealy\OneDrive for Business\web\ecogif\monocomp\wqmoco3srgraphslabtit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08" y="22224"/>
            <a:ext cx="9025742" cy="32513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2864" y="3505200"/>
            <a:ext cx="8849592" cy="2369880"/>
          </a:xfrm>
          <a:prstGeom prst="rect">
            <a:avLst/>
          </a:prstGeom>
          <a:noFill/>
        </p:spPr>
        <p:txBody>
          <a:bodyPr wrap="square" rtlCol="0">
            <a:spAutoFit/>
          </a:bodyPr>
          <a:lstStyle/>
          <a:p>
            <a:r>
              <a:rPr lang="en-US" sz="2800" dirty="0" smtClean="0"/>
              <a:t>The short run graphs look a lot like the monopoly short run graphs with a more elastic demand curve.  </a:t>
            </a:r>
            <a:br>
              <a:rPr lang="en-US" sz="2800" dirty="0" smtClean="0"/>
            </a:br>
            <a:r>
              <a:rPr lang="en-US" sz="2800" dirty="0" smtClean="0"/>
              <a:t>(Why more elastic?)</a:t>
            </a:r>
          </a:p>
          <a:p>
            <a:r>
              <a:rPr lang="en-US" sz="800" dirty="0" smtClean="0"/>
              <a:t>   </a:t>
            </a:r>
            <a:endParaRPr lang="en-US" sz="800" dirty="0"/>
          </a:p>
          <a:p>
            <a:r>
              <a:rPr lang="en-US" sz="2800" dirty="0" smtClean="0"/>
              <a:t>Be able to Define, Draw, and Describe the shape of these graphs. </a:t>
            </a:r>
            <a:endParaRPr lang="en-US" sz="2800" dirty="0"/>
          </a:p>
        </p:txBody>
      </p:sp>
    </p:spTree>
    <p:custDataLst>
      <p:tags r:id="rId1"/>
    </p:custDataLst>
    <p:extLst>
      <p:ext uri="{BB962C8B-B14F-4D97-AF65-F5344CB8AC3E}">
        <p14:creationId xmlns:p14="http://schemas.microsoft.com/office/powerpoint/2010/main" val="3362861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5641"/>
            <a:ext cx="7772400" cy="762001"/>
          </a:xfrm>
        </p:spPr>
        <p:txBody>
          <a:bodyPr>
            <a:normAutofit/>
          </a:bodyPr>
          <a:lstStyle/>
          <a:p>
            <a:r>
              <a:rPr lang="en-US" b="1" dirty="0" smtClean="0"/>
              <a:t>ARE BUSINESSES EFFICIENT?</a:t>
            </a:r>
            <a:endParaRPr lang="en-US" b="1" dirty="0"/>
          </a:p>
        </p:txBody>
      </p:sp>
      <p:sp>
        <p:nvSpPr>
          <p:cNvPr id="3" name="Subtitle 2"/>
          <p:cNvSpPr>
            <a:spLocks noGrp="1"/>
          </p:cNvSpPr>
          <p:nvPr>
            <p:ph type="subTitle" idx="1"/>
          </p:nvPr>
        </p:nvSpPr>
        <p:spPr>
          <a:xfrm>
            <a:off x="228600" y="1524000"/>
            <a:ext cx="8382000" cy="4953000"/>
          </a:xfrm>
        </p:spPr>
        <p:txBody>
          <a:bodyPr>
            <a:normAutofit/>
          </a:bodyPr>
          <a:lstStyle/>
          <a:p>
            <a:pPr algn="l"/>
            <a:r>
              <a:rPr lang="en-US" sz="4000" dirty="0" smtClean="0">
                <a:solidFill>
                  <a:schemeClr val="tx1"/>
                </a:solidFill>
              </a:rPr>
              <a:t>1. Characteristics and Examples</a:t>
            </a:r>
            <a:br>
              <a:rPr lang="en-US" sz="4000" dirty="0" smtClean="0">
                <a:solidFill>
                  <a:schemeClr val="tx1"/>
                </a:solidFill>
              </a:rPr>
            </a:br>
            <a:r>
              <a:rPr lang="en-US" sz="4000" dirty="0" smtClean="0">
                <a:solidFill>
                  <a:schemeClr val="tx1"/>
                </a:solidFill>
              </a:rPr>
              <a:t>2. Nature of the Demand Curve</a:t>
            </a:r>
            <a:br>
              <a:rPr lang="en-US" sz="4000" dirty="0" smtClean="0">
                <a:solidFill>
                  <a:schemeClr val="tx1"/>
                </a:solidFill>
              </a:rPr>
            </a:br>
            <a:r>
              <a:rPr lang="en-US" sz="4000" dirty="0" smtClean="0">
                <a:solidFill>
                  <a:schemeClr val="tx1"/>
                </a:solidFill>
              </a:rPr>
              <a:t>3. Short Run Equilibrium </a:t>
            </a:r>
            <a:br>
              <a:rPr lang="en-US" sz="4000" dirty="0" smtClean="0">
                <a:solidFill>
                  <a:schemeClr val="tx1"/>
                </a:solidFill>
              </a:rPr>
            </a:br>
            <a:r>
              <a:rPr lang="en-US" sz="4000" dirty="0" smtClean="0">
                <a:solidFill>
                  <a:schemeClr val="tx1"/>
                </a:solidFill>
              </a:rPr>
              <a:t>4. </a:t>
            </a:r>
            <a:r>
              <a:rPr lang="en-US" sz="4000" b="1" dirty="0" smtClean="0">
                <a:solidFill>
                  <a:srgbClr val="FF0000"/>
                </a:solidFill>
              </a:rPr>
              <a:t>Long Run Equilibrium and Efficiency</a:t>
            </a:r>
            <a:r>
              <a:rPr lang="en-US" sz="4000" dirty="0" smtClean="0">
                <a:solidFill>
                  <a:schemeClr val="tx1"/>
                </a:solidFill>
              </a:rPr>
              <a:t/>
            </a:r>
            <a:br>
              <a:rPr lang="en-US" sz="4000" dirty="0" smtClean="0">
                <a:solidFill>
                  <a:schemeClr val="tx1"/>
                </a:solidFill>
              </a:rPr>
            </a:br>
            <a:r>
              <a:rPr lang="en-US" sz="4000" dirty="0" smtClean="0">
                <a:solidFill>
                  <a:schemeClr val="tx1"/>
                </a:solidFill>
              </a:rPr>
              <a:t>5. Other Issues</a:t>
            </a:r>
          </a:p>
          <a:p>
            <a:pPr marL="1028700" lvl="1" indent="-571500" algn="l">
              <a:buFont typeface="Arial" pitchFamily="34" charset="0"/>
              <a:buChar char="•"/>
            </a:pPr>
            <a:r>
              <a:rPr lang="en-US" sz="3000" dirty="0" smtClean="0">
                <a:solidFill>
                  <a:schemeClr val="tx1"/>
                </a:solidFill>
              </a:rPr>
              <a:t>Concentration Ratio and </a:t>
            </a:r>
            <a:r>
              <a:rPr lang="en-US" sz="3000" dirty="0" err="1" smtClean="0">
                <a:solidFill>
                  <a:schemeClr val="tx1"/>
                </a:solidFill>
              </a:rPr>
              <a:t>Herfindahl</a:t>
            </a:r>
            <a:r>
              <a:rPr lang="en-US" sz="3000" dirty="0" smtClean="0">
                <a:solidFill>
                  <a:schemeClr val="tx1"/>
                </a:solidFill>
              </a:rPr>
              <a:t> Index</a:t>
            </a:r>
          </a:p>
          <a:p>
            <a:pPr marL="1028700" lvl="1" indent="-571500" algn="l">
              <a:buFont typeface="Arial" pitchFamily="34" charset="0"/>
              <a:buChar char="•"/>
            </a:pPr>
            <a:r>
              <a:rPr lang="en-US" sz="3000" dirty="0" smtClean="0">
                <a:solidFill>
                  <a:schemeClr val="tx1"/>
                </a:solidFill>
              </a:rPr>
              <a:t>Product Differentiation</a:t>
            </a:r>
          </a:p>
          <a:p>
            <a:pPr marL="1028700" lvl="1" indent="-571500" algn="l">
              <a:buFont typeface="Arial" pitchFamily="34" charset="0"/>
              <a:buChar char="•"/>
            </a:pPr>
            <a:r>
              <a:rPr lang="en-US" sz="3000" dirty="0" smtClean="0">
                <a:solidFill>
                  <a:schemeClr val="tx1"/>
                </a:solidFill>
              </a:rPr>
              <a:t>Excess Capacity</a:t>
            </a:r>
            <a:endParaRPr lang="en-US" sz="3000" dirty="0">
              <a:solidFill>
                <a:schemeClr val="tx1"/>
              </a:solidFill>
            </a:endParaRPr>
          </a:p>
          <a:p>
            <a:pPr marL="1200150" lvl="1" indent="-742950" algn="l">
              <a:buAutoNum type="arabicPeriod"/>
            </a:pPr>
            <a:endParaRPr lang="en-US" sz="3600" dirty="0">
              <a:solidFill>
                <a:schemeClr val="tx1"/>
              </a:solidFill>
            </a:endParaRPr>
          </a:p>
        </p:txBody>
      </p:sp>
      <p:sp>
        <p:nvSpPr>
          <p:cNvPr id="4" name="TextBox 3"/>
          <p:cNvSpPr txBox="1"/>
          <p:nvPr/>
        </p:nvSpPr>
        <p:spPr>
          <a:xfrm>
            <a:off x="304800" y="762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spTree>
    <p:custDataLst>
      <p:tags r:id="rId1"/>
    </p:custDataLst>
    <p:extLst>
      <p:ext uri="{BB962C8B-B14F-4D97-AF65-F5344CB8AC3E}">
        <p14:creationId xmlns:p14="http://schemas.microsoft.com/office/powerpoint/2010/main" val="3944405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healy\OneDrive for Business\web\ecogif\purecomp\threeru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12" y="-32254"/>
            <a:ext cx="8492688" cy="68902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228600"/>
            <a:ext cx="575112" cy="954107"/>
          </a:xfrm>
          <a:prstGeom prst="rect">
            <a:avLst/>
          </a:prstGeom>
          <a:noFill/>
        </p:spPr>
        <p:txBody>
          <a:bodyPr wrap="square" rtlCol="0">
            <a:spAutoFit/>
          </a:bodyPr>
          <a:lstStyle/>
          <a:p>
            <a:r>
              <a:rPr lang="en-US" sz="2800" b="1" dirty="0" smtClean="0"/>
              <a:t>YP</a:t>
            </a:r>
          </a:p>
          <a:p>
            <a:r>
              <a:rPr lang="en-US" sz="2800" b="1" dirty="0" smtClean="0"/>
              <a:t>48</a:t>
            </a:r>
            <a:endParaRPr lang="en-US" sz="2800" b="1" dirty="0"/>
          </a:p>
        </p:txBody>
      </p:sp>
    </p:spTree>
    <p:custDataLst>
      <p:tags r:id="rId1"/>
    </p:custDataLst>
    <p:extLst>
      <p:ext uri="{BB962C8B-B14F-4D97-AF65-F5344CB8AC3E}">
        <p14:creationId xmlns:p14="http://schemas.microsoft.com/office/powerpoint/2010/main" val="2367120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b="1" u="sng" dirty="0" smtClean="0"/>
              <a:t>Why are Barriers Important?</a:t>
            </a:r>
            <a:endParaRPr lang="en-US" b="1" u="sng" dirty="0"/>
          </a:p>
        </p:txBody>
      </p:sp>
      <p:sp>
        <p:nvSpPr>
          <p:cNvPr id="3" name="Text Placeholder 2"/>
          <p:cNvSpPr>
            <a:spLocks noGrp="1"/>
          </p:cNvSpPr>
          <p:nvPr>
            <p:ph type="body" idx="1"/>
          </p:nvPr>
        </p:nvSpPr>
        <p:spPr>
          <a:xfrm>
            <a:off x="152400" y="914400"/>
            <a:ext cx="8839200" cy="4678363"/>
          </a:xfrm>
        </p:spPr>
        <p:txBody>
          <a:bodyPr>
            <a:normAutofit/>
          </a:bodyPr>
          <a:lstStyle/>
          <a:p>
            <a:pPr marL="0" indent="0" algn="ctr">
              <a:buNone/>
            </a:pPr>
            <a:r>
              <a:rPr lang="en-US" sz="4000" b="1" dirty="0" smtClean="0">
                <a:solidFill>
                  <a:srgbClr val="FF0000"/>
                </a:solidFill>
              </a:rPr>
              <a:t>Barriers to entry allow firms to earn long run profits and to be inefficient.</a:t>
            </a:r>
          </a:p>
          <a:p>
            <a:pPr marL="0" indent="0">
              <a:buNone/>
            </a:pPr>
            <a:r>
              <a:rPr lang="en-US" sz="800" b="1" dirty="0" smtClean="0"/>
              <a:t>  </a:t>
            </a:r>
            <a:endParaRPr lang="en-US" sz="800" b="1" dirty="0"/>
          </a:p>
          <a:p>
            <a:pPr marL="0" indent="0">
              <a:buNone/>
            </a:pPr>
            <a:r>
              <a:rPr lang="en-US" b="1" dirty="0" smtClean="0"/>
              <a:t>Pure Comp. = no barriers = no long run profits</a:t>
            </a:r>
          </a:p>
          <a:p>
            <a:pPr marL="0" indent="0">
              <a:buNone/>
            </a:pPr>
            <a:r>
              <a:rPr lang="en-US" sz="800" b="1" dirty="0" smtClean="0"/>
              <a:t>  </a:t>
            </a:r>
            <a:endParaRPr lang="en-US" sz="800" b="1" dirty="0"/>
          </a:p>
          <a:p>
            <a:pPr marL="0" indent="0">
              <a:buNone/>
            </a:pPr>
            <a:r>
              <a:rPr lang="en-US" b="1" dirty="0" smtClean="0"/>
              <a:t>Monopoly = entry blocked = long run profits</a:t>
            </a:r>
            <a:endParaRPr lang="en-US" dirty="0"/>
          </a:p>
          <a:p>
            <a:pPr marL="0" indent="0">
              <a:buNone/>
            </a:pPr>
            <a:r>
              <a:rPr lang="en-US" sz="800" dirty="0" smtClean="0"/>
              <a:t>  </a:t>
            </a:r>
          </a:p>
          <a:p>
            <a:pPr marL="0" indent="0">
              <a:buNone/>
            </a:pPr>
            <a:r>
              <a:rPr lang="en-US" b="1" dirty="0" err="1" smtClean="0">
                <a:solidFill>
                  <a:srgbClr val="0070C0"/>
                </a:solidFill>
              </a:rPr>
              <a:t>Monop</a:t>
            </a:r>
            <a:r>
              <a:rPr lang="en-US" b="1" dirty="0" smtClean="0">
                <a:solidFill>
                  <a:srgbClr val="0070C0"/>
                </a:solidFill>
              </a:rPr>
              <a:t>. Comp. = few barriers = no long run profits</a:t>
            </a:r>
          </a:p>
          <a:p>
            <a:pPr marL="0" indent="0">
              <a:buNone/>
            </a:pPr>
            <a:r>
              <a:rPr lang="en-US" sz="800" b="1" dirty="0" smtClean="0"/>
              <a:t>  </a:t>
            </a:r>
            <a:endParaRPr lang="en-US" sz="800" b="1" dirty="0"/>
          </a:p>
          <a:p>
            <a:pPr marL="0" indent="0">
              <a:buNone/>
            </a:pPr>
            <a:r>
              <a:rPr lang="en-US" b="1" dirty="0" smtClean="0"/>
              <a:t>Oligopoly = high barriers = long run profits</a:t>
            </a:r>
            <a:endParaRPr lang="en-US" b="1" dirty="0"/>
          </a:p>
        </p:txBody>
      </p:sp>
      <p:sp>
        <p:nvSpPr>
          <p:cNvPr id="5" name="TextBox 4"/>
          <p:cNvSpPr txBox="1"/>
          <p:nvPr/>
        </p:nvSpPr>
        <p:spPr>
          <a:xfrm>
            <a:off x="152400" y="6019800"/>
            <a:ext cx="8763000" cy="707886"/>
          </a:xfrm>
          <a:prstGeom prst="rect">
            <a:avLst/>
          </a:prstGeom>
          <a:noFill/>
          <a:ln w="38100">
            <a:solidFill>
              <a:srgbClr val="00B0F0"/>
            </a:solidFill>
          </a:ln>
        </p:spPr>
        <p:txBody>
          <a:bodyPr wrap="square" rtlCol="0">
            <a:spAutoFit/>
          </a:bodyPr>
          <a:lstStyle/>
          <a:p>
            <a:pPr algn="ctr"/>
            <a:r>
              <a:rPr lang="en-US" sz="4000" b="1" dirty="0"/>
              <a:t>10b – Monopoly: Long-Run Equilibrium</a:t>
            </a:r>
            <a:endParaRPr lang="en-US" sz="4000" dirty="0"/>
          </a:p>
        </p:txBody>
      </p:sp>
    </p:spTree>
    <p:custDataLst>
      <p:tags r:id="rId1"/>
    </p:custDataLst>
    <p:extLst>
      <p:ext uri="{BB962C8B-B14F-4D97-AF65-F5344CB8AC3E}">
        <p14:creationId xmlns:p14="http://schemas.microsoft.com/office/powerpoint/2010/main" val="36612098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3962400" cy="2819400"/>
          </a:xfrm>
        </p:spPr>
        <p:txBody>
          <a:bodyPr>
            <a:normAutofit fontScale="90000"/>
          </a:bodyPr>
          <a:lstStyle/>
          <a:p>
            <a:pPr algn="l"/>
            <a:r>
              <a:rPr lang="en-US" sz="3200" b="1" dirty="0" smtClean="0"/>
              <a:t>10. </a:t>
            </a:r>
            <a:r>
              <a:rPr lang="en-US" sz="3200" b="1" dirty="0" smtClean="0"/>
              <a:t>If this is the SR equilibrium, then what will happen in the LR for monopolistically competitive firms:</a:t>
            </a:r>
            <a:br>
              <a:rPr lang="en-US" sz="3200" b="1" dirty="0" smtClean="0"/>
            </a:br>
            <a:r>
              <a:rPr lang="en-US" sz="3200" b="1" dirty="0" smtClean="0"/>
              <a:t>(YP 49)</a:t>
            </a:r>
            <a:endParaRPr lang="en-US" sz="3200" b="1" dirty="0"/>
          </a:p>
        </p:txBody>
      </p:sp>
      <p:sp>
        <p:nvSpPr>
          <p:cNvPr id="3" name="TPAnswers"/>
          <p:cNvSpPr>
            <a:spLocks noGrp="1"/>
          </p:cNvSpPr>
          <p:nvPr>
            <p:ph type="body" idx="1"/>
            <p:custDataLst>
              <p:tags r:id="rId2"/>
            </p:custDataLst>
          </p:nvPr>
        </p:nvSpPr>
        <p:spPr>
          <a:xfrm>
            <a:off x="457200" y="3352800"/>
            <a:ext cx="6553200" cy="3279740"/>
          </a:xfrm>
        </p:spPr>
        <p:txBody>
          <a:bodyPr>
            <a:noAutofit/>
          </a:bodyPr>
          <a:lstStyle/>
          <a:p>
            <a:pPr marL="514350" indent="-514350">
              <a:buFont typeface="Arial" pitchFamily="34" charset="0"/>
              <a:buAutoNum type="arabicPeriod"/>
            </a:pPr>
            <a:r>
              <a:rPr lang="en-US" sz="2400" dirty="0" smtClean="0"/>
              <a:t>Entry is blocked so there will be no change</a:t>
            </a:r>
          </a:p>
          <a:p>
            <a:pPr marL="514350" indent="-514350">
              <a:buFont typeface="Arial" pitchFamily="34" charset="0"/>
              <a:buAutoNum type="arabicPeriod"/>
            </a:pPr>
            <a:r>
              <a:rPr lang="en-US" sz="2400" dirty="0" smtClean="0"/>
              <a:t>Firms will enter and demand for the remaining firms will decrease</a:t>
            </a:r>
          </a:p>
          <a:p>
            <a:pPr marL="514350" indent="-514350">
              <a:buFont typeface="Arial" pitchFamily="34" charset="0"/>
              <a:buAutoNum type="arabicPeriod"/>
            </a:pPr>
            <a:r>
              <a:rPr lang="en-US" sz="2400" dirty="0" smtClean="0"/>
              <a:t>Firms will leave and supply will increase</a:t>
            </a:r>
          </a:p>
          <a:p>
            <a:pPr marL="514350" indent="-514350">
              <a:buFont typeface="Arial" pitchFamily="34" charset="0"/>
              <a:buAutoNum type="arabicPeriod"/>
            </a:pPr>
            <a:r>
              <a:rPr lang="en-US" sz="2400" dirty="0" smtClean="0"/>
              <a:t>Firms will enter and demand for the remaining firms will increase</a:t>
            </a:r>
            <a:endParaRPr lang="en-US" sz="2400" dirty="0"/>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2737"/>
            <a:ext cx="5257800" cy="3330063"/>
          </a:xfrm>
          <a:prstGeom prst="rect">
            <a:avLst/>
          </a:prstGeom>
          <a:noFill/>
          <a:ln>
            <a:noFill/>
          </a:ln>
        </p:spPr>
      </p:pic>
    </p:spTree>
    <p:custDataLst>
      <p:tags r:id="rId1"/>
    </p:custDataLst>
    <p:extLst>
      <p:ext uri="{BB962C8B-B14F-4D97-AF65-F5344CB8AC3E}">
        <p14:creationId xmlns:p14="http://schemas.microsoft.com/office/powerpoint/2010/main" val="41311170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3962400" cy="2819400"/>
          </a:xfrm>
        </p:spPr>
        <p:txBody>
          <a:bodyPr>
            <a:normAutofit fontScale="90000"/>
          </a:bodyPr>
          <a:lstStyle/>
          <a:p>
            <a:pPr algn="l"/>
            <a:r>
              <a:rPr lang="en-US" sz="3200" b="1" dirty="0" smtClean="0">
                <a:solidFill>
                  <a:srgbClr val="0070C0"/>
                </a:solidFill>
              </a:rPr>
              <a:t>10. </a:t>
            </a:r>
            <a:r>
              <a:rPr lang="en-US" sz="3200" b="1" dirty="0" smtClean="0">
                <a:solidFill>
                  <a:srgbClr val="0070C0"/>
                </a:solidFill>
              </a:rPr>
              <a:t>If this is the SR equilibrium, then what will happen in the LR for monopolistically competitive firms:</a:t>
            </a:r>
            <a:br>
              <a:rPr lang="en-US" sz="3200" b="1" dirty="0" smtClean="0">
                <a:solidFill>
                  <a:srgbClr val="0070C0"/>
                </a:solidFill>
              </a:rPr>
            </a:br>
            <a:r>
              <a:rPr lang="en-US" sz="3200" b="1" dirty="0" smtClean="0">
                <a:solidFill>
                  <a:srgbClr val="0070C0"/>
                </a:solidFill>
              </a:rPr>
              <a:t>(YP 49)</a:t>
            </a:r>
            <a:endParaRPr lang="en-US" sz="3200" b="1" dirty="0">
              <a:solidFill>
                <a:srgbClr val="0070C0"/>
              </a:solidFill>
            </a:endParaRPr>
          </a:p>
        </p:txBody>
      </p:sp>
      <p:sp>
        <p:nvSpPr>
          <p:cNvPr id="5" name="CorShape1"/>
          <p:cNvSpPr/>
          <p:nvPr>
            <p:custDataLst>
              <p:tags r:id="rId2"/>
            </p:custDataLst>
          </p:nvPr>
        </p:nvSpPr>
        <p:spPr>
          <a:xfrm rot="10800000">
            <a:off x="152400" y="3810000"/>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352800"/>
            <a:ext cx="6553200" cy="3279740"/>
          </a:xfrm>
        </p:spPr>
        <p:txBody>
          <a:bodyPr>
            <a:noAutofit/>
          </a:bodyPr>
          <a:lstStyle/>
          <a:p>
            <a:pPr marL="514350" indent="-514350">
              <a:buFont typeface="Arial" pitchFamily="34" charset="0"/>
              <a:buAutoNum type="arabicPeriod"/>
            </a:pPr>
            <a:r>
              <a:rPr lang="en-US" sz="2400" dirty="0" smtClean="0"/>
              <a:t>Entry is blocked so there will be no change</a:t>
            </a:r>
          </a:p>
          <a:p>
            <a:pPr marL="514350" indent="-514350">
              <a:buFont typeface="Arial" pitchFamily="34" charset="0"/>
              <a:buAutoNum type="arabicPeriod"/>
            </a:pPr>
            <a:r>
              <a:rPr lang="en-US" sz="2400" dirty="0" smtClean="0"/>
              <a:t>Firms will enter and demand for the remaining firms will decrease</a:t>
            </a:r>
          </a:p>
          <a:p>
            <a:pPr marL="514350" indent="-514350">
              <a:buFont typeface="Arial" pitchFamily="34" charset="0"/>
              <a:buAutoNum type="arabicPeriod"/>
            </a:pPr>
            <a:r>
              <a:rPr lang="en-US" sz="2400" dirty="0" smtClean="0"/>
              <a:t>Firms will leave and supply will increase</a:t>
            </a:r>
          </a:p>
          <a:p>
            <a:pPr marL="514350" indent="-514350">
              <a:buFont typeface="Arial" pitchFamily="34" charset="0"/>
              <a:buAutoNum type="arabicPeriod"/>
            </a:pPr>
            <a:r>
              <a:rPr lang="en-US" sz="2400" dirty="0" smtClean="0"/>
              <a:t>Firms will enter and demand for the remaining firms will increase</a:t>
            </a:r>
            <a:endParaRPr lang="en-US" sz="2400" dirty="0"/>
          </a:p>
        </p:txBody>
      </p:sp>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2737"/>
            <a:ext cx="5257800" cy="3330063"/>
          </a:xfrm>
          <a:prstGeom prst="rect">
            <a:avLst/>
          </a:prstGeom>
          <a:noFill/>
          <a:ln>
            <a:noFill/>
          </a:ln>
        </p:spPr>
      </p:pic>
    </p:spTree>
    <p:custDataLst>
      <p:tags r:id="rId1"/>
    </p:custDataLst>
    <p:extLst>
      <p:ext uri="{BB962C8B-B14F-4D97-AF65-F5344CB8AC3E}">
        <p14:creationId xmlns:p14="http://schemas.microsoft.com/office/powerpoint/2010/main" val="48305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52400"/>
            <a:ext cx="8686800" cy="4876800"/>
          </a:xfrm>
        </p:spPr>
        <p:txBody>
          <a:bodyPr>
            <a:normAutofit fontScale="92500" lnSpcReduction="10000"/>
          </a:bodyPr>
          <a:lstStyle/>
          <a:p>
            <a:pPr>
              <a:buNone/>
            </a:pPr>
            <a:r>
              <a:rPr lang="en-US" sz="3200" b="1" dirty="0" smtClean="0"/>
              <a:t>KEY TERMS:</a:t>
            </a:r>
            <a:endParaRPr lang="en-US" sz="3200" dirty="0" smtClean="0"/>
          </a:p>
          <a:p>
            <a:pPr>
              <a:buNone/>
            </a:pPr>
            <a:r>
              <a:rPr lang="en-US" dirty="0" smtClean="0"/>
              <a:t>    </a:t>
            </a:r>
            <a:r>
              <a:rPr lang="en-US" sz="3200" dirty="0" smtClean="0"/>
              <a:t>monopolistic competition, </a:t>
            </a:r>
          </a:p>
          <a:p>
            <a:pPr>
              <a:buNone/>
            </a:pPr>
            <a:r>
              <a:rPr lang="en-US" sz="3200" dirty="0" smtClean="0"/>
              <a:t>    product differentiation, </a:t>
            </a:r>
          </a:p>
          <a:p>
            <a:pPr>
              <a:buNone/>
            </a:pPr>
            <a:r>
              <a:rPr lang="en-US" sz="3200" dirty="0" smtClean="0"/>
              <a:t>    collusion,  </a:t>
            </a:r>
          </a:p>
          <a:p>
            <a:pPr>
              <a:buNone/>
            </a:pPr>
            <a:r>
              <a:rPr lang="en-US" sz="3200" dirty="0" smtClean="0"/>
              <a:t>    </a:t>
            </a:r>
            <a:r>
              <a:rPr lang="en-US" sz="3200" dirty="0" err="1" smtClean="0"/>
              <a:t>nonprice</a:t>
            </a:r>
            <a:r>
              <a:rPr lang="en-US" sz="3200" dirty="0" smtClean="0"/>
              <a:t> competition, </a:t>
            </a:r>
          </a:p>
          <a:p>
            <a:pPr>
              <a:buNone/>
            </a:pPr>
            <a:r>
              <a:rPr lang="en-US" sz="3200" dirty="0" smtClean="0"/>
              <a:t>    four-firm concentration ratio, </a:t>
            </a:r>
          </a:p>
          <a:p>
            <a:pPr>
              <a:buNone/>
            </a:pPr>
            <a:r>
              <a:rPr lang="en-US" sz="3200" dirty="0" smtClean="0"/>
              <a:t>    </a:t>
            </a:r>
            <a:r>
              <a:rPr lang="en-US" sz="3200" dirty="0" err="1" smtClean="0"/>
              <a:t>Herfindahl</a:t>
            </a:r>
            <a:r>
              <a:rPr lang="en-US" sz="3200" dirty="0" smtClean="0"/>
              <a:t> index, </a:t>
            </a:r>
          </a:p>
          <a:p>
            <a:pPr>
              <a:buNone/>
            </a:pPr>
            <a:r>
              <a:rPr lang="en-US" sz="3200" dirty="0" smtClean="0"/>
              <a:t>    normal profit, </a:t>
            </a:r>
          </a:p>
          <a:p>
            <a:pPr>
              <a:buNone/>
            </a:pPr>
            <a:r>
              <a:rPr lang="en-US" sz="3200" dirty="0" smtClean="0"/>
              <a:t>    excess capacity,</a:t>
            </a:r>
            <a:endParaRPr lang="en-US" sz="3200" dirty="0"/>
          </a:p>
        </p:txBody>
      </p:sp>
      <p:sp>
        <p:nvSpPr>
          <p:cNvPr id="4" name="TextBox 3"/>
          <p:cNvSpPr txBox="1"/>
          <p:nvPr/>
        </p:nvSpPr>
        <p:spPr>
          <a:xfrm>
            <a:off x="381000" y="59436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spTree>
    <p:custDataLst>
      <p:tags r:id="rId1"/>
    </p:custDataLst>
    <p:extLst>
      <p:ext uri="{BB962C8B-B14F-4D97-AF65-F5344CB8AC3E}">
        <p14:creationId xmlns:p14="http://schemas.microsoft.com/office/powerpoint/2010/main" val="13524763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693" y="152400"/>
            <a:ext cx="3581400" cy="5791201"/>
          </a:xfrm>
        </p:spPr>
        <p:txBody>
          <a:bodyPr>
            <a:noAutofit/>
          </a:bodyPr>
          <a:lstStyle/>
          <a:p>
            <a:pPr algn="l"/>
            <a:r>
              <a:rPr lang="en-US" sz="2600" dirty="0" smtClean="0"/>
              <a:t>If there are short run profits in a monopolistically competitive industry, new firms will enter because of low barriers to entry. </a:t>
            </a:r>
            <a:br>
              <a:rPr lang="en-US" sz="2600" dirty="0" smtClean="0"/>
            </a:br>
            <a:r>
              <a:rPr lang="en-US" sz="800" dirty="0" smtClean="0"/>
              <a:t>   </a:t>
            </a:r>
            <a:r>
              <a:rPr lang="en-US" sz="2600" dirty="0"/>
              <a:t/>
            </a:r>
            <a:br>
              <a:rPr lang="en-US" sz="2600" dirty="0"/>
            </a:br>
            <a:r>
              <a:rPr lang="en-US" sz="2600" dirty="0" smtClean="0"/>
              <a:t>This entry of new firms will cause the demand for existing firms to decrease, causing the price to decrease reducing the profits. </a:t>
            </a:r>
            <a:br>
              <a:rPr lang="en-US" sz="2600" dirty="0" smtClean="0"/>
            </a:br>
            <a:r>
              <a:rPr lang="en-US" sz="800" dirty="0" smtClean="0"/>
              <a:t>      </a:t>
            </a:r>
            <a:r>
              <a:rPr lang="en-US" sz="2600" dirty="0"/>
              <a:t/>
            </a:r>
            <a:br>
              <a:rPr lang="en-US" sz="2600" dirty="0"/>
            </a:br>
            <a:r>
              <a:rPr lang="en-US" sz="2600" dirty="0" smtClean="0"/>
              <a:t>YP 49</a:t>
            </a:r>
            <a:endParaRPr lang="en-US" sz="2600" dirty="0"/>
          </a:p>
        </p:txBody>
      </p:sp>
      <p:sp>
        <p:nvSpPr>
          <p:cNvPr id="4" name="TextBox 3"/>
          <p:cNvSpPr txBox="1"/>
          <p:nvPr/>
        </p:nvSpPr>
        <p:spPr>
          <a:xfrm>
            <a:off x="277368" y="6243965"/>
            <a:ext cx="8534400" cy="523220"/>
          </a:xfrm>
          <a:prstGeom prst="rect">
            <a:avLst/>
          </a:prstGeom>
          <a:noFill/>
          <a:ln w="38100">
            <a:solidFill>
              <a:srgbClr val="00B0F0"/>
            </a:solidFill>
          </a:ln>
        </p:spPr>
        <p:txBody>
          <a:bodyPr wrap="square" rtlCol="0">
            <a:spAutoFit/>
          </a:bodyPr>
          <a:lstStyle/>
          <a:p>
            <a:pPr algn="ctr"/>
            <a:r>
              <a:rPr lang="en-US" sz="2800" b="1" dirty="0"/>
              <a:t>11a – Monopolistic Competition</a:t>
            </a:r>
            <a:endParaRPr lang="en-US" sz="2800" dirty="0"/>
          </a:p>
        </p:txBody>
      </p:sp>
      <p:pic>
        <p:nvPicPr>
          <p:cNvPr id="35842" name="Picture 2" descr="C:\Users\mhealy\OneDrive for Business\web\ecogif\monocomp\wqmocographprofitslradju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093" y="381000"/>
            <a:ext cx="5019675" cy="42195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56041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3962400" cy="2819400"/>
          </a:xfrm>
        </p:spPr>
        <p:txBody>
          <a:bodyPr>
            <a:normAutofit fontScale="90000"/>
          </a:bodyPr>
          <a:lstStyle/>
          <a:p>
            <a:pPr algn="l"/>
            <a:r>
              <a:rPr lang="en-US" sz="3200" b="1" dirty="0" smtClean="0"/>
              <a:t>11. </a:t>
            </a:r>
            <a:r>
              <a:rPr lang="en-US" sz="3200" b="1" dirty="0" smtClean="0"/>
              <a:t>If this is the SR equilibrium, then what will happen in the LR for monopolistically competitive firms:</a:t>
            </a:r>
            <a:br>
              <a:rPr lang="en-US" sz="3200" b="1" dirty="0" smtClean="0"/>
            </a:br>
            <a:r>
              <a:rPr lang="en-US" sz="3200" b="1" dirty="0" smtClean="0"/>
              <a:t>(YP 49)</a:t>
            </a:r>
            <a:endParaRPr lang="en-US" sz="3200" b="1" dirty="0"/>
          </a:p>
        </p:txBody>
      </p:sp>
      <p:sp>
        <p:nvSpPr>
          <p:cNvPr id="3" name="TPAnswers"/>
          <p:cNvSpPr>
            <a:spLocks noGrp="1"/>
          </p:cNvSpPr>
          <p:nvPr>
            <p:ph type="body" idx="1"/>
            <p:custDataLst>
              <p:tags r:id="rId2"/>
            </p:custDataLst>
          </p:nvPr>
        </p:nvSpPr>
        <p:spPr>
          <a:xfrm>
            <a:off x="457200" y="3294355"/>
            <a:ext cx="6705600" cy="2974940"/>
          </a:xfrm>
        </p:spPr>
        <p:txBody>
          <a:bodyPr>
            <a:noAutofit/>
          </a:bodyPr>
          <a:lstStyle/>
          <a:p>
            <a:pPr marL="514350" indent="-514350">
              <a:buFont typeface="Arial" pitchFamily="34" charset="0"/>
              <a:buAutoNum type="arabicPeriod"/>
            </a:pPr>
            <a:r>
              <a:rPr lang="en-US" sz="2400" dirty="0" smtClean="0"/>
              <a:t>Entry is blocked so there will be no change</a:t>
            </a:r>
          </a:p>
          <a:p>
            <a:pPr marL="514350" indent="-514350">
              <a:buFont typeface="Arial" pitchFamily="34" charset="0"/>
              <a:buAutoNum type="arabicPeriod"/>
            </a:pPr>
            <a:r>
              <a:rPr lang="en-US" sz="2400" dirty="0" smtClean="0"/>
              <a:t>Firms will enter and demand for the remaining firms will decrease</a:t>
            </a:r>
          </a:p>
          <a:p>
            <a:pPr marL="514350" indent="-514350">
              <a:buFont typeface="Arial" pitchFamily="34" charset="0"/>
              <a:buAutoNum type="arabicPeriod"/>
            </a:pPr>
            <a:r>
              <a:rPr lang="en-US" sz="2400" dirty="0" smtClean="0"/>
              <a:t>Firms will leave and supply will increase</a:t>
            </a:r>
          </a:p>
          <a:p>
            <a:pPr marL="514350" indent="-514350">
              <a:buFont typeface="Arial" pitchFamily="34" charset="0"/>
              <a:buAutoNum type="arabicPeriod"/>
            </a:pPr>
            <a:r>
              <a:rPr lang="en-US" sz="2400" dirty="0" smtClean="0"/>
              <a:t>Firms will leave and demand for the remaining firms will increase</a:t>
            </a:r>
            <a:endParaRPr lang="en-US" sz="2400" dirty="0"/>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083624" y="152400"/>
            <a:ext cx="5039040" cy="3200400"/>
          </a:xfrm>
          <a:prstGeom prst="rect">
            <a:avLst/>
          </a:prstGeom>
          <a:noFill/>
          <a:ln>
            <a:noFill/>
          </a:ln>
        </p:spPr>
      </p:pic>
    </p:spTree>
    <p:custDataLst>
      <p:tags r:id="rId1"/>
    </p:custDataLst>
    <p:extLst>
      <p:ext uri="{BB962C8B-B14F-4D97-AF65-F5344CB8AC3E}">
        <p14:creationId xmlns:p14="http://schemas.microsoft.com/office/powerpoint/2010/main" val="20248374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0"/>
            <a:ext cx="3962400" cy="2819400"/>
          </a:xfrm>
        </p:spPr>
        <p:txBody>
          <a:bodyPr>
            <a:normAutofit fontScale="90000"/>
          </a:bodyPr>
          <a:lstStyle/>
          <a:p>
            <a:pPr algn="l"/>
            <a:r>
              <a:rPr lang="en-US" sz="3200" b="1" dirty="0" smtClean="0">
                <a:solidFill>
                  <a:srgbClr val="0070C0"/>
                </a:solidFill>
              </a:rPr>
              <a:t>11. </a:t>
            </a:r>
            <a:r>
              <a:rPr lang="en-US" sz="3200" b="1" dirty="0" smtClean="0">
                <a:solidFill>
                  <a:srgbClr val="0070C0"/>
                </a:solidFill>
              </a:rPr>
              <a:t>If this is the SR equilibrium, then what will happen in the LR for monopolistically competitive firms:</a:t>
            </a:r>
            <a:br>
              <a:rPr lang="en-US" sz="3200" b="1" dirty="0" smtClean="0">
                <a:solidFill>
                  <a:srgbClr val="0070C0"/>
                </a:solidFill>
              </a:rPr>
            </a:br>
            <a:r>
              <a:rPr lang="en-US" sz="3200" b="1" dirty="0" smtClean="0">
                <a:solidFill>
                  <a:srgbClr val="0070C0"/>
                </a:solidFill>
              </a:rPr>
              <a:t>(YP 49)</a:t>
            </a:r>
            <a:endParaRPr lang="en-US" sz="3200" b="1" dirty="0">
              <a:solidFill>
                <a:srgbClr val="0070C0"/>
              </a:solidFill>
            </a:endParaRPr>
          </a:p>
        </p:txBody>
      </p:sp>
      <p:sp>
        <p:nvSpPr>
          <p:cNvPr id="10" name="CorShape1"/>
          <p:cNvSpPr/>
          <p:nvPr>
            <p:custDataLst>
              <p:tags r:id="rId2"/>
            </p:custDataLst>
          </p:nvPr>
        </p:nvSpPr>
        <p:spPr>
          <a:xfrm rot="10800000">
            <a:off x="71120" y="5024053"/>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3294355"/>
            <a:ext cx="6705600" cy="2974940"/>
          </a:xfrm>
        </p:spPr>
        <p:txBody>
          <a:bodyPr>
            <a:noAutofit/>
          </a:bodyPr>
          <a:lstStyle/>
          <a:p>
            <a:pPr marL="514350" indent="-514350">
              <a:buFont typeface="Arial" pitchFamily="34" charset="0"/>
              <a:buAutoNum type="arabicPeriod"/>
            </a:pPr>
            <a:r>
              <a:rPr lang="en-US" sz="2400" dirty="0" smtClean="0"/>
              <a:t>Entry is blocked so there will be no change</a:t>
            </a:r>
          </a:p>
          <a:p>
            <a:pPr marL="514350" indent="-514350">
              <a:buFont typeface="Arial" pitchFamily="34" charset="0"/>
              <a:buAutoNum type="arabicPeriod"/>
            </a:pPr>
            <a:r>
              <a:rPr lang="en-US" sz="2400" dirty="0" smtClean="0"/>
              <a:t>Firms will enter and demand for the remaining firms will decrease</a:t>
            </a:r>
          </a:p>
          <a:p>
            <a:pPr marL="514350" indent="-514350">
              <a:buFont typeface="Arial" pitchFamily="34" charset="0"/>
              <a:buAutoNum type="arabicPeriod"/>
            </a:pPr>
            <a:r>
              <a:rPr lang="en-US" sz="2400" dirty="0" smtClean="0"/>
              <a:t>Firms will leave and supply will increase</a:t>
            </a:r>
          </a:p>
          <a:p>
            <a:pPr marL="514350" indent="-514350">
              <a:buFont typeface="Arial" pitchFamily="34" charset="0"/>
              <a:buAutoNum type="arabicPeriod"/>
            </a:pPr>
            <a:r>
              <a:rPr lang="en-US" sz="2400" dirty="0" smtClean="0"/>
              <a:t>Firms will leave and demand for the remaining firms will increase</a:t>
            </a:r>
            <a:endParaRPr lang="en-US" sz="2400" dirty="0"/>
          </a:p>
        </p:txBody>
      </p:sp>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4083624" y="152400"/>
            <a:ext cx="5039040" cy="3200400"/>
          </a:xfrm>
          <a:prstGeom prst="rect">
            <a:avLst/>
          </a:prstGeom>
          <a:noFill/>
          <a:ln>
            <a:noFill/>
          </a:ln>
        </p:spPr>
      </p:pic>
    </p:spTree>
    <p:custDataLst>
      <p:tags r:id="rId1"/>
    </p:custDataLst>
    <p:extLst>
      <p:ext uri="{BB962C8B-B14F-4D97-AF65-F5344CB8AC3E}">
        <p14:creationId xmlns:p14="http://schemas.microsoft.com/office/powerpoint/2010/main" val="24429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693" y="152400"/>
            <a:ext cx="3581400" cy="5867400"/>
          </a:xfrm>
        </p:spPr>
        <p:txBody>
          <a:bodyPr>
            <a:noAutofit/>
          </a:bodyPr>
          <a:lstStyle/>
          <a:p>
            <a:pPr algn="l"/>
            <a:r>
              <a:rPr lang="en-US" sz="2600" dirty="0" smtClean="0"/>
              <a:t>If there are short run losses in a monopolistically competitive industry (see the green D and MR curves)  firms will the industry. </a:t>
            </a:r>
            <a:br>
              <a:rPr lang="en-US" sz="2600" dirty="0" smtClean="0"/>
            </a:br>
            <a:r>
              <a:rPr lang="en-US" sz="800" dirty="0" smtClean="0"/>
              <a:t>  </a:t>
            </a:r>
            <a:r>
              <a:rPr lang="en-US" sz="2600" dirty="0"/>
              <a:t/>
            </a:r>
            <a:br>
              <a:rPr lang="en-US" sz="2600" dirty="0"/>
            </a:br>
            <a:r>
              <a:rPr lang="en-US" sz="2600" dirty="0" smtClean="0"/>
              <a:t>This exit of firms will cause the demand for existing firms to increase (see the blue D and MR curves) causing the price to increase.</a:t>
            </a:r>
            <a:br>
              <a:rPr lang="en-US" sz="2600" dirty="0" smtClean="0"/>
            </a:br>
            <a:r>
              <a:rPr lang="en-US" sz="800" dirty="0" smtClean="0"/>
              <a:t>  </a:t>
            </a:r>
            <a:r>
              <a:rPr lang="en-US" sz="2600" dirty="0"/>
              <a:t/>
            </a:r>
            <a:br>
              <a:rPr lang="en-US" sz="2600" dirty="0"/>
            </a:br>
            <a:r>
              <a:rPr lang="en-US" sz="2600" dirty="0" smtClean="0"/>
              <a:t>YP 49</a:t>
            </a:r>
            <a:endParaRPr lang="en-US" sz="2600" dirty="0"/>
          </a:p>
        </p:txBody>
      </p:sp>
      <p:sp>
        <p:nvSpPr>
          <p:cNvPr id="4" name="TextBox 3"/>
          <p:cNvSpPr txBox="1"/>
          <p:nvPr/>
        </p:nvSpPr>
        <p:spPr>
          <a:xfrm>
            <a:off x="277368" y="6243965"/>
            <a:ext cx="8534400" cy="523220"/>
          </a:xfrm>
          <a:prstGeom prst="rect">
            <a:avLst/>
          </a:prstGeom>
          <a:noFill/>
          <a:ln w="38100">
            <a:solidFill>
              <a:srgbClr val="00B0F0"/>
            </a:solidFill>
          </a:ln>
        </p:spPr>
        <p:txBody>
          <a:bodyPr wrap="square" rtlCol="0">
            <a:spAutoFit/>
          </a:bodyPr>
          <a:lstStyle/>
          <a:p>
            <a:pPr algn="ctr"/>
            <a:r>
              <a:rPr lang="en-US" sz="2800" b="1" dirty="0"/>
              <a:t>11a – Monopolistic Competition</a:t>
            </a:r>
            <a:endParaRPr lang="en-US" sz="2800" dirty="0"/>
          </a:p>
        </p:txBody>
      </p:sp>
      <p:pic>
        <p:nvPicPr>
          <p:cNvPr id="36866" name="Picture 2" descr="C:\Users\mhealy\OneDrive for Business\web\ecogif\monocomp\wqmocographlosslradjust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81000"/>
            <a:ext cx="5019675" cy="42195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2382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152400"/>
            <a:ext cx="9144000" cy="1524000"/>
          </a:xfrm>
        </p:spPr>
        <p:txBody>
          <a:bodyPr>
            <a:normAutofit/>
          </a:bodyPr>
          <a:lstStyle/>
          <a:p>
            <a:pPr algn="l"/>
            <a:r>
              <a:rPr lang="en-US" sz="3600" b="1" dirty="0" smtClean="0"/>
              <a:t>12. </a:t>
            </a:r>
            <a:r>
              <a:rPr lang="en-US" sz="3600" b="1" dirty="0" smtClean="0"/>
              <a:t>A monopolistically competitive firm in long run equilibrium will earn:</a:t>
            </a:r>
            <a:endParaRPr lang="en-US" sz="3600" b="1" dirty="0"/>
          </a:p>
        </p:txBody>
      </p:sp>
      <p:sp>
        <p:nvSpPr>
          <p:cNvPr id="3" name="TPAnswers"/>
          <p:cNvSpPr>
            <a:spLocks noGrp="1"/>
          </p:cNvSpPr>
          <p:nvPr>
            <p:ph type="body" idx="1"/>
            <p:custDataLst>
              <p:tags r:id="rId2"/>
            </p:custDataLst>
          </p:nvPr>
        </p:nvSpPr>
        <p:spPr>
          <a:xfrm>
            <a:off x="471424" y="1828800"/>
            <a:ext cx="6843776" cy="2286000"/>
          </a:xfrm>
        </p:spPr>
        <p:txBody>
          <a:bodyPr>
            <a:noAutofit/>
          </a:bodyPr>
          <a:lstStyle/>
          <a:p>
            <a:pPr marL="514350" indent="-514350">
              <a:buFont typeface="Arial" pitchFamily="34" charset="0"/>
              <a:buAutoNum type="arabicPeriod"/>
            </a:pPr>
            <a:r>
              <a:rPr lang="en-US" dirty="0" smtClean="0"/>
              <a:t>Economic profits</a:t>
            </a:r>
          </a:p>
          <a:p>
            <a:pPr marL="514350" indent="-514350">
              <a:buFont typeface="Arial" pitchFamily="34" charset="0"/>
              <a:buAutoNum type="arabicPeriod"/>
            </a:pPr>
            <a:r>
              <a:rPr lang="en-US" dirty="0" smtClean="0"/>
              <a:t>Economic losses</a:t>
            </a:r>
          </a:p>
          <a:p>
            <a:pPr marL="514350" indent="-514350">
              <a:buFont typeface="Arial" pitchFamily="34" charset="0"/>
              <a:buAutoNum type="arabicPeriod"/>
            </a:pPr>
            <a:r>
              <a:rPr lang="en-US" dirty="0" smtClean="0"/>
              <a:t>Zero economic profits</a:t>
            </a:r>
            <a:endParaRPr lang="en-US" dirty="0"/>
          </a:p>
        </p:txBody>
      </p:sp>
    </p:spTree>
    <p:custDataLst>
      <p:tags r:id="rId1"/>
    </p:custDataLst>
    <p:extLst>
      <p:ext uri="{BB962C8B-B14F-4D97-AF65-F5344CB8AC3E}">
        <p14:creationId xmlns:p14="http://schemas.microsoft.com/office/powerpoint/2010/main" val="20255766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152400"/>
            <a:ext cx="9144000" cy="1524000"/>
          </a:xfrm>
        </p:spPr>
        <p:txBody>
          <a:bodyPr>
            <a:normAutofit/>
          </a:bodyPr>
          <a:lstStyle/>
          <a:p>
            <a:pPr algn="l"/>
            <a:r>
              <a:rPr lang="en-US" sz="3600" b="1" dirty="0" smtClean="0">
                <a:solidFill>
                  <a:srgbClr val="0070C0"/>
                </a:solidFill>
              </a:rPr>
              <a:t>12. </a:t>
            </a:r>
            <a:r>
              <a:rPr lang="en-US" sz="3600" b="1" dirty="0" smtClean="0">
                <a:solidFill>
                  <a:srgbClr val="0070C0"/>
                </a:solidFill>
              </a:rPr>
              <a:t>A monopolistically competitive firm in long run equilibrium will earn:</a:t>
            </a:r>
            <a:endParaRPr lang="en-US" sz="3600" b="1" dirty="0">
              <a:solidFill>
                <a:srgbClr val="0070C0"/>
              </a:solidFill>
            </a:endParaRPr>
          </a:p>
        </p:txBody>
      </p:sp>
      <p:sp>
        <p:nvSpPr>
          <p:cNvPr id="6" name="CorShape1"/>
          <p:cNvSpPr/>
          <p:nvPr>
            <p:custDataLst>
              <p:tags r:id="rId2"/>
            </p:custDataLst>
          </p:nvPr>
        </p:nvSpPr>
        <p:spPr>
          <a:xfrm rot="10800000">
            <a:off x="-46736" y="3163316"/>
            <a:ext cx="647700" cy="647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71424" y="1828800"/>
            <a:ext cx="8367776" cy="2286000"/>
          </a:xfrm>
        </p:spPr>
        <p:txBody>
          <a:bodyPr>
            <a:noAutofit/>
          </a:bodyPr>
          <a:lstStyle/>
          <a:p>
            <a:pPr marL="514350" indent="-514350">
              <a:buFont typeface="Arial" pitchFamily="34" charset="0"/>
              <a:buAutoNum type="arabicPeriod"/>
            </a:pPr>
            <a:r>
              <a:rPr lang="en-US" dirty="0" smtClean="0"/>
              <a:t>Economic profits</a:t>
            </a:r>
          </a:p>
          <a:p>
            <a:pPr marL="514350" indent="-514350">
              <a:buFont typeface="Arial" pitchFamily="34" charset="0"/>
              <a:buAutoNum type="arabicPeriod"/>
            </a:pPr>
            <a:r>
              <a:rPr lang="en-US" dirty="0" smtClean="0"/>
              <a:t>Economic losses</a:t>
            </a:r>
          </a:p>
          <a:p>
            <a:pPr marL="514350" indent="-514350">
              <a:buFont typeface="Arial" pitchFamily="34" charset="0"/>
              <a:buAutoNum type="arabicPeriod"/>
            </a:pPr>
            <a:r>
              <a:rPr lang="en-US" dirty="0" smtClean="0"/>
              <a:t>Zero economic </a:t>
            </a:r>
            <a:r>
              <a:rPr lang="en-US" dirty="0" smtClean="0"/>
              <a:t>profits   (called normal profits)</a:t>
            </a:r>
            <a:endParaRPr lang="en-US" dirty="0"/>
          </a:p>
        </p:txBody>
      </p:sp>
    </p:spTree>
    <p:custDataLst>
      <p:tags r:id="rId1"/>
    </p:custDataLst>
    <p:extLst>
      <p:ext uri="{BB962C8B-B14F-4D97-AF65-F5344CB8AC3E}">
        <p14:creationId xmlns:p14="http://schemas.microsoft.com/office/powerpoint/2010/main" val="420299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38090" y="2583834"/>
            <a:ext cx="8486089"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arenBoth"/>
              <a:tabLst/>
            </a:pPr>
            <a:r>
              <a:rPr kumimoji="0" lang="en-US" altLang="en-US" sz="2000" b="0" i="0" u="none" strike="noStrike" cap="none" normalizeH="0" baseline="0" dirty="0" smtClean="0">
                <a:ln>
                  <a:noFill/>
                </a:ln>
                <a:solidFill>
                  <a:schemeClr val="tx1"/>
                </a:solidFill>
                <a:effectLst/>
                <a:latin typeface="Arial" charset="0"/>
                <a:cs typeface="Arial" charset="0"/>
              </a:rPr>
              <a:t>Some firms may achieve</a:t>
            </a:r>
          </a:p>
          <a:p>
            <a:pPr marR="0" lvl="0" algn="l" defTabSz="914400" rtl="0" eaLnBrk="0" fontAlgn="base" latinLnBrk="0" hangingPunct="0">
              <a:lnSpc>
                <a:spcPct val="100000"/>
              </a:lnSpc>
              <a:spcBef>
                <a:spcPct val="0"/>
              </a:spcBef>
              <a:spcAft>
                <a:spcPct val="0"/>
              </a:spcAft>
              <a:buClrTx/>
              <a:buSzTx/>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a measure of differentiation that is </a:t>
            </a:r>
          </a:p>
          <a:p>
            <a:pPr marR="0" lvl="0" algn="l" defTabSz="914400" rtl="0" eaLnBrk="0" fontAlgn="base" latinLnBrk="0" hangingPunct="0">
              <a:lnSpc>
                <a:spcPct val="100000"/>
              </a:lnSpc>
              <a:spcBef>
                <a:spcPct val="0"/>
              </a:spcBef>
              <a:spcAft>
                <a:spcPct val="0"/>
              </a:spcAft>
              <a:buClrTx/>
              <a:buSzTx/>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not easily duplicated by rivals </a:t>
            </a:r>
          </a:p>
          <a:p>
            <a:pPr marR="0" lvl="0" algn="l" defTabSz="914400" rtl="0" eaLnBrk="0" fontAlgn="base" latinLnBrk="0" hangingPunct="0">
              <a:lnSpc>
                <a:spcPct val="100000"/>
              </a:lnSpc>
              <a:spcBef>
                <a:spcPct val="0"/>
              </a:spcBef>
              <a:spcAft>
                <a:spcPct val="0"/>
              </a:spcAft>
              <a:buClrTx/>
              <a:buSzTx/>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(brand names, location, etc.) </a:t>
            </a:r>
          </a:p>
          <a:p>
            <a:pPr marR="0" lvl="0" algn="l" defTabSz="914400" rtl="0" eaLnBrk="0" fontAlgn="base" latinLnBrk="0" hangingPunct="0">
              <a:lnSpc>
                <a:spcPct val="100000"/>
              </a:lnSpc>
              <a:spcBef>
                <a:spcPct val="0"/>
              </a:spcBef>
              <a:spcAft>
                <a:spcPct val="0"/>
              </a:spcAft>
              <a:buClrTx/>
              <a:buSzTx/>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and can realize economic profits in the long run. </a:t>
            </a:r>
          </a:p>
          <a:p>
            <a:pPr marR="0" lvl="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cs typeface="Arial" charset="0"/>
              </a:rPr>
              <a:t>(2) There is some restriction to entry, such as financial barriers</a:t>
            </a:r>
            <a:r>
              <a:rPr kumimoji="0" lang="en-US" altLang="en-US" sz="2000" b="0" i="0" u="none" strike="noStrike" cap="none" normalizeH="0" dirty="0" smtClean="0">
                <a:ln>
                  <a:noFill/>
                </a:ln>
                <a:solidFill>
                  <a:schemeClr val="tx1"/>
                </a:solidFill>
                <a:effectLst/>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that exist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 for new small businesses, so economic profits may persist for existing</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 firms.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cs typeface="Arial" charset="0"/>
              </a:rPr>
              <a:t>(3) Long-run below-normal profits may persist, because producers like to</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maintain their way of life as entrepreneurs despite the low economic</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 returns.</a:t>
            </a:r>
          </a:p>
        </p:txBody>
      </p:sp>
      <p:pic>
        <p:nvPicPr>
          <p:cNvPr id="4" name="Picture 2" descr="C:\mcconnell19e\Microeconomics\Digital Image Library\Chap011\mcc11447_1101c.jpg"/>
          <p:cNvPicPr>
            <a:picLocks noChangeAspect="1" noChangeArrowheads="1"/>
          </p:cNvPicPr>
          <p:nvPr/>
        </p:nvPicPr>
        <p:blipFill>
          <a:blip r:embed="rId3" cstate="print"/>
          <a:srcRect/>
          <a:stretch>
            <a:fillRect/>
          </a:stretch>
        </p:blipFill>
        <p:spPr bwMode="auto">
          <a:xfrm>
            <a:off x="4612639" y="0"/>
            <a:ext cx="4211541" cy="3200400"/>
          </a:xfrm>
          <a:prstGeom prst="rect">
            <a:avLst/>
          </a:prstGeom>
          <a:noFill/>
        </p:spPr>
      </p:pic>
      <p:sp>
        <p:nvSpPr>
          <p:cNvPr id="5" name="TextBox 4"/>
          <p:cNvSpPr txBox="1"/>
          <p:nvPr/>
        </p:nvSpPr>
        <p:spPr>
          <a:xfrm>
            <a:off x="76200" y="152400"/>
            <a:ext cx="4383701" cy="2308324"/>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Monopolistic Competition</a:t>
            </a:r>
          </a:p>
          <a:p>
            <a:r>
              <a:rPr lang="en-US" sz="2400" b="1" dirty="0" smtClean="0">
                <a:latin typeface="Arial" panose="020B0604020202020204" pitchFamily="34" charset="0"/>
                <a:cs typeface="Arial" panose="020B0604020202020204" pitchFamily="34" charset="0"/>
              </a:rPr>
              <a:t>Long Run Equilibrium:</a:t>
            </a:r>
          </a:p>
          <a:p>
            <a:endParaRPr lang="en-US"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RESULT: Normal Profits only</a:t>
            </a:r>
          </a:p>
          <a:p>
            <a:endParaRPr lang="en-US" sz="2400" b="1"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But there are complications</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197823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b="1" u="sng" dirty="0" smtClean="0"/>
              <a:t>Why are Barriers Important?</a:t>
            </a:r>
            <a:endParaRPr lang="en-US" b="1" u="sng" dirty="0"/>
          </a:p>
        </p:txBody>
      </p:sp>
      <p:sp>
        <p:nvSpPr>
          <p:cNvPr id="3" name="Text Placeholder 2"/>
          <p:cNvSpPr>
            <a:spLocks noGrp="1"/>
          </p:cNvSpPr>
          <p:nvPr>
            <p:ph type="body" idx="1"/>
          </p:nvPr>
        </p:nvSpPr>
        <p:spPr>
          <a:xfrm>
            <a:off x="152400" y="914400"/>
            <a:ext cx="8839200" cy="4678363"/>
          </a:xfrm>
        </p:spPr>
        <p:txBody>
          <a:bodyPr>
            <a:normAutofit/>
          </a:bodyPr>
          <a:lstStyle/>
          <a:p>
            <a:pPr marL="0" indent="0" algn="ctr">
              <a:buNone/>
            </a:pPr>
            <a:r>
              <a:rPr lang="en-US" sz="4000" b="1" dirty="0" smtClean="0">
                <a:solidFill>
                  <a:srgbClr val="FF0000"/>
                </a:solidFill>
              </a:rPr>
              <a:t>Barriers to entry allow firms to earn long run profits and to be inefficient.</a:t>
            </a:r>
          </a:p>
          <a:p>
            <a:pPr marL="0" indent="0">
              <a:buNone/>
            </a:pPr>
            <a:r>
              <a:rPr lang="en-US" sz="800" b="1" dirty="0" smtClean="0"/>
              <a:t>  </a:t>
            </a:r>
            <a:endParaRPr lang="en-US" sz="800" b="1" dirty="0"/>
          </a:p>
          <a:p>
            <a:pPr marL="0" indent="0">
              <a:buNone/>
            </a:pPr>
            <a:r>
              <a:rPr lang="en-US" b="1" dirty="0" smtClean="0"/>
              <a:t>Pure Comp. = no barriers = no long run profits</a:t>
            </a:r>
          </a:p>
          <a:p>
            <a:pPr marL="0" indent="0">
              <a:buNone/>
            </a:pPr>
            <a:r>
              <a:rPr lang="en-US" sz="800" b="1" dirty="0" smtClean="0"/>
              <a:t>  </a:t>
            </a:r>
            <a:endParaRPr lang="en-US" sz="800" b="1" dirty="0"/>
          </a:p>
          <a:p>
            <a:pPr marL="0" indent="0">
              <a:buNone/>
            </a:pPr>
            <a:r>
              <a:rPr lang="en-US" b="1" dirty="0" smtClean="0"/>
              <a:t>Monopoly = entry blocked = long run profits</a:t>
            </a:r>
            <a:endParaRPr lang="en-US" dirty="0"/>
          </a:p>
          <a:p>
            <a:pPr marL="0" indent="0">
              <a:buNone/>
            </a:pPr>
            <a:r>
              <a:rPr lang="en-US" sz="800" dirty="0" smtClean="0"/>
              <a:t>  </a:t>
            </a:r>
          </a:p>
          <a:p>
            <a:pPr marL="0" indent="0">
              <a:buNone/>
            </a:pPr>
            <a:r>
              <a:rPr lang="en-US" b="1" dirty="0" err="1" smtClean="0">
                <a:solidFill>
                  <a:srgbClr val="0070C0"/>
                </a:solidFill>
              </a:rPr>
              <a:t>Monop</a:t>
            </a:r>
            <a:r>
              <a:rPr lang="en-US" b="1" dirty="0" smtClean="0">
                <a:solidFill>
                  <a:srgbClr val="0070C0"/>
                </a:solidFill>
              </a:rPr>
              <a:t>. Comp. = few barriers = no long run profits</a:t>
            </a:r>
          </a:p>
          <a:p>
            <a:pPr marL="0" indent="0">
              <a:buNone/>
            </a:pPr>
            <a:r>
              <a:rPr lang="en-US" sz="800" b="1" dirty="0" smtClean="0"/>
              <a:t>  </a:t>
            </a:r>
            <a:endParaRPr lang="en-US" sz="800" b="1" dirty="0"/>
          </a:p>
          <a:p>
            <a:pPr marL="0" indent="0">
              <a:buNone/>
            </a:pPr>
            <a:r>
              <a:rPr lang="en-US" b="1" dirty="0" smtClean="0"/>
              <a:t>Oligopoly = high barriers = long run profits</a:t>
            </a:r>
            <a:endParaRPr lang="en-US" b="1" dirty="0"/>
          </a:p>
        </p:txBody>
      </p:sp>
      <p:sp>
        <p:nvSpPr>
          <p:cNvPr id="5" name="TextBox 4"/>
          <p:cNvSpPr txBox="1"/>
          <p:nvPr/>
        </p:nvSpPr>
        <p:spPr>
          <a:xfrm>
            <a:off x="152400" y="6019800"/>
            <a:ext cx="8763000" cy="707886"/>
          </a:xfrm>
          <a:prstGeom prst="rect">
            <a:avLst/>
          </a:prstGeom>
          <a:noFill/>
          <a:ln w="38100">
            <a:solidFill>
              <a:srgbClr val="00B0F0"/>
            </a:solidFill>
          </a:ln>
        </p:spPr>
        <p:txBody>
          <a:bodyPr wrap="square" rtlCol="0">
            <a:spAutoFit/>
          </a:bodyPr>
          <a:lstStyle/>
          <a:p>
            <a:pPr algn="ctr"/>
            <a:r>
              <a:rPr lang="en-US" sz="4000" b="1" dirty="0"/>
              <a:t>10b – Monopoly: Long-Run Equilibrium</a:t>
            </a:r>
            <a:endParaRPr lang="en-US" sz="4000" dirty="0"/>
          </a:p>
        </p:txBody>
      </p:sp>
    </p:spTree>
    <p:custDataLst>
      <p:tags r:id="rId1"/>
    </p:custDataLst>
    <p:extLst>
      <p:ext uri="{BB962C8B-B14F-4D97-AF65-F5344CB8AC3E}">
        <p14:creationId xmlns:p14="http://schemas.microsoft.com/office/powerpoint/2010/main" val="37332353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38090" y="2583834"/>
            <a:ext cx="8486089"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Tx/>
              <a:buAutoNum type="arabicParenBoth"/>
              <a:tabLst/>
            </a:pPr>
            <a:r>
              <a:rPr kumimoji="0" lang="en-US" altLang="en-US" sz="2000" b="0" i="0" u="none" strike="noStrike" cap="none" normalizeH="0" baseline="0" dirty="0" smtClean="0">
                <a:ln>
                  <a:noFill/>
                </a:ln>
                <a:solidFill>
                  <a:schemeClr val="tx1"/>
                </a:solidFill>
                <a:effectLst/>
                <a:latin typeface="Arial" charset="0"/>
                <a:cs typeface="Arial" charset="0"/>
              </a:rPr>
              <a:t>Some firms may achieve</a:t>
            </a:r>
          </a:p>
          <a:p>
            <a:pPr marR="0" lvl="0" algn="l" defTabSz="914400" rtl="0" eaLnBrk="0" fontAlgn="base" latinLnBrk="0" hangingPunct="0">
              <a:lnSpc>
                <a:spcPct val="100000"/>
              </a:lnSpc>
              <a:spcBef>
                <a:spcPct val="0"/>
              </a:spcBef>
              <a:spcAft>
                <a:spcPct val="0"/>
              </a:spcAft>
              <a:buClrTx/>
              <a:buSzTx/>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a measure of differentiation that is </a:t>
            </a:r>
          </a:p>
          <a:p>
            <a:pPr marR="0" lvl="0" algn="l" defTabSz="914400" rtl="0" eaLnBrk="0" fontAlgn="base" latinLnBrk="0" hangingPunct="0">
              <a:lnSpc>
                <a:spcPct val="100000"/>
              </a:lnSpc>
              <a:spcBef>
                <a:spcPct val="0"/>
              </a:spcBef>
              <a:spcAft>
                <a:spcPct val="0"/>
              </a:spcAft>
              <a:buClrTx/>
              <a:buSzTx/>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not easily duplicated by rivals </a:t>
            </a:r>
          </a:p>
          <a:p>
            <a:pPr marR="0" lvl="0" algn="l" defTabSz="914400" rtl="0" eaLnBrk="0" fontAlgn="base" latinLnBrk="0" hangingPunct="0">
              <a:lnSpc>
                <a:spcPct val="100000"/>
              </a:lnSpc>
              <a:spcBef>
                <a:spcPct val="0"/>
              </a:spcBef>
              <a:spcAft>
                <a:spcPct val="0"/>
              </a:spcAft>
              <a:buClrTx/>
              <a:buSzTx/>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(brand names, location, etc.) </a:t>
            </a:r>
          </a:p>
          <a:p>
            <a:pPr marR="0" lvl="0" algn="l" defTabSz="914400" rtl="0" eaLnBrk="0" fontAlgn="base" latinLnBrk="0" hangingPunct="0">
              <a:lnSpc>
                <a:spcPct val="100000"/>
              </a:lnSpc>
              <a:spcBef>
                <a:spcPct val="0"/>
              </a:spcBef>
              <a:spcAft>
                <a:spcPct val="0"/>
              </a:spcAft>
              <a:buClrTx/>
              <a:buSzTx/>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and can realize economic profits in the long run. </a:t>
            </a:r>
          </a:p>
          <a:p>
            <a:pPr marR="0" lvl="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cs typeface="Arial" charset="0"/>
              </a:rPr>
              <a:t>(2) There is some restriction to entry, such as financial barriers</a:t>
            </a:r>
            <a:r>
              <a:rPr kumimoji="0" lang="en-US" altLang="en-US" sz="2000" b="0" i="0" u="none" strike="noStrike" cap="none" normalizeH="0" dirty="0" smtClean="0">
                <a:ln>
                  <a:noFill/>
                </a:ln>
                <a:solidFill>
                  <a:schemeClr val="tx1"/>
                </a:solidFill>
                <a:effectLst/>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that exist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 for new small businesses, so economic profits may persist for existing</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 firms.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cs typeface="Arial" charset="0"/>
              </a:rPr>
              <a:t>(3) Long-run below-normal profits may persist, because producers like to</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maintain their way of life as entrepreneurs despite the low economic</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Arial" charset="0"/>
                <a:cs typeface="Arial" charset="0"/>
              </a:rPr>
              <a:t> </a:t>
            </a:r>
            <a:r>
              <a:rPr lang="en-US" altLang="en-US" sz="2000" dirty="0" smtClean="0">
                <a:latin typeface="Arial" charset="0"/>
                <a:cs typeface="Arial" charset="0"/>
              </a:rPr>
              <a:t>   </a:t>
            </a:r>
            <a:r>
              <a:rPr kumimoji="0" lang="en-US" altLang="en-US" sz="2000" b="0" i="0" u="none" strike="noStrike" cap="none" normalizeH="0" baseline="0" dirty="0" smtClean="0">
                <a:ln>
                  <a:noFill/>
                </a:ln>
                <a:solidFill>
                  <a:schemeClr val="tx1"/>
                </a:solidFill>
                <a:effectLst/>
                <a:latin typeface="Arial" charset="0"/>
                <a:cs typeface="Arial" charset="0"/>
              </a:rPr>
              <a:t> returns.</a:t>
            </a:r>
          </a:p>
        </p:txBody>
      </p:sp>
      <p:pic>
        <p:nvPicPr>
          <p:cNvPr id="4" name="Picture 2" descr="C:\mcconnell19e\Microeconomics\Digital Image Library\Chap011\mcc11447_1101c.jpg"/>
          <p:cNvPicPr>
            <a:picLocks noChangeAspect="1" noChangeArrowheads="1"/>
          </p:cNvPicPr>
          <p:nvPr/>
        </p:nvPicPr>
        <p:blipFill>
          <a:blip r:embed="rId3" cstate="print"/>
          <a:srcRect/>
          <a:stretch>
            <a:fillRect/>
          </a:stretch>
        </p:blipFill>
        <p:spPr bwMode="auto">
          <a:xfrm>
            <a:off x="4612639" y="0"/>
            <a:ext cx="4211541" cy="3200400"/>
          </a:xfrm>
          <a:prstGeom prst="rect">
            <a:avLst/>
          </a:prstGeom>
          <a:noFill/>
        </p:spPr>
      </p:pic>
      <p:sp>
        <p:nvSpPr>
          <p:cNvPr id="5" name="TextBox 4"/>
          <p:cNvSpPr txBox="1"/>
          <p:nvPr/>
        </p:nvSpPr>
        <p:spPr>
          <a:xfrm>
            <a:off x="76200" y="152400"/>
            <a:ext cx="4383701" cy="2308324"/>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Monopolistic Competition</a:t>
            </a:r>
          </a:p>
          <a:p>
            <a:r>
              <a:rPr lang="en-US" sz="2400" b="1" dirty="0" smtClean="0">
                <a:latin typeface="Arial" panose="020B0604020202020204" pitchFamily="34" charset="0"/>
                <a:cs typeface="Arial" panose="020B0604020202020204" pitchFamily="34" charset="0"/>
              </a:rPr>
              <a:t>Long Run Equilibrium:</a:t>
            </a:r>
          </a:p>
          <a:p>
            <a:endParaRPr lang="en-US"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RESULT: Normal Profits only</a:t>
            </a:r>
          </a:p>
          <a:p>
            <a:endParaRPr lang="en-US"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But there are complications:</a:t>
            </a:r>
            <a:endParaRPr lang="en-US" sz="24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76630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362200"/>
            <a:ext cx="9144000" cy="1524000"/>
          </a:xfrm>
        </p:spPr>
        <p:txBody>
          <a:bodyPr>
            <a:normAutofit/>
          </a:bodyPr>
          <a:lstStyle/>
          <a:p>
            <a:pPr algn="l"/>
            <a:r>
              <a:rPr lang="en-US" sz="3600" b="1" dirty="0" smtClean="0"/>
              <a:t>13. </a:t>
            </a:r>
            <a:r>
              <a:rPr lang="en-US" sz="3600" b="1" dirty="0" smtClean="0"/>
              <a:t>Which graph shows a monopolistically competitive firm in long run equilibrium?</a:t>
            </a:r>
            <a:endParaRPr lang="en-US" sz="3600" b="1" dirty="0"/>
          </a:p>
        </p:txBody>
      </p:sp>
      <p:sp>
        <p:nvSpPr>
          <p:cNvPr id="3" name="TPAnswers"/>
          <p:cNvSpPr>
            <a:spLocks noGrp="1"/>
          </p:cNvSpPr>
          <p:nvPr>
            <p:ph type="body" idx="1"/>
            <p:custDataLst>
              <p:tags r:id="rId2"/>
            </p:custDataLst>
          </p:nvPr>
        </p:nvSpPr>
        <p:spPr>
          <a:xfrm>
            <a:off x="457200" y="3886200"/>
            <a:ext cx="1371600" cy="2286000"/>
          </a:xfrm>
        </p:spPr>
        <p:txBody>
          <a:bodyPr>
            <a:normAutofit lnSpcReduction="1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5" descr="4prodmktmodelslrequilhoriz.jpg"/>
          <p:cNvPicPr>
            <a:picLocks noChangeAspect="1"/>
          </p:cNvPicPr>
          <p:nvPr/>
        </p:nvPicPr>
        <p:blipFill>
          <a:blip r:embed="rId4" cstate="print"/>
          <a:stretch>
            <a:fillRect/>
          </a:stretch>
        </p:blipFill>
        <p:spPr>
          <a:xfrm>
            <a:off x="0" y="0"/>
            <a:ext cx="9127434" cy="2209800"/>
          </a:xfrm>
          <a:prstGeom prst="rect">
            <a:avLst/>
          </a:prstGeom>
        </p:spPr>
      </p:pic>
    </p:spTree>
    <p:custDataLst>
      <p:tags r:id="rId1"/>
    </p:custDataLst>
    <p:extLst>
      <p:ext uri="{BB962C8B-B14F-4D97-AF65-F5344CB8AC3E}">
        <p14:creationId xmlns:p14="http://schemas.microsoft.com/office/powerpoint/2010/main" val="1222846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1531442"/>
          </a:xfrm>
        </p:spPr>
        <p:txBody>
          <a:bodyPr>
            <a:normAutofit/>
          </a:bodyPr>
          <a:lstStyle/>
          <a:p>
            <a:r>
              <a:rPr lang="en-US" b="1" dirty="0" smtClean="0"/>
              <a:t>Lesson 11a – Introduction</a:t>
            </a:r>
            <a:br>
              <a:rPr lang="en-US" b="1" dirty="0" smtClean="0"/>
            </a:br>
            <a:r>
              <a:rPr lang="en-US" b="1" dirty="0" smtClean="0"/>
              <a:t>ARE BUSINESSES EFFICIENT?</a:t>
            </a:r>
            <a:endParaRPr lang="en-US" b="1" dirty="0"/>
          </a:p>
        </p:txBody>
      </p:sp>
      <p:sp>
        <p:nvSpPr>
          <p:cNvPr id="3" name="Subtitle 2"/>
          <p:cNvSpPr>
            <a:spLocks noGrp="1"/>
          </p:cNvSpPr>
          <p:nvPr>
            <p:ph type="subTitle" idx="1"/>
          </p:nvPr>
        </p:nvSpPr>
        <p:spPr>
          <a:xfrm>
            <a:off x="152400" y="1524000"/>
            <a:ext cx="8839200" cy="4953000"/>
          </a:xfrm>
        </p:spPr>
        <p:txBody>
          <a:bodyPr>
            <a:normAutofit fontScale="77500" lnSpcReduction="20000"/>
          </a:bodyPr>
          <a:lstStyle/>
          <a:p>
            <a:pPr algn="l"/>
            <a:r>
              <a:rPr lang="en-US" sz="3900" dirty="0" smtClean="0">
                <a:solidFill>
                  <a:schemeClr val="tx1"/>
                </a:solidFill>
              </a:rPr>
              <a:t>Competitive </a:t>
            </a:r>
            <a:r>
              <a:rPr lang="en-US" sz="3900" dirty="0">
                <a:solidFill>
                  <a:schemeClr val="tx1"/>
                </a:solidFill>
              </a:rPr>
              <a:t>firms are efficient and monopolies are inefficient, but there are few if any purely competitive markets or purely monopolistic markets (monopolies). So what happens in the real world? Are businesses efficient</a:t>
            </a:r>
            <a:r>
              <a:rPr lang="en-US" sz="3900" dirty="0" smtClean="0">
                <a:solidFill>
                  <a:schemeClr val="tx1"/>
                </a:solidFill>
              </a:rPr>
              <a:t>?</a:t>
            </a:r>
          </a:p>
          <a:p>
            <a:pPr algn="l"/>
            <a:r>
              <a:rPr lang="en-US" sz="1700" dirty="0" smtClean="0">
                <a:solidFill>
                  <a:schemeClr val="tx1"/>
                </a:solidFill>
              </a:rPr>
              <a:t>  </a:t>
            </a:r>
            <a:endParaRPr lang="en-US" sz="1700" dirty="0">
              <a:solidFill>
                <a:schemeClr val="tx1"/>
              </a:solidFill>
            </a:endParaRPr>
          </a:p>
          <a:p>
            <a:pPr algn="l"/>
            <a:r>
              <a:rPr lang="en-US" sz="3900" dirty="0" smtClean="0">
                <a:solidFill>
                  <a:schemeClr val="tx1"/>
                </a:solidFill>
              </a:rPr>
              <a:t>We </a:t>
            </a:r>
            <a:r>
              <a:rPr lang="en-US" sz="3900" dirty="0">
                <a:solidFill>
                  <a:schemeClr val="tx1"/>
                </a:solidFill>
              </a:rPr>
              <a:t>will learn that both monopolistically competitive firms and oligopolies are inefficient but not to the same degree. Monopolistically competitive firms are only slightly inefficient and they do provide society some additional benefits, but oligopolies can be very inefficient and are closely watched by the government</a:t>
            </a:r>
            <a:r>
              <a:rPr lang="en-US" sz="4000" dirty="0">
                <a:solidFill>
                  <a:schemeClr val="tx1"/>
                </a:solidFill>
              </a:rPr>
              <a:t>.</a:t>
            </a:r>
          </a:p>
          <a:p>
            <a:pPr marL="1200150" lvl="1" indent="-742950" algn="l">
              <a:buAutoNum type="arabicPeriod"/>
            </a:pPr>
            <a:endParaRPr lang="en-US" sz="3600" dirty="0">
              <a:solidFill>
                <a:schemeClr val="tx1"/>
              </a:solidFill>
            </a:endParaRPr>
          </a:p>
        </p:txBody>
      </p:sp>
      <p:sp>
        <p:nvSpPr>
          <p:cNvPr id="4" name="TextBox 3"/>
          <p:cNvSpPr txBox="1"/>
          <p:nvPr/>
        </p:nvSpPr>
        <p:spPr>
          <a:xfrm>
            <a:off x="304800" y="6223498"/>
            <a:ext cx="8534400" cy="523220"/>
          </a:xfrm>
          <a:prstGeom prst="rect">
            <a:avLst/>
          </a:prstGeom>
          <a:noFill/>
          <a:ln w="38100">
            <a:solidFill>
              <a:srgbClr val="00B0F0"/>
            </a:solidFill>
          </a:ln>
        </p:spPr>
        <p:txBody>
          <a:bodyPr wrap="square" rtlCol="0">
            <a:spAutoFit/>
          </a:bodyPr>
          <a:lstStyle/>
          <a:p>
            <a:pPr algn="ctr"/>
            <a:r>
              <a:rPr lang="en-US" sz="2800" b="1" dirty="0"/>
              <a:t>11a – Monopolistic Competition</a:t>
            </a:r>
            <a:endParaRPr lang="en-US" sz="2800" dirty="0"/>
          </a:p>
        </p:txBody>
      </p:sp>
    </p:spTree>
    <p:custDataLst>
      <p:tags r:id="rId1"/>
    </p:custDataLst>
    <p:extLst>
      <p:ext uri="{BB962C8B-B14F-4D97-AF65-F5344CB8AC3E}">
        <p14:creationId xmlns:p14="http://schemas.microsoft.com/office/powerpoint/2010/main" val="5475260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362200"/>
            <a:ext cx="9144000" cy="1524000"/>
          </a:xfrm>
        </p:spPr>
        <p:txBody>
          <a:bodyPr>
            <a:normAutofit/>
          </a:bodyPr>
          <a:lstStyle/>
          <a:p>
            <a:pPr algn="l"/>
            <a:r>
              <a:rPr lang="en-US" sz="3600" b="1" dirty="0" smtClean="0">
                <a:solidFill>
                  <a:srgbClr val="0070C0"/>
                </a:solidFill>
              </a:rPr>
              <a:t>13. </a:t>
            </a:r>
            <a:r>
              <a:rPr lang="en-US" sz="3600" b="1" dirty="0" smtClean="0">
                <a:solidFill>
                  <a:srgbClr val="0070C0"/>
                </a:solidFill>
              </a:rPr>
              <a:t>Which graph shows a monopolistically competitive firm in long run equilibrium?</a:t>
            </a:r>
            <a:endParaRPr lang="en-US" sz="3600" b="1" dirty="0">
              <a:solidFill>
                <a:srgbClr val="0070C0"/>
              </a:solidFill>
            </a:endParaRPr>
          </a:p>
        </p:txBody>
      </p:sp>
      <p:sp>
        <p:nvSpPr>
          <p:cNvPr id="3" name="TPAnswers"/>
          <p:cNvSpPr>
            <a:spLocks noGrp="1"/>
          </p:cNvSpPr>
          <p:nvPr>
            <p:ph type="body" idx="1"/>
            <p:custDataLst>
              <p:tags r:id="rId2"/>
            </p:custDataLst>
          </p:nvPr>
        </p:nvSpPr>
        <p:spPr>
          <a:xfrm>
            <a:off x="457200" y="3886200"/>
            <a:ext cx="1371600" cy="2286000"/>
          </a:xfrm>
        </p:spPr>
        <p:txBody>
          <a:bodyPr>
            <a:normAutofit lnSpcReduction="10000"/>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a:p>
            <a:pPr marL="514350" indent="-514350">
              <a:buFont typeface="Arial" pitchFamily="34" charset="0"/>
              <a:buAutoNum type="arabicPeriod"/>
            </a:pPr>
            <a:r>
              <a:rPr lang="en-US" dirty="0" smtClean="0"/>
              <a:t>D</a:t>
            </a:r>
            <a:endParaRPr lang="en-US" dirty="0"/>
          </a:p>
        </p:txBody>
      </p:sp>
      <p:pic>
        <p:nvPicPr>
          <p:cNvPr id="6" name="Picture 5" descr="4prodmktmodelslrequilhoriz.jpg"/>
          <p:cNvPicPr>
            <a:picLocks noChangeAspect="1"/>
          </p:cNvPicPr>
          <p:nvPr/>
        </p:nvPicPr>
        <p:blipFill>
          <a:blip r:embed="rId5" cstate="print"/>
          <a:stretch>
            <a:fillRect/>
          </a:stretch>
        </p:blipFill>
        <p:spPr>
          <a:xfrm>
            <a:off x="0" y="0"/>
            <a:ext cx="9127434" cy="2209800"/>
          </a:xfrm>
          <a:prstGeom prst="rect">
            <a:avLst/>
          </a:prstGeom>
        </p:spPr>
      </p:pic>
      <p:sp>
        <p:nvSpPr>
          <p:cNvPr id="7" name="CorShape1"/>
          <p:cNvSpPr/>
          <p:nvPr>
            <p:custDataLst>
              <p:tags r:id="rId3"/>
            </p:custDataLst>
          </p:nvPr>
        </p:nvSpPr>
        <p:spPr>
          <a:xfrm rot="10800000">
            <a:off x="228600" y="5552983"/>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3248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181" y="76200"/>
            <a:ext cx="8534400" cy="523220"/>
          </a:xfrm>
          <a:prstGeom prst="rect">
            <a:avLst/>
          </a:prstGeom>
          <a:noFill/>
          <a:ln w="38100">
            <a:solidFill>
              <a:srgbClr val="00B0F0"/>
            </a:solidFill>
          </a:ln>
        </p:spPr>
        <p:txBody>
          <a:bodyPr wrap="square" rtlCol="0">
            <a:spAutoFit/>
          </a:bodyPr>
          <a:lstStyle/>
          <a:p>
            <a:pPr algn="ctr"/>
            <a:r>
              <a:rPr lang="en-US" sz="2800" b="1" dirty="0"/>
              <a:t>11a – Monopolistic Competition</a:t>
            </a:r>
            <a:endParaRPr lang="en-US" sz="2800" dirty="0"/>
          </a:p>
        </p:txBody>
      </p:sp>
      <p:sp>
        <p:nvSpPr>
          <p:cNvPr id="2" name="TextBox 1"/>
          <p:cNvSpPr txBox="1"/>
          <p:nvPr/>
        </p:nvSpPr>
        <p:spPr>
          <a:xfrm>
            <a:off x="1937243" y="685800"/>
            <a:ext cx="5544275" cy="646331"/>
          </a:xfrm>
          <a:prstGeom prst="rect">
            <a:avLst/>
          </a:prstGeom>
          <a:noFill/>
        </p:spPr>
        <p:txBody>
          <a:bodyPr wrap="none" rtlCol="0">
            <a:spAutoFit/>
          </a:bodyPr>
          <a:lstStyle/>
          <a:p>
            <a:r>
              <a:rPr lang="en-US" sz="3600" b="1" dirty="0" smtClean="0"/>
              <a:t>Long Run Equilibrium Graph</a:t>
            </a:r>
            <a:endParaRPr lang="en-US" sz="3600" b="1" dirty="0"/>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19" y="1447800"/>
            <a:ext cx="7762875"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694943"/>
            <a:ext cx="1495062" cy="646331"/>
          </a:xfrm>
          <a:prstGeom prst="rect">
            <a:avLst/>
          </a:prstGeom>
          <a:noFill/>
        </p:spPr>
        <p:txBody>
          <a:bodyPr wrap="square" rtlCol="0">
            <a:spAutoFit/>
          </a:bodyPr>
          <a:lstStyle/>
          <a:p>
            <a:r>
              <a:rPr lang="en-US" sz="3600" dirty="0" smtClean="0"/>
              <a:t>YP 50</a:t>
            </a:r>
            <a:endParaRPr lang="en-US" sz="3600" dirty="0"/>
          </a:p>
        </p:txBody>
      </p:sp>
    </p:spTree>
    <p:custDataLst>
      <p:tags r:id="rId1"/>
    </p:custDataLst>
    <p:extLst>
      <p:ext uri="{BB962C8B-B14F-4D97-AF65-F5344CB8AC3E}">
        <p14:creationId xmlns:p14="http://schemas.microsoft.com/office/powerpoint/2010/main" val="16296529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alrequilgraphblank.jpg"/>
          <p:cNvPicPr>
            <a:picLocks noChangeAspect="1"/>
          </p:cNvPicPr>
          <p:nvPr/>
        </p:nvPicPr>
        <p:blipFill>
          <a:blip r:embed="rId3" cstate="print"/>
          <a:stretch>
            <a:fillRect/>
          </a:stretch>
        </p:blipFill>
        <p:spPr>
          <a:xfrm>
            <a:off x="1676400" y="198120"/>
            <a:ext cx="7620000" cy="6607375"/>
          </a:xfrm>
          <a:prstGeom prst="rect">
            <a:avLst/>
          </a:prstGeom>
        </p:spPr>
      </p:pic>
      <p:sp>
        <p:nvSpPr>
          <p:cNvPr id="3" name="TextBox 2"/>
          <p:cNvSpPr txBox="1"/>
          <p:nvPr/>
        </p:nvSpPr>
        <p:spPr>
          <a:xfrm>
            <a:off x="178290" y="198119"/>
            <a:ext cx="1495062" cy="646331"/>
          </a:xfrm>
          <a:prstGeom prst="rect">
            <a:avLst/>
          </a:prstGeom>
          <a:noFill/>
        </p:spPr>
        <p:txBody>
          <a:bodyPr wrap="square" rtlCol="0">
            <a:spAutoFit/>
          </a:bodyPr>
          <a:lstStyle/>
          <a:p>
            <a:r>
              <a:rPr lang="en-US" sz="3600" dirty="0" smtClean="0"/>
              <a:t>YP 50</a:t>
            </a:r>
            <a:endParaRPr lang="en-US" sz="3600" dirty="0"/>
          </a:p>
        </p:txBody>
      </p:sp>
    </p:spTree>
    <p:custDataLst>
      <p:tags r:id="rId1"/>
    </p:custDataLst>
    <p:extLst>
      <p:ext uri="{BB962C8B-B14F-4D97-AF65-F5344CB8AC3E}">
        <p14:creationId xmlns:p14="http://schemas.microsoft.com/office/powerpoint/2010/main" val="14636109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895600"/>
            <a:ext cx="8839200" cy="685800"/>
          </a:xfrm>
        </p:spPr>
        <p:txBody>
          <a:bodyPr>
            <a:normAutofit/>
          </a:bodyPr>
          <a:lstStyle/>
          <a:p>
            <a:pPr algn="l"/>
            <a:r>
              <a:rPr lang="en-US" sz="3600" b="1" dirty="0" smtClean="0"/>
              <a:t>14. </a:t>
            </a:r>
            <a:r>
              <a:rPr lang="en-US" sz="3600" b="1" dirty="0" smtClean="0"/>
              <a:t>Which is correct?</a:t>
            </a:r>
            <a:endParaRPr lang="en-US" sz="3600" b="1" dirty="0"/>
          </a:p>
        </p:txBody>
      </p:sp>
      <p:pic>
        <p:nvPicPr>
          <p:cNvPr id="5" name="Picture 4" descr="11alrerror3A.jpg"/>
          <p:cNvPicPr>
            <a:picLocks noChangeAspect="1"/>
          </p:cNvPicPr>
          <p:nvPr/>
        </p:nvPicPr>
        <p:blipFill>
          <a:blip r:embed="rId4" cstate="print"/>
          <a:stretch>
            <a:fillRect/>
          </a:stretch>
        </p:blipFill>
        <p:spPr>
          <a:xfrm>
            <a:off x="-1" y="152400"/>
            <a:ext cx="2917031" cy="2667000"/>
          </a:xfrm>
          <a:prstGeom prst="rect">
            <a:avLst/>
          </a:prstGeom>
        </p:spPr>
      </p:pic>
      <p:pic>
        <p:nvPicPr>
          <p:cNvPr id="6" name="Picture 5" descr="11alrerror2B.jpg"/>
          <p:cNvPicPr>
            <a:picLocks noChangeAspect="1"/>
          </p:cNvPicPr>
          <p:nvPr/>
        </p:nvPicPr>
        <p:blipFill>
          <a:blip r:embed="rId5" cstate="print"/>
          <a:stretch>
            <a:fillRect/>
          </a:stretch>
        </p:blipFill>
        <p:spPr>
          <a:xfrm>
            <a:off x="2971799" y="0"/>
            <a:ext cx="3083719" cy="2819400"/>
          </a:xfrm>
          <a:prstGeom prst="rect">
            <a:avLst/>
          </a:prstGeom>
        </p:spPr>
      </p:pic>
      <p:pic>
        <p:nvPicPr>
          <p:cNvPr id="8" name="Picture 7" descr="11alrerror1C.jpg"/>
          <p:cNvPicPr>
            <a:picLocks noChangeAspect="1"/>
          </p:cNvPicPr>
          <p:nvPr/>
        </p:nvPicPr>
        <p:blipFill>
          <a:blip r:embed="rId6" cstate="print"/>
          <a:stretch>
            <a:fillRect/>
          </a:stretch>
        </p:blipFill>
        <p:spPr>
          <a:xfrm>
            <a:off x="5943599" y="0"/>
            <a:ext cx="3083719" cy="2819400"/>
          </a:xfrm>
          <a:prstGeom prst="rect">
            <a:avLst/>
          </a:prstGeom>
        </p:spPr>
      </p:pic>
      <p:sp>
        <p:nvSpPr>
          <p:cNvPr id="3" name="TPAnswers"/>
          <p:cNvSpPr>
            <a:spLocks noGrp="1"/>
          </p:cNvSpPr>
          <p:nvPr>
            <p:ph type="body" idx="1"/>
            <p:custDataLst>
              <p:tags r:id="rId2"/>
            </p:custDataLst>
          </p:nvPr>
        </p:nvSpPr>
        <p:spPr>
          <a:xfrm>
            <a:off x="457200" y="3581400"/>
            <a:ext cx="4267200" cy="22860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p:txBody>
      </p:sp>
    </p:spTree>
    <p:custDataLst>
      <p:tags r:id="rId1"/>
    </p:custDataLst>
    <p:extLst>
      <p:ext uri="{BB962C8B-B14F-4D97-AF65-F5344CB8AC3E}">
        <p14:creationId xmlns:p14="http://schemas.microsoft.com/office/powerpoint/2010/main" val="40336514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2895600"/>
            <a:ext cx="8839200" cy="685800"/>
          </a:xfrm>
        </p:spPr>
        <p:txBody>
          <a:bodyPr>
            <a:normAutofit/>
          </a:bodyPr>
          <a:lstStyle/>
          <a:p>
            <a:pPr algn="l"/>
            <a:r>
              <a:rPr lang="en-US" sz="3600" b="1" dirty="0" smtClean="0">
                <a:solidFill>
                  <a:srgbClr val="0070C0"/>
                </a:solidFill>
              </a:rPr>
              <a:t>14. </a:t>
            </a:r>
            <a:r>
              <a:rPr lang="en-US" sz="3600" b="1" dirty="0" smtClean="0">
                <a:solidFill>
                  <a:srgbClr val="0070C0"/>
                </a:solidFill>
              </a:rPr>
              <a:t>Which is correct?</a:t>
            </a:r>
            <a:endParaRPr lang="en-US" sz="3600" b="1" dirty="0">
              <a:solidFill>
                <a:srgbClr val="0070C0"/>
              </a:solidFill>
            </a:endParaRPr>
          </a:p>
        </p:txBody>
      </p:sp>
      <p:pic>
        <p:nvPicPr>
          <p:cNvPr id="5" name="Picture 4" descr="11alrerror3A.jpg"/>
          <p:cNvPicPr>
            <a:picLocks noChangeAspect="1"/>
          </p:cNvPicPr>
          <p:nvPr/>
        </p:nvPicPr>
        <p:blipFill>
          <a:blip r:embed="rId5" cstate="print"/>
          <a:stretch>
            <a:fillRect/>
          </a:stretch>
        </p:blipFill>
        <p:spPr>
          <a:xfrm>
            <a:off x="-1" y="152400"/>
            <a:ext cx="2917031" cy="2667000"/>
          </a:xfrm>
          <a:prstGeom prst="rect">
            <a:avLst/>
          </a:prstGeom>
        </p:spPr>
      </p:pic>
      <p:pic>
        <p:nvPicPr>
          <p:cNvPr id="6" name="Picture 5" descr="11alrerror2B.jpg"/>
          <p:cNvPicPr>
            <a:picLocks noChangeAspect="1"/>
          </p:cNvPicPr>
          <p:nvPr/>
        </p:nvPicPr>
        <p:blipFill>
          <a:blip r:embed="rId6" cstate="print"/>
          <a:stretch>
            <a:fillRect/>
          </a:stretch>
        </p:blipFill>
        <p:spPr>
          <a:xfrm>
            <a:off x="2971799" y="0"/>
            <a:ext cx="3083719" cy="2819400"/>
          </a:xfrm>
          <a:prstGeom prst="rect">
            <a:avLst/>
          </a:prstGeom>
        </p:spPr>
      </p:pic>
      <p:pic>
        <p:nvPicPr>
          <p:cNvPr id="8" name="Picture 7" descr="11alrerror1C.jpg"/>
          <p:cNvPicPr>
            <a:picLocks noChangeAspect="1"/>
          </p:cNvPicPr>
          <p:nvPr/>
        </p:nvPicPr>
        <p:blipFill>
          <a:blip r:embed="rId7" cstate="print"/>
          <a:stretch>
            <a:fillRect/>
          </a:stretch>
        </p:blipFill>
        <p:spPr>
          <a:xfrm>
            <a:off x="5943599" y="0"/>
            <a:ext cx="3083719" cy="2819400"/>
          </a:xfrm>
          <a:prstGeom prst="rect">
            <a:avLst/>
          </a:prstGeom>
        </p:spPr>
      </p:pic>
      <p:sp>
        <p:nvSpPr>
          <p:cNvPr id="3" name="TPAnswers"/>
          <p:cNvSpPr>
            <a:spLocks noGrp="1"/>
          </p:cNvSpPr>
          <p:nvPr>
            <p:ph type="body" idx="1"/>
            <p:custDataLst>
              <p:tags r:id="rId2"/>
            </p:custDataLst>
          </p:nvPr>
        </p:nvSpPr>
        <p:spPr>
          <a:xfrm>
            <a:off x="457200" y="3581400"/>
            <a:ext cx="4267200" cy="2286000"/>
          </a:xfrm>
        </p:spPr>
        <p:txBody>
          <a:bodyPr>
            <a:normAutofit/>
          </a:bodyPr>
          <a:lstStyle/>
          <a:p>
            <a:pPr marL="514350" indent="-514350">
              <a:buFont typeface="Arial" pitchFamily="34" charset="0"/>
              <a:buAutoNum type="arabicPeriod"/>
            </a:pPr>
            <a:r>
              <a:rPr lang="en-US" dirty="0" smtClean="0"/>
              <a:t>A</a:t>
            </a:r>
          </a:p>
          <a:p>
            <a:pPr marL="514350" indent="-514350">
              <a:buFont typeface="Arial" pitchFamily="34" charset="0"/>
              <a:buAutoNum type="arabicPeriod"/>
            </a:pPr>
            <a:r>
              <a:rPr lang="en-US" dirty="0" smtClean="0"/>
              <a:t>B</a:t>
            </a:r>
          </a:p>
          <a:p>
            <a:pPr marL="514350" indent="-514350">
              <a:buFont typeface="Arial" pitchFamily="34" charset="0"/>
              <a:buAutoNum type="arabicPeriod"/>
            </a:pPr>
            <a:r>
              <a:rPr lang="en-US" dirty="0" smtClean="0"/>
              <a:t>C</a:t>
            </a:r>
          </a:p>
        </p:txBody>
      </p:sp>
      <p:sp>
        <p:nvSpPr>
          <p:cNvPr id="9" name="CorShape1"/>
          <p:cNvSpPr/>
          <p:nvPr>
            <p:custDataLst>
              <p:tags r:id="rId3"/>
            </p:custDataLst>
          </p:nvPr>
        </p:nvSpPr>
        <p:spPr>
          <a:xfrm rot="10800000">
            <a:off x="172720" y="48006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949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alrerror3Ax.jpg"/>
          <p:cNvPicPr>
            <a:picLocks noChangeAspect="1"/>
          </p:cNvPicPr>
          <p:nvPr/>
        </p:nvPicPr>
        <p:blipFill>
          <a:blip r:embed="rId3" cstate="print"/>
          <a:stretch>
            <a:fillRect/>
          </a:stretch>
        </p:blipFill>
        <p:spPr>
          <a:xfrm>
            <a:off x="0" y="152400"/>
            <a:ext cx="3250406" cy="2971800"/>
          </a:xfrm>
          <a:prstGeom prst="rect">
            <a:avLst/>
          </a:prstGeom>
        </p:spPr>
      </p:pic>
      <p:pic>
        <p:nvPicPr>
          <p:cNvPr id="5" name="Picture 4" descr="11alrerror2Bx.jpg"/>
          <p:cNvPicPr>
            <a:picLocks noChangeAspect="1"/>
          </p:cNvPicPr>
          <p:nvPr/>
        </p:nvPicPr>
        <p:blipFill>
          <a:blip r:embed="rId4" cstate="print"/>
          <a:stretch>
            <a:fillRect/>
          </a:stretch>
        </p:blipFill>
        <p:spPr>
          <a:xfrm>
            <a:off x="3048000" y="152400"/>
            <a:ext cx="3250406" cy="2971800"/>
          </a:xfrm>
          <a:prstGeom prst="rect">
            <a:avLst/>
          </a:prstGeom>
        </p:spPr>
      </p:pic>
      <p:pic>
        <p:nvPicPr>
          <p:cNvPr id="6" name="Picture 5" descr="11alrerror1Cx.jpg"/>
          <p:cNvPicPr>
            <a:picLocks noChangeAspect="1"/>
          </p:cNvPicPr>
          <p:nvPr/>
        </p:nvPicPr>
        <p:blipFill>
          <a:blip r:embed="rId5" cstate="print"/>
          <a:stretch>
            <a:fillRect/>
          </a:stretch>
        </p:blipFill>
        <p:spPr>
          <a:xfrm>
            <a:off x="6172200" y="152400"/>
            <a:ext cx="3250407" cy="2971800"/>
          </a:xfrm>
          <a:prstGeom prst="rect">
            <a:avLst/>
          </a:prstGeom>
        </p:spPr>
      </p:pic>
      <p:sp>
        <p:nvSpPr>
          <p:cNvPr id="7" name="TextBox 6"/>
          <p:cNvSpPr txBox="1"/>
          <p:nvPr/>
        </p:nvSpPr>
        <p:spPr>
          <a:xfrm>
            <a:off x="381000" y="59436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spTree>
    <p:custDataLst>
      <p:tags r:id="rId1"/>
    </p:custDataLst>
    <p:extLst>
      <p:ext uri="{BB962C8B-B14F-4D97-AF65-F5344CB8AC3E}">
        <p14:creationId xmlns:p14="http://schemas.microsoft.com/office/powerpoint/2010/main" val="7729466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alrerror1Cx.jpg"/>
          <p:cNvPicPr>
            <a:picLocks noChangeAspect="1"/>
          </p:cNvPicPr>
          <p:nvPr/>
        </p:nvPicPr>
        <p:blipFill>
          <a:blip r:embed="rId3" cstate="print"/>
          <a:stretch>
            <a:fillRect/>
          </a:stretch>
        </p:blipFill>
        <p:spPr>
          <a:xfrm>
            <a:off x="1905000" y="118872"/>
            <a:ext cx="6934200" cy="6339840"/>
          </a:xfrm>
          <a:prstGeom prst="rect">
            <a:avLst/>
          </a:prstGeom>
        </p:spPr>
      </p:pic>
      <p:sp>
        <p:nvSpPr>
          <p:cNvPr id="3" name="TextBox 2"/>
          <p:cNvSpPr txBox="1"/>
          <p:nvPr/>
        </p:nvSpPr>
        <p:spPr>
          <a:xfrm>
            <a:off x="152400" y="304800"/>
            <a:ext cx="1495062" cy="646331"/>
          </a:xfrm>
          <a:prstGeom prst="rect">
            <a:avLst/>
          </a:prstGeom>
          <a:noFill/>
        </p:spPr>
        <p:txBody>
          <a:bodyPr wrap="square" rtlCol="0">
            <a:spAutoFit/>
          </a:bodyPr>
          <a:lstStyle/>
          <a:p>
            <a:r>
              <a:rPr lang="en-US" sz="3600" dirty="0" smtClean="0"/>
              <a:t>YP 50</a:t>
            </a:r>
            <a:endParaRPr lang="en-US" sz="3600" dirty="0"/>
          </a:p>
        </p:txBody>
      </p:sp>
    </p:spTree>
    <p:custDataLst>
      <p:tags r:id="rId1"/>
    </p:custDataLst>
    <p:extLst>
      <p:ext uri="{BB962C8B-B14F-4D97-AF65-F5344CB8AC3E}">
        <p14:creationId xmlns:p14="http://schemas.microsoft.com/office/powerpoint/2010/main" val="4315381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412" y="152400"/>
            <a:ext cx="3200400" cy="3124200"/>
          </a:xfrm>
        </p:spPr>
        <p:txBody>
          <a:bodyPr>
            <a:noAutofit/>
          </a:bodyPr>
          <a:lstStyle/>
          <a:p>
            <a:pPr algn="l"/>
            <a:r>
              <a:rPr lang="en-US" sz="3200" b="1" dirty="0"/>
              <a:t>YP </a:t>
            </a:r>
            <a:r>
              <a:rPr lang="en-US" sz="3200" b="1" dirty="0" smtClean="0"/>
              <a:t>50</a:t>
            </a:r>
            <a:br>
              <a:rPr lang="en-US" sz="3200" b="1" dirty="0" smtClean="0"/>
            </a:br>
            <a:r>
              <a:rPr lang="en-US" sz="1200" b="1" dirty="0" smtClean="0"/>
              <a:t>   </a:t>
            </a:r>
            <a:r>
              <a:rPr lang="en-US" sz="3200" b="1" dirty="0"/>
              <a:t/>
            </a:r>
            <a:br>
              <a:rPr lang="en-US" sz="3200" b="1" dirty="0"/>
            </a:br>
            <a:r>
              <a:rPr lang="en-US" sz="3200" b="1" dirty="0" smtClean="0"/>
              <a:t>15. </a:t>
            </a:r>
            <a:r>
              <a:rPr lang="en-US" sz="3200" b="1" dirty="0" smtClean="0"/>
              <a:t>What is the:</a:t>
            </a:r>
            <a:br>
              <a:rPr lang="en-US" sz="3200" b="1" dirty="0" smtClean="0"/>
            </a:br>
            <a:r>
              <a:rPr lang="en-US" sz="3200" b="1" dirty="0" smtClean="0"/>
              <a:t>- profit max Q?</a:t>
            </a:r>
            <a:br>
              <a:rPr lang="en-US" sz="3200" b="1" dirty="0" smtClean="0"/>
            </a:br>
            <a:r>
              <a:rPr lang="en-US" sz="3200" b="1" dirty="0" smtClean="0"/>
              <a:t>- prod. Eff. Q?</a:t>
            </a:r>
            <a:br>
              <a:rPr lang="en-US" sz="3200" b="1" dirty="0" smtClean="0"/>
            </a:br>
            <a:r>
              <a:rPr lang="en-US" sz="3200" b="1" dirty="0" smtClean="0"/>
              <a:t>- </a:t>
            </a:r>
            <a:r>
              <a:rPr lang="en-US" sz="3200" b="1" dirty="0" err="1" smtClean="0"/>
              <a:t>alloc</a:t>
            </a:r>
            <a:r>
              <a:rPr lang="en-US" sz="3200" b="1" dirty="0" smtClean="0"/>
              <a:t>. Eff. Q?</a:t>
            </a:r>
            <a:br>
              <a:rPr lang="en-US" sz="3200" b="1" dirty="0" smtClean="0"/>
            </a:br>
            <a:endParaRPr lang="en-US" sz="3200" b="1" dirty="0"/>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86164"/>
            <a:ext cx="6501156" cy="3952435"/>
          </a:xfrm>
          <a:prstGeom prst="rect">
            <a:avLst/>
          </a:prstGeom>
          <a:noFill/>
          <a:ln>
            <a:noFill/>
          </a:ln>
        </p:spPr>
      </p:pic>
      <p:sp>
        <p:nvSpPr>
          <p:cNvPr id="3" name="TPAnswers"/>
          <p:cNvSpPr>
            <a:spLocks noGrp="1"/>
          </p:cNvSpPr>
          <p:nvPr>
            <p:ph type="body" idx="1"/>
            <p:custDataLst>
              <p:tags r:id="rId2"/>
            </p:custDataLst>
          </p:nvPr>
        </p:nvSpPr>
        <p:spPr>
          <a:xfrm>
            <a:off x="306084" y="3316551"/>
            <a:ext cx="2813036" cy="3001963"/>
          </a:xfrm>
        </p:spPr>
        <p:txBody>
          <a:bodyPr>
            <a:noAutofit/>
          </a:bodyPr>
          <a:lstStyle/>
          <a:p>
            <a:pPr marL="514350" indent="-514350">
              <a:buFont typeface="Arial" pitchFamily="34" charset="0"/>
              <a:buAutoNum type="arabicPeriod"/>
            </a:pPr>
            <a:r>
              <a:rPr lang="en-US" dirty="0" smtClean="0"/>
              <a:t>Q1, Q2, Q3</a:t>
            </a:r>
          </a:p>
          <a:p>
            <a:pPr marL="514350" indent="-514350">
              <a:buFont typeface="Arial" pitchFamily="34" charset="0"/>
              <a:buAutoNum type="arabicPeriod"/>
            </a:pPr>
            <a:r>
              <a:rPr lang="en-US" dirty="0"/>
              <a:t>Q1, </a:t>
            </a:r>
            <a:r>
              <a:rPr lang="en-US" dirty="0" smtClean="0"/>
              <a:t>Q3, Q2</a:t>
            </a:r>
            <a:endParaRPr lang="en-US" dirty="0"/>
          </a:p>
          <a:p>
            <a:pPr marL="514350" indent="-514350">
              <a:buFont typeface="Arial" pitchFamily="34" charset="0"/>
              <a:buAutoNum type="arabicPeriod"/>
            </a:pPr>
            <a:r>
              <a:rPr lang="en-US" dirty="0" smtClean="0"/>
              <a:t>Q2, Q3, Q1</a:t>
            </a:r>
            <a:endParaRPr lang="en-US" dirty="0"/>
          </a:p>
          <a:p>
            <a:pPr marL="514350" indent="-514350">
              <a:buFont typeface="Arial" pitchFamily="34" charset="0"/>
              <a:buAutoNum type="arabicPeriod"/>
            </a:pPr>
            <a:r>
              <a:rPr lang="en-US" dirty="0" smtClean="0"/>
              <a:t>Q3, </a:t>
            </a:r>
            <a:r>
              <a:rPr lang="en-US" dirty="0"/>
              <a:t>Q2, </a:t>
            </a:r>
            <a:r>
              <a:rPr lang="en-US" dirty="0" smtClean="0"/>
              <a:t>Q1</a:t>
            </a:r>
            <a:endParaRPr lang="en-US" dirty="0"/>
          </a:p>
        </p:txBody>
      </p:sp>
    </p:spTree>
    <p:custDataLst>
      <p:tags r:id="rId1"/>
    </p:custDataLst>
    <p:extLst>
      <p:ext uri="{BB962C8B-B14F-4D97-AF65-F5344CB8AC3E}">
        <p14:creationId xmlns:p14="http://schemas.microsoft.com/office/powerpoint/2010/main" val="900044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6412" y="152400"/>
            <a:ext cx="3200400" cy="3124200"/>
          </a:xfrm>
        </p:spPr>
        <p:txBody>
          <a:bodyPr>
            <a:noAutofit/>
          </a:bodyPr>
          <a:lstStyle/>
          <a:p>
            <a:pPr algn="l"/>
            <a:r>
              <a:rPr lang="en-US" sz="3200" b="1" dirty="0">
                <a:solidFill>
                  <a:srgbClr val="0070C0"/>
                </a:solidFill>
              </a:rPr>
              <a:t>YP </a:t>
            </a:r>
            <a:r>
              <a:rPr lang="en-US" sz="3200" b="1" dirty="0" smtClean="0">
                <a:solidFill>
                  <a:srgbClr val="0070C0"/>
                </a:solidFill>
              </a:rPr>
              <a:t>50</a:t>
            </a:r>
            <a:br>
              <a:rPr lang="en-US" sz="3200" b="1" dirty="0" smtClean="0">
                <a:solidFill>
                  <a:srgbClr val="0070C0"/>
                </a:solidFill>
              </a:rPr>
            </a:br>
            <a:r>
              <a:rPr lang="en-US" sz="1200" b="1" dirty="0" smtClean="0">
                <a:solidFill>
                  <a:srgbClr val="0070C0"/>
                </a:solidFill>
              </a:rPr>
              <a:t>   </a:t>
            </a:r>
            <a:r>
              <a:rPr lang="en-US" sz="3200" b="1" dirty="0">
                <a:solidFill>
                  <a:srgbClr val="0070C0"/>
                </a:solidFill>
              </a:rPr>
              <a:t/>
            </a:r>
            <a:br>
              <a:rPr lang="en-US" sz="3200" b="1" dirty="0">
                <a:solidFill>
                  <a:srgbClr val="0070C0"/>
                </a:solidFill>
              </a:rPr>
            </a:br>
            <a:r>
              <a:rPr lang="en-US" sz="3200" b="1" dirty="0" smtClean="0">
                <a:solidFill>
                  <a:srgbClr val="0070C0"/>
                </a:solidFill>
              </a:rPr>
              <a:t>15. </a:t>
            </a:r>
            <a:r>
              <a:rPr lang="en-US" sz="3200" b="1" dirty="0" smtClean="0">
                <a:solidFill>
                  <a:srgbClr val="0070C0"/>
                </a:solidFill>
              </a:rPr>
              <a:t>What is the:</a:t>
            </a:r>
            <a:br>
              <a:rPr lang="en-US" sz="3200" b="1" dirty="0" smtClean="0">
                <a:solidFill>
                  <a:srgbClr val="0070C0"/>
                </a:solidFill>
              </a:rPr>
            </a:br>
            <a:r>
              <a:rPr lang="en-US" sz="3200" b="1" dirty="0" smtClean="0">
                <a:solidFill>
                  <a:srgbClr val="0070C0"/>
                </a:solidFill>
              </a:rPr>
              <a:t>- profit max Q?</a:t>
            </a:r>
            <a:br>
              <a:rPr lang="en-US" sz="3200" b="1" dirty="0" smtClean="0">
                <a:solidFill>
                  <a:srgbClr val="0070C0"/>
                </a:solidFill>
              </a:rPr>
            </a:br>
            <a:r>
              <a:rPr lang="en-US" sz="3200" b="1" dirty="0" smtClean="0">
                <a:solidFill>
                  <a:srgbClr val="0070C0"/>
                </a:solidFill>
              </a:rPr>
              <a:t>- prod. Eff. Q?</a:t>
            </a:r>
            <a:br>
              <a:rPr lang="en-US" sz="3200" b="1" dirty="0" smtClean="0">
                <a:solidFill>
                  <a:srgbClr val="0070C0"/>
                </a:solidFill>
              </a:rPr>
            </a:br>
            <a:r>
              <a:rPr lang="en-US" sz="3200" b="1" dirty="0" smtClean="0">
                <a:solidFill>
                  <a:srgbClr val="0070C0"/>
                </a:solidFill>
              </a:rPr>
              <a:t>- </a:t>
            </a:r>
            <a:r>
              <a:rPr lang="en-US" sz="3200" b="1" dirty="0" err="1" smtClean="0">
                <a:solidFill>
                  <a:srgbClr val="0070C0"/>
                </a:solidFill>
              </a:rPr>
              <a:t>alloc</a:t>
            </a:r>
            <a:r>
              <a:rPr lang="en-US" sz="3200" b="1" dirty="0" smtClean="0">
                <a:solidFill>
                  <a:srgbClr val="0070C0"/>
                </a:solidFill>
              </a:rPr>
              <a:t>. Eff. Q?</a:t>
            </a:r>
            <a:r>
              <a:rPr lang="en-US" sz="3200" b="1" dirty="0" smtClean="0"/>
              <a:t/>
            </a:r>
            <a:br>
              <a:rPr lang="en-US" sz="3200" b="1" dirty="0" smtClean="0"/>
            </a:br>
            <a:endParaRPr lang="en-US" sz="3200" b="1" dirty="0"/>
          </a:p>
        </p:txBody>
      </p:sp>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86164"/>
            <a:ext cx="6501156" cy="3952435"/>
          </a:xfrm>
          <a:prstGeom prst="rect">
            <a:avLst/>
          </a:prstGeom>
          <a:noFill/>
          <a:ln>
            <a:noFill/>
          </a:ln>
        </p:spPr>
      </p:pic>
      <p:sp>
        <p:nvSpPr>
          <p:cNvPr id="10" name="CorShape1"/>
          <p:cNvSpPr/>
          <p:nvPr>
            <p:custDataLst>
              <p:tags r:id="rId2"/>
            </p:custDataLst>
          </p:nvPr>
        </p:nvSpPr>
        <p:spPr>
          <a:xfrm rot="10800000">
            <a:off x="128284" y="4038599"/>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prstShdw prst="shdw14" dist="35921" dir="2700000">
              <a:scrgbClr r="0" g="0" b="0">
                <a:alpha val="50000"/>
              </a:scrgbClr>
            </a:prstShdw>
          </a:effectLst>
          <a:extLs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306084" y="3316551"/>
            <a:ext cx="2813036" cy="3001963"/>
          </a:xfrm>
        </p:spPr>
        <p:txBody>
          <a:bodyPr>
            <a:noAutofit/>
          </a:bodyPr>
          <a:lstStyle/>
          <a:p>
            <a:pPr marL="514350" indent="-514350">
              <a:buFont typeface="Arial" pitchFamily="34" charset="0"/>
              <a:buAutoNum type="arabicPeriod"/>
            </a:pPr>
            <a:r>
              <a:rPr lang="en-US" dirty="0" smtClean="0"/>
              <a:t>Q1, Q2, Q3</a:t>
            </a:r>
          </a:p>
          <a:p>
            <a:pPr marL="514350" indent="-514350">
              <a:buFont typeface="Arial" pitchFamily="34" charset="0"/>
              <a:buAutoNum type="arabicPeriod"/>
            </a:pPr>
            <a:r>
              <a:rPr lang="en-US" dirty="0"/>
              <a:t>Q1, </a:t>
            </a:r>
            <a:r>
              <a:rPr lang="en-US" dirty="0" smtClean="0"/>
              <a:t>Q3, Q2</a:t>
            </a:r>
            <a:endParaRPr lang="en-US" dirty="0"/>
          </a:p>
          <a:p>
            <a:pPr marL="514350" indent="-514350">
              <a:buFont typeface="Arial" pitchFamily="34" charset="0"/>
              <a:buAutoNum type="arabicPeriod"/>
            </a:pPr>
            <a:r>
              <a:rPr lang="en-US" dirty="0" smtClean="0"/>
              <a:t>Q2, Q3, Q1</a:t>
            </a:r>
            <a:endParaRPr lang="en-US" dirty="0"/>
          </a:p>
          <a:p>
            <a:pPr marL="514350" indent="-514350">
              <a:buFont typeface="Arial" pitchFamily="34" charset="0"/>
              <a:buAutoNum type="arabicPeriod"/>
            </a:pPr>
            <a:r>
              <a:rPr lang="en-US" dirty="0" smtClean="0"/>
              <a:t>Q3, </a:t>
            </a:r>
            <a:r>
              <a:rPr lang="en-US" dirty="0"/>
              <a:t>Q2, </a:t>
            </a:r>
            <a:r>
              <a:rPr lang="en-US" dirty="0" smtClean="0"/>
              <a:t>Q1</a:t>
            </a:r>
            <a:endParaRPr lang="en-US" dirty="0"/>
          </a:p>
        </p:txBody>
      </p:sp>
    </p:spTree>
    <p:custDataLst>
      <p:tags r:id="rId1"/>
    </p:custDataLst>
    <p:extLst>
      <p:ext uri="{BB962C8B-B14F-4D97-AF65-F5344CB8AC3E}">
        <p14:creationId xmlns:p14="http://schemas.microsoft.com/office/powerpoint/2010/main" val="366172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nocompeff.jpg"/>
          <p:cNvPicPr>
            <a:picLocks noChangeAspect="1"/>
          </p:cNvPicPr>
          <p:nvPr/>
        </p:nvPicPr>
        <p:blipFill>
          <a:blip r:embed="rId3" cstate="print"/>
          <a:stretch>
            <a:fillRect/>
          </a:stretch>
        </p:blipFill>
        <p:spPr>
          <a:xfrm>
            <a:off x="533399" y="-381000"/>
            <a:ext cx="8449797" cy="7010400"/>
          </a:xfrm>
          <a:prstGeom prst="rect">
            <a:avLst/>
          </a:prstGeom>
        </p:spPr>
      </p:pic>
    </p:spTree>
    <p:custDataLst>
      <p:tags r:id="rId1"/>
    </p:custDataLst>
    <p:extLst>
      <p:ext uri="{BB962C8B-B14F-4D97-AF65-F5344CB8AC3E}">
        <p14:creationId xmlns:p14="http://schemas.microsoft.com/office/powerpoint/2010/main" val="2052119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1295399"/>
          </a:xfrm>
        </p:spPr>
        <p:txBody>
          <a:bodyPr>
            <a:normAutofit fontScale="90000"/>
          </a:bodyPr>
          <a:lstStyle/>
          <a:p>
            <a:r>
              <a:rPr lang="en-US" b="1" dirty="0" smtClean="0"/>
              <a:t>Lesson 11a – Something Interesting</a:t>
            </a:r>
            <a:br>
              <a:rPr lang="en-US" b="1" dirty="0" smtClean="0"/>
            </a:br>
            <a:r>
              <a:rPr lang="en-US" b="1" dirty="0" smtClean="0"/>
              <a:t>WHY ARE WE STUDYING THIS?</a:t>
            </a:r>
            <a:endParaRPr lang="en-US" b="1" dirty="0"/>
          </a:p>
        </p:txBody>
      </p:sp>
      <p:sp>
        <p:nvSpPr>
          <p:cNvPr id="3" name="Subtitle 2"/>
          <p:cNvSpPr>
            <a:spLocks noGrp="1"/>
          </p:cNvSpPr>
          <p:nvPr>
            <p:ph type="subTitle" idx="1"/>
          </p:nvPr>
        </p:nvSpPr>
        <p:spPr>
          <a:xfrm>
            <a:off x="152400" y="1676400"/>
            <a:ext cx="8839200" cy="4699498"/>
          </a:xfrm>
        </p:spPr>
        <p:txBody>
          <a:bodyPr>
            <a:normAutofit fontScale="92500" lnSpcReduction="20000"/>
          </a:bodyPr>
          <a:lstStyle/>
          <a:p>
            <a:pPr algn="l"/>
            <a:r>
              <a:rPr lang="en-US" b="1" dirty="0">
                <a:solidFill>
                  <a:schemeClr val="tx1"/>
                </a:solidFill>
              </a:rPr>
              <a:t>Why are there so many different kinds of hamburgers? </a:t>
            </a:r>
            <a:endParaRPr lang="en-US" dirty="0">
              <a:solidFill>
                <a:schemeClr val="tx1"/>
              </a:solidFill>
            </a:endParaRPr>
          </a:p>
          <a:p>
            <a:pPr lvl="1" algn="l"/>
            <a:r>
              <a:rPr lang="en-US" sz="900" dirty="0" smtClean="0">
                <a:solidFill>
                  <a:schemeClr val="tx1"/>
                </a:solidFill>
              </a:rPr>
              <a:t>    </a:t>
            </a:r>
          </a:p>
          <a:p>
            <a:pPr lvl="1" algn="l"/>
            <a:r>
              <a:rPr lang="en-US" sz="2500" dirty="0" smtClean="0">
                <a:solidFill>
                  <a:schemeClr val="tx1"/>
                </a:solidFill>
              </a:rPr>
              <a:t>Wikipedia </a:t>
            </a:r>
            <a:r>
              <a:rPr lang="en-US" sz="2500" dirty="0">
                <a:solidFill>
                  <a:schemeClr val="tx1"/>
                </a:solidFill>
              </a:rPr>
              <a:t>has a list of </a:t>
            </a:r>
            <a:r>
              <a:rPr lang="en-US" sz="2500" dirty="0" smtClean="0">
                <a:solidFill>
                  <a:schemeClr val="tx1"/>
                </a:solidFill>
              </a:rPr>
              <a:t>30 </a:t>
            </a:r>
            <a:r>
              <a:rPr lang="en-US" sz="2500" dirty="0">
                <a:solidFill>
                  <a:schemeClr val="tx1"/>
                </a:solidFill>
              </a:rPr>
              <a:t>different types of hamburgers [</a:t>
            </a:r>
            <a:r>
              <a:rPr lang="en-US" sz="2500" dirty="0">
                <a:solidFill>
                  <a:schemeClr val="tx1"/>
                </a:solidFill>
                <a:hlinkClick r:id="rId3"/>
              </a:rPr>
              <a:t>https://en.wikipedia.org/wiki/List_of_hamburgers</a:t>
            </a:r>
            <a:r>
              <a:rPr lang="en-US" sz="2500" dirty="0">
                <a:solidFill>
                  <a:schemeClr val="tx1"/>
                </a:solidFill>
              </a:rPr>
              <a:t>]. Why are there so many? Why do different restaurants continue to invent their own "new" hamburger</a:t>
            </a:r>
            <a:r>
              <a:rPr lang="en-US" dirty="0" smtClean="0">
                <a:solidFill>
                  <a:schemeClr val="tx1"/>
                </a:solidFill>
              </a:rPr>
              <a:t>?</a:t>
            </a:r>
          </a:p>
          <a:p>
            <a:pPr lvl="1" algn="l"/>
            <a:r>
              <a:rPr lang="en-US" sz="900" dirty="0">
                <a:solidFill>
                  <a:schemeClr val="tx1"/>
                </a:solidFill>
              </a:rPr>
              <a:t> </a:t>
            </a:r>
            <a:r>
              <a:rPr lang="en-US" sz="900" dirty="0" smtClean="0">
                <a:solidFill>
                  <a:schemeClr val="tx1"/>
                </a:solidFill>
              </a:rPr>
              <a:t>   </a:t>
            </a:r>
            <a:endParaRPr lang="en-US" sz="900" dirty="0">
              <a:solidFill>
                <a:schemeClr val="tx1"/>
              </a:solidFill>
            </a:endParaRPr>
          </a:p>
          <a:p>
            <a:pPr lvl="1" algn="l"/>
            <a:r>
              <a:rPr lang="en-US" sz="2700" dirty="0">
                <a:solidFill>
                  <a:schemeClr val="tx1"/>
                </a:solidFill>
              </a:rPr>
              <a:t>ANSWER: In this lesson you will learn that firms gain </a:t>
            </a:r>
            <a:r>
              <a:rPr lang="en-US" sz="2700" u="sng" dirty="0">
                <a:solidFill>
                  <a:schemeClr val="tx1"/>
                </a:solidFill>
              </a:rPr>
              <a:t>market power</a:t>
            </a:r>
            <a:r>
              <a:rPr lang="en-US" sz="2700" dirty="0">
                <a:solidFill>
                  <a:schemeClr val="tx1"/>
                </a:solidFill>
              </a:rPr>
              <a:t> through </a:t>
            </a:r>
            <a:r>
              <a:rPr lang="en-US" sz="2700" u="sng" dirty="0">
                <a:solidFill>
                  <a:schemeClr val="tx1"/>
                </a:solidFill>
              </a:rPr>
              <a:t>product differentiation</a:t>
            </a:r>
            <a:r>
              <a:rPr lang="en-US" sz="2700" dirty="0">
                <a:solidFill>
                  <a:schemeClr val="tx1"/>
                </a:solidFill>
              </a:rPr>
              <a:t> - making their product a little different from their competitors. This allows them to charge a higher price and increase their profits. BUT, other restaurants can always copy the new hamburger recipe stealing away those profits. Welcome to Monopolistic Competition: part "monopoly" because of product differentiation and part "pure competition" because of low </a:t>
            </a:r>
            <a:r>
              <a:rPr lang="en-US" sz="2700" dirty="0" smtClean="0">
                <a:solidFill>
                  <a:schemeClr val="tx1"/>
                </a:solidFill>
              </a:rPr>
              <a:t>barriers </a:t>
            </a:r>
            <a:r>
              <a:rPr lang="en-US" sz="2700" dirty="0">
                <a:solidFill>
                  <a:schemeClr val="tx1"/>
                </a:solidFill>
              </a:rPr>
              <a:t>to entry</a:t>
            </a:r>
            <a:r>
              <a:rPr lang="en-US" sz="2700" dirty="0" smtClean="0">
                <a:solidFill>
                  <a:schemeClr val="tx1"/>
                </a:solidFill>
              </a:rPr>
              <a:t>.</a:t>
            </a:r>
            <a:endParaRPr lang="en-US" sz="2700" dirty="0">
              <a:solidFill>
                <a:schemeClr val="tx1"/>
              </a:solidFill>
            </a:endParaRPr>
          </a:p>
        </p:txBody>
      </p:sp>
      <p:sp>
        <p:nvSpPr>
          <p:cNvPr id="4" name="TextBox 3"/>
          <p:cNvSpPr txBox="1"/>
          <p:nvPr/>
        </p:nvSpPr>
        <p:spPr>
          <a:xfrm>
            <a:off x="304800" y="6223498"/>
            <a:ext cx="8534400" cy="523220"/>
          </a:xfrm>
          <a:prstGeom prst="rect">
            <a:avLst/>
          </a:prstGeom>
          <a:noFill/>
          <a:ln w="38100">
            <a:solidFill>
              <a:srgbClr val="00B0F0"/>
            </a:solidFill>
          </a:ln>
        </p:spPr>
        <p:txBody>
          <a:bodyPr wrap="square" rtlCol="0">
            <a:spAutoFit/>
          </a:bodyPr>
          <a:lstStyle/>
          <a:p>
            <a:pPr algn="ctr"/>
            <a:r>
              <a:rPr lang="en-US" sz="2800" b="1" dirty="0"/>
              <a:t>11a – Monopolistic Competition</a:t>
            </a:r>
            <a:endParaRPr lang="en-US" sz="2800" dirty="0"/>
          </a:p>
        </p:txBody>
      </p:sp>
      <p:cxnSp>
        <p:nvCxnSpPr>
          <p:cNvPr id="8" name="Straight Connector 7"/>
          <p:cNvCxnSpPr/>
          <p:nvPr/>
        </p:nvCxnSpPr>
        <p:spPr>
          <a:xfrm>
            <a:off x="533400" y="1447800"/>
            <a:ext cx="77724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321963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76200"/>
            <a:ext cx="4267199" cy="5847755"/>
          </a:xfrm>
          <a:prstGeom prst="rect">
            <a:avLst/>
          </a:prstGeom>
          <a:noFill/>
        </p:spPr>
        <p:txBody>
          <a:bodyPr wrap="square" rtlCol="0">
            <a:spAutoFit/>
          </a:bodyPr>
          <a:lstStyle/>
          <a:p>
            <a:pPr algn="ctr"/>
            <a:r>
              <a:rPr lang="en-US" sz="2800" b="1" u="sng" dirty="0" err="1" smtClean="0"/>
              <a:t>Allocative</a:t>
            </a:r>
            <a:r>
              <a:rPr lang="en-US" sz="2800" b="1" u="sng" dirty="0" smtClean="0"/>
              <a:t> Inefficiency</a:t>
            </a:r>
          </a:p>
          <a:p>
            <a:pPr algn="ctr"/>
            <a:r>
              <a:rPr lang="en-US" sz="1000" b="1" u="sng" dirty="0" smtClean="0"/>
              <a:t> </a:t>
            </a:r>
          </a:p>
          <a:p>
            <a:r>
              <a:rPr lang="en-US" sz="2800" b="1" dirty="0" smtClean="0"/>
              <a:t>At </a:t>
            </a:r>
            <a:r>
              <a:rPr lang="en-US" sz="2800" b="1" dirty="0"/>
              <a:t>the profit maximizing </a:t>
            </a:r>
            <a:r>
              <a:rPr lang="en-US" sz="2800" b="1" dirty="0" smtClean="0"/>
              <a:t>quantity (0a):  </a:t>
            </a:r>
          </a:p>
          <a:p>
            <a:pPr marL="457200" indent="-457200">
              <a:buFont typeface="Arial" panose="020B0604020202020204" pitchFamily="34" charset="0"/>
              <a:buChar char="•"/>
            </a:pPr>
            <a:r>
              <a:rPr lang="en-US" sz="2800" b="1" dirty="0" smtClean="0"/>
              <a:t>P &gt; MC</a:t>
            </a:r>
            <a:r>
              <a:rPr lang="en-US" sz="2800" dirty="0" smtClean="0"/>
              <a:t> </a:t>
            </a:r>
          </a:p>
          <a:p>
            <a:pPr marL="457200" indent="-457200">
              <a:buFont typeface="Arial" panose="020B0604020202020204" pitchFamily="34" charset="0"/>
              <a:buChar char="•"/>
            </a:pPr>
            <a:r>
              <a:rPr lang="en-US" sz="2800" b="1" dirty="0" err="1" smtClean="0"/>
              <a:t>underallocation</a:t>
            </a:r>
            <a:r>
              <a:rPr lang="en-US" sz="2800" b="1" dirty="0" smtClean="0"/>
              <a:t> </a:t>
            </a:r>
            <a:r>
              <a:rPr lang="en-US" sz="2800" b="1" dirty="0"/>
              <a:t>of </a:t>
            </a:r>
            <a:r>
              <a:rPr lang="en-US" sz="2800" b="1" dirty="0" smtClean="0"/>
              <a:t>resources</a:t>
            </a:r>
            <a:endParaRPr lang="en-US" sz="2800" b="1" dirty="0"/>
          </a:p>
          <a:p>
            <a:pPr marL="457200" indent="-457200">
              <a:buFont typeface="Arial" panose="020B0604020202020204" pitchFamily="34" charset="0"/>
              <a:buChar char="•"/>
            </a:pPr>
            <a:r>
              <a:rPr lang="en-US" sz="2800" b="1" dirty="0" smtClean="0"/>
              <a:t>but </a:t>
            </a:r>
            <a:r>
              <a:rPr lang="en-US" sz="2800" b="1" dirty="0"/>
              <a:t>close with elastic </a:t>
            </a:r>
            <a:r>
              <a:rPr lang="en-US" sz="2800" b="1" dirty="0" smtClean="0"/>
              <a:t>demand</a:t>
            </a:r>
          </a:p>
          <a:p>
            <a:pPr marL="457200" indent="-457200">
              <a:buFont typeface="Arial" panose="020B0604020202020204" pitchFamily="34" charset="0"/>
              <a:buChar char="•"/>
            </a:pPr>
            <a:r>
              <a:rPr lang="en-US" sz="2800" b="1" dirty="0" smtClean="0"/>
              <a:t>also</a:t>
            </a:r>
            <a:r>
              <a:rPr lang="en-US" sz="2800" b="1" dirty="0"/>
              <a:t>, some utility gained </a:t>
            </a:r>
            <a:r>
              <a:rPr lang="en-US" sz="2800" b="1" dirty="0" smtClean="0"/>
              <a:t>via product differentiation</a:t>
            </a:r>
            <a:endParaRPr lang="en-US" sz="2800" dirty="0" smtClean="0"/>
          </a:p>
          <a:p>
            <a:pPr marL="457200" indent="-457200">
              <a:buFont typeface="Arial" panose="020B0604020202020204" pitchFamily="34" charset="0"/>
              <a:buChar char="•"/>
            </a:pPr>
            <a:r>
              <a:rPr lang="en-US" sz="2800" b="1" dirty="0" smtClean="0"/>
              <a:t>only </a:t>
            </a:r>
            <a:r>
              <a:rPr lang="en-US" sz="2800" b="1" dirty="0"/>
              <a:t>normal profits </a:t>
            </a:r>
            <a:endParaRPr lang="en-US" sz="2800" dirty="0"/>
          </a:p>
          <a:p>
            <a:endParaRPr lang="en-US" sz="2800" dirty="0"/>
          </a:p>
        </p:txBody>
      </p:sp>
      <p:pic>
        <p:nvPicPr>
          <p:cNvPr id="7" name="Picture 6" descr="11alrtext.jpg"/>
          <p:cNvPicPr>
            <a:picLocks noChangeAspect="1"/>
          </p:cNvPicPr>
          <p:nvPr/>
        </p:nvPicPr>
        <p:blipFill>
          <a:blip r:embed="rId3" cstate="print"/>
          <a:stretch>
            <a:fillRect/>
          </a:stretch>
        </p:blipFill>
        <p:spPr>
          <a:xfrm>
            <a:off x="4371714" y="381000"/>
            <a:ext cx="5105400" cy="4667794"/>
          </a:xfrm>
          <a:prstGeom prst="rect">
            <a:avLst/>
          </a:prstGeom>
        </p:spPr>
      </p:pic>
      <p:sp>
        <p:nvSpPr>
          <p:cNvPr id="4" name="TextBox 3"/>
          <p:cNvSpPr txBox="1"/>
          <p:nvPr/>
        </p:nvSpPr>
        <p:spPr>
          <a:xfrm>
            <a:off x="381000" y="59436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spTree>
    <p:custDataLst>
      <p:tags r:id="rId1"/>
    </p:custDataLst>
    <p:extLst>
      <p:ext uri="{BB962C8B-B14F-4D97-AF65-F5344CB8AC3E}">
        <p14:creationId xmlns:p14="http://schemas.microsoft.com/office/powerpoint/2010/main" val="13373548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
            <a:ext cx="5011069" cy="6124754"/>
          </a:xfrm>
          <a:prstGeom prst="rect">
            <a:avLst/>
          </a:prstGeom>
          <a:noFill/>
        </p:spPr>
        <p:txBody>
          <a:bodyPr wrap="square" rtlCol="0">
            <a:spAutoFit/>
          </a:bodyPr>
          <a:lstStyle/>
          <a:p>
            <a:pPr algn="ctr"/>
            <a:r>
              <a:rPr lang="en-US" sz="2400" b="1" u="sng" dirty="0" smtClean="0"/>
              <a:t>Productive Inefficiency</a:t>
            </a:r>
          </a:p>
          <a:p>
            <a:r>
              <a:rPr lang="en-US" sz="800" dirty="0" smtClean="0"/>
              <a:t> </a:t>
            </a:r>
            <a:endParaRPr lang="en-US" sz="800" dirty="0"/>
          </a:p>
          <a:p>
            <a:pPr marL="342900" indent="-342900">
              <a:buFontTx/>
              <a:buChar char="-"/>
            </a:pPr>
            <a:r>
              <a:rPr lang="en-US" sz="2400" b="1" dirty="0" smtClean="0"/>
              <a:t> not </a:t>
            </a:r>
            <a:r>
              <a:rPr lang="en-US" sz="2400" b="1" dirty="0"/>
              <a:t>minimum ATC (not where </a:t>
            </a:r>
            <a:r>
              <a:rPr lang="en-US" sz="2400" b="1" dirty="0" smtClean="0"/>
              <a:t> </a:t>
            </a:r>
          </a:p>
          <a:p>
            <a:r>
              <a:rPr lang="en-US" sz="2400" b="1" dirty="0"/>
              <a:t> </a:t>
            </a:r>
            <a:r>
              <a:rPr lang="en-US" sz="2400" b="1" dirty="0" smtClean="0"/>
              <a:t>     MC=ATC</a:t>
            </a:r>
            <a:r>
              <a:rPr lang="en-US" sz="2400" b="1" dirty="0"/>
              <a:t>)</a:t>
            </a:r>
            <a:r>
              <a:rPr lang="en-US" sz="2400" dirty="0"/>
              <a:t> </a:t>
            </a:r>
            <a:endParaRPr lang="en-US" sz="2400" dirty="0" smtClean="0"/>
          </a:p>
          <a:p>
            <a:r>
              <a:rPr lang="en-US" sz="800" dirty="0" smtClean="0"/>
              <a:t> </a:t>
            </a:r>
          </a:p>
          <a:p>
            <a:r>
              <a:rPr lang="en-US" sz="2400" b="1" dirty="0" smtClean="0"/>
              <a:t>-     excess </a:t>
            </a:r>
            <a:r>
              <a:rPr lang="en-US" sz="2400" b="1" dirty="0"/>
              <a:t>capacity</a:t>
            </a:r>
            <a:endParaRPr lang="en-US" sz="2400" dirty="0"/>
          </a:p>
          <a:p>
            <a:pPr lvl="1"/>
            <a:r>
              <a:rPr lang="en-US" sz="2400" dirty="0"/>
              <a:t>Plant resources which are underused </a:t>
            </a:r>
            <a:r>
              <a:rPr lang="en-US" sz="2400" dirty="0" smtClean="0"/>
              <a:t>when imperfectly </a:t>
            </a:r>
          </a:p>
          <a:p>
            <a:pPr lvl="1"/>
            <a:r>
              <a:rPr lang="en-US" sz="2400" dirty="0" smtClean="0"/>
              <a:t>competitive </a:t>
            </a:r>
            <a:r>
              <a:rPr lang="en-US" sz="2400" dirty="0"/>
              <a:t>firms produce less </a:t>
            </a:r>
            <a:r>
              <a:rPr lang="en-US" sz="2400" dirty="0" smtClean="0"/>
              <a:t>output </a:t>
            </a:r>
            <a:r>
              <a:rPr lang="en-US" sz="2400" dirty="0"/>
              <a:t>than that </a:t>
            </a:r>
            <a:r>
              <a:rPr lang="en-US" sz="2400" dirty="0" smtClean="0"/>
              <a:t>associated </a:t>
            </a:r>
            <a:r>
              <a:rPr lang="en-US" sz="2400" dirty="0"/>
              <a:t>with achieving minimum average total cost. </a:t>
            </a:r>
            <a:endParaRPr lang="en-US" sz="2400" dirty="0" smtClean="0"/>
          </a:p>
          <a:p>
            <a:r>
              <a:rPr lang="en-US" sz="800" dirty="0" smtClean="0"/>
              <a:t> </a:t>
            </a:r>
          </a:p>
          <a:p>
            <a:pPr marL="457200" indent="-457200">
              <a:buFontTx/>
              <a:buChar char="-"/>
            </a:pPr>
            <a:r>
              <a:rPr lang="en-US" sz="2400" b="1" dirty="0" smtClean="0"/>
              <a:t>also</a:t>
            </a:r>
            <a:r>
              <a:rPr lang="en-US" sz="2400" b="1" dirty="0"/>
              <a:t>, advertising may </a:t>
            </a:r>
            <a:r>
              <a:rPr lang="en-US" sz="2400" b="1" u="sng" dirty="0"/>
              <a:t>increase costs</a:t>
            </a:r>
            <a:r>
              <a:rPr lang="en-US" sz="2400" b="1" dirty="0"/>
              <a:t> </a:t>
            </a:r>
            <a:r>
              <a:rPr lang="en-US" sz="2400" b="1" dirty="0" smtClean="0"/>
              <a:t>without </a:t>
            </a:r>
            <a:r>
              <a:rPr lang="en-US" sz="2400" b="1" dirty="0"/>
              <a:t>increasing </a:t>
            </a:r>
            <a:r>
              <a:rPr lang="en-US" sz="2400" b="1" dirty="0" smtClean="0"/>
              <a:t>utility </a:t>
            </a:r>
            <a:br>
              <a:rPr lang="en-US" sz="2400" b="1" dirty="0" smtClean="0"/>
            </a:br>
            <a:r>
              <a:rPr lang="en-US" sz="2400" b="1" dirty="0" smtClean="0"/>
              <a:t>(a to c)</a:t>
            </a:r>
          </a:p>
          <a:p>
            <a:r>
              <a:rPr lang="en-US" sz="800" b="1" dirty="0"/>
              <a:t> </a:t>
            </a:r>
            <a:endParaRPr lang="en-US" sz="800" b="1" dirty="0" smtClean="0"/>
          </a:p>
          <a:p>
            <a:pPr marL="457200" indent="-457200">
              <a:buFontTx/>
              <a:buChar char="-"/>
            </a:pPr>
            <a:r>
              <a:rPr lang="en-US" sz="2400" b="1" dirty="0" smtClean="0"/>
              <a:t>BUT, advertising may </a:t>
            </a:r>
            <a:r>
              <a:rPr lang="en-US" sz="2400" b="1" u="sng" dirty="0" smtClean="0"/>
              <a:t>lower costs </a:t>
            </a:r>
            <a:r>
              <a:rPr lang="en-US" sz="2400" b="1" dirty="0" smtClean="0"/>
              <a:t>if output expands (a to b)</a:t>
            </a:r>
            <a:endParaRPr lang="en-US" sz="2400" dirty="0"/>
          </a:p>
        </p:txBody>
      </p:sp>
      <p:pic>
        <p:nvPicPr>
          <p:cNvPr id="30722" name="Picture 2" descr="http://www.harpercollege.edu/mhealy/ecogif/olig/oladvertco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007" y="3810000"/>
            <a:ext cx="4419600" cy="2741985"/>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5669" y="381000"/>
            <a:ext cx="4387280" cy="307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1" y="6273372"/>
            <a:ext cx="3810000" cy="400110"/>
          </a:xfrm>
          <a:prstGeom prst="rect">
            <a:avLst/>
          </a:prstGeom>
          <a:noFill/>
          <a:ln w="38100">
            <a:solidFill>
              <a:srgbClr val="00B0F0"/>
            </a:solidFill>
          </a:ln>
        </p:spPr>
        <p:txBody>
          <a:bodyPr wrap="square" rtlCol="0">
            <a:spAutoFit/>
          </a:bodyPr>
          <a:lstStyle/>
          <a:p>
            <a:pPr algn="ctr"/>
            <a:r>
              <a:rPr lang="en-US" sz="2000" b="1" dirty="0"/>
              <a:t>11a – Monopolistic Competition</a:t>
            </a:r>
            <a:endParaRPr lang="en-US" sz="2000" dirty="0"/>
          </a:p>
        </p:txBody>
      </p:sp>
    </p:spTree>
    <p:custDataLst>
      <p:tags r:id="rId1"/>
    </p:custDataLst>
    <p:extLst>
      <p:ext uri="{BB962C8B-B14F-4D97-AF65-F5344CB8AC3E}">
        <p14:creationId xmlns:p14="http://schemas.microsoft.com/office/powerpoint/2010/main" val="7719115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mcconnell19e\Microeconomics\Digital Image Library\Chap011\mcc11447_1102.jpg"/>
          <p:cNvPicPr>
            <a:picLocks noChangeAspect="1" noChangeArrowheads="1"/>
          </p:cNvPicPr>
          <p:nvPr/>
        </p:nvPicPr>
        <p:blipFill>
          <a:blip r:embed="rId3" cstate="print"/>
          <a:srcRect/>
          <a:stretch>
            <a:fillRect/>
          </a:stretch>
        </p:blipFill>
        <p:spPr bwMode="auto">
          <a:xfrm>
            <a:off x="174216" y="76200"/>
            <a:ext cx="8933208" cy="5105400"/>
          </a:xfrm>
          <a:prstGeom prst="rect">
            <a:avLst/>
          </a:prstGeom>
          <a:noFill/>
        </p:spPr>
      </p:pic>
      <p:sp>
        <p:nvSpPr>
          <p:cNvPr id="3" name="TextBox 2"/>
          <p:cNvSpPr txBox="1"/>
          <p:nvPr/>
        </p:nvSpPr>
        <p:spPr>
          <a:xfrm>
            <a:off x="381000" y="5943600"/>
            <a:ext cx="8534400" cy="769441"/>
          </a:xfrm>
          <a:prstGeom prst="rect">
            <a:avLst/>
          </a:prstGeom>
          <a:noFill/>
          <a:ln w="38100">
            <a:solidFill>
              <a:srgbClr val="00B0F0"/>
            </a:solidFill>
          </a:ln>
        </p:spPr>
        <p:txBody>
          <a:bodyPr wrap="square" rtlCol="0">
            <a:spAutoFit/>
          </a:bodyPr>
          <a:lstStyle/>
          <a:p>
            <a:pPr algn="ctr"/>
            <a:r>
              <a:rPr lang="en-US" sz="4400" b="1" dirty="0"/>
              <a:t>11a – Monopolistic Competition</a:t>
            </a:r>
            <a:endParaRPr lang="en-US" sz="4400" dirty="0"/>
          </a:p>
        </p:txBody>
      </p:sp>
    </p:spTree>
    <p:custDataLst>
      <p:tags r:id="rId1"/>
    </p:custDataLst>
    <p:extLst>
      <p:ext uri="{BB962C8B-B14F-4D97-AF65-F5344CB8AC3E}">
        <p14:creationId xmlns:p14="http://schemas.microsoft.com/office/powerpoint/2010/main" val="31933252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763000" cy="838200"/>
          </a:xfrm>
        </p:spPr>
        <p:txBody>
          <a:bodyPr>
            <a:normAutofit fontScale="90000"/>
          </a:bodyPr>
          <a:lstStyle/>
          <a:p>
            <a:pPr algn="l"/>
            <a:r>
              <a:rPr lang="en-US" sz="3200" b="1" dirty="0" smtClean="0"/>
              <a:t>16. </a:t>
            </a:r>
            <a:r>
              <a:rPr lang="en-US" sz="3200" b="1" dirty="0" smtClean="0"/>
              <a:t>We know that monopolistically competitive firms are </a:t>
            </a:r>
            <a:r>
              <a:rPr lang="en-US" sz="3200" b="1" dirty="0" err="1" smtClean="0"/>
              <a:t>allocatively</a:t>
            </a:r>
            <a:r>
              <a:rPr lang="en-US" sz="3200" b="1" dirty="0" smtClean="0"/>
              <a:t> inefficient, but why isn’t that so bad?</a:t>
            </a:r>
            <a:endParaRPr lang="en-US" sz="3200" b="1" dirty="0"/>
          </a:p>
        </p:txBody>
      </p:sp>
      <p:sp>
        <p:nvSpPr>
          <p:cNvPr id="3" name="TPAnswers"/>
          <p:cNvSpPr>
            <a:spLocks noGrp="1"/>
          </p:cNvSpPr>
          <p:nvPr>
            <p:ph type="body" idx="1"/>
            <p:custDataLst>
              <p:tags r:id="rId2"/>
            </p:custDataLst>
          </p:nvPr>
        </p:nvSpPr>
        <p:spPr>
          <a:xfrm>
            <a:off x="457200" y="1219200"/>
            <a:ext cx="6705600" cy="3352800"/>
          </a:xfrm>
        </p:spPr>
        <p:txBody>
          <a:bodyPr>
            <a:normAutofit/>
          </a:bodyPr>
          <a:lstStyle/>
          <a:p>
            <a:pPr marL="514350" indent="-514350">
              <a:buFont typeface="Arial" pitchFamily="34" charset="0"/>
              <a:buAutoNum type="arabicPeriod"/>
            </a:pPr>
            <a:r>
              <a:rPr lang="en-US" dirty="0" smtClean="0"/>
              <a:t>They earn long run profits</a:t>
            </a:r>
          </a:p>
          <a:p>
            <a:pPr marL="514350" indent="-514350">
              <a:buFont typeface="Arial" pitchFamily="34" charset="0"/>
              <a:buAutoNum type="arabicPeriod"/>
            </a:pPr>
            <a:r>
              <a:rPr lang="en-US" dirty="0" smtClean="0"/>
              <a:t>They donate to charities</a:t>
            </a:r>
          </a:p>
          <a:p>
            <a:pPr marL="514350" indent="-514350">
              <a:buFont typeface="Arial" pitchFamily="34" charset="0"/>
              <a:buAutoNum type="arabicPeriod"/>
            </a:pPr>
            <a:r>
              <a:rPr lang="en-US" dirty="0" smtClean="0"/>
              <a:t>There is no mutual interdependence</a:t>
            </a:r>
          </a:p>
          <a:p>
            <a:pPr marL="514350" indent="-514350">
              <a:buFont typeface="Arial" pitchFamily="34" charset="0"/>
              <a:buAutoNum type="arabicPeriod"/>
            </a:pPr>
            <a:r>
              <a:rPr lang="en-US" dirty="0" smtClean="0"/>
              <a:t>They produce a great variety</a:t>
            </a:r>
            <a:endParaRPr lang="en-US" dirty="0"/>
          </a:p>
        </p:txBody>
      </p:sp>
    </p:spTree>
    <p:custDataLst>
      <p:tags r:id="rId1"/>
    </p:custDataLst>
    <p:extLst>
      <p:ext uri="{BB962C8B-B14F-4D97-AF65-F5344CB8AC3E}">
        <p14:creationId xmlns:p14="http://schemas.microsoft.com/office/powerpoint/2010/main" val="25730018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152400"/>
            <a:ext cx="8763000" cy="838200"/>
          </a:xfrm>
        </p:spPr>
        <p:txBody>
          <a:bodyPr>
            <a:normAutofit fontScale="90000"/>
          </a:bodyPr>
          <a:lstStyle/>
          <a:p>
            <a:pPr algn="l"/>
            <a:r>
              <a:rPr lang="en-US" sz="3200" b="1" dirty="0" smtClean="0">
                <a:solidFill>
                  <a:srgbClr val="0070C0"/>
                </a:solidFill>
              </a:rPr>
              <a:t>16. </a:t>
            </a:r>
            <a:r>
              <a:rPr lang="en-US" sz="3200" b="1" dirty="0" smtClean="0">
                <a:solidFill>
                  <a:srgbClr val="0070C0"/>
                </a:solidFill>
              </a:rPr>
              <a:t>We know that monopolistically competitive firms are </a:t>
            </a:r>
            <a:r>
              <a:rPr lang="en-US" sz="3200" b="1" dirty="0" err="1" smtClean="0">
                <a:solidFill>
                  <a:srgbClr val="0070C0"/>
                </a:solidFill>
              </a:rPr>
              <a:t>allocatively</a:t>
            </a:r>
            <a:r>
              <a:rPr lang="en-US" sz="3200" b="1" dirty="0" smtClean="0">
                <a:solidFill>
                  <a:srgbClr val="0070C0"/>
                </a:solidFill>
              </a:rPr>
              <a:t> inefficient, but why isn’t that so bad?</a:t>
            </a:r>
            <a:endParaRPr lang="en-US" sz="3200" b="1" dirty="0">
              <a:solidFill>
                <a:srgbClr val="0070C0"/>
              </a:solidFill>
            </a:endParaRPr>
          </a:p>
        </p:txBody>
      </p:sp>
      <p:sp>
        <p:nvSpPr>
          <p:cNvPr id="7" name="CorShape1"/>
          <p:cNvSpPr/>
          <p:nvPr>
            <p:custDataLst>
              <p:tags r:id="rId2"/>
            </p:custDataLst>
          </p:nvPr>
        </p:nvSpPr>
        <p:spPr>
          <a:xfrm rot="10800000">
            <a:off x="228600" y="3048000"/>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p:cNvSpPr>
            <a:spLocks noGrp="1"/>
          </p:cNvSpPr>
          <p:nvPr>
            <p:ph type="body" idx="1"/>
            <p:custDataLst>
              <p:tags r:id="rId3"/>
            </p:custDataLst>
          </p:nvPr>
        </p:nvSpPr>
        <p:spPr>
          <a:xfrm>
            <a:off x="457200" y="1219200"/>
            <a:ext cx="6705600" cy="3352800"/>
          </a:xfrm>
        </p:spPr>
        <p:txBody>
          <a:bodyPr>
            <a:normAutofit/>
          </a:bodyPr>
          <a:lstStyle/>
          <a:p>
            <a:pPr marL="514350" indent="-514350">
              <a:buFont typeface="Arial" pitchFamily="34" charset="0"/>
              <a:buAutoNum type="arabicPeriod"/>
            </a:pPr>
            <a:r>
              <a:rPr lang="en-US" dirty="0" smtClean="0"/>
              <a:t>They earn long run profits</a:t>
            </a:r>
          </a:p>
          <a:p>
            <a:pPr marL="514350" indent="-514350">
              <a:buFont typeface="Arial" pitchFamily="34" charset="0"/>
              <a:buAutoNum type="arabicPeriod"/>
            </a:pPr>
            <a:r>
              <a:rPr lang="en-US" dirty="0" smtClean="0"/>
              <a:t>They donate to charities</a:t>
            </a:r>
          </a:p>
          <a:p>
            <a:pPr marL="514350" indent="-514350">
              <a:buFont typeface="Arial" pitchFamily="34" charset="0"/>
              <a:buAutoNum type="arabicPeriod"/>
            </a:pPr>
            <a:r>
              <a:rPr lang="en-US" dirty="0" smtClean="0"/>
              <a:t>There is no mutual interdependence</a:t>
            </a:r>
          </a:p>
          <a:p>
            <a:pPr marL="514350" indent="-514350">
              <a:buFont typeface="Arial" pitchFamily="34" charset="0"/>
              <a:buAutoNum type="arabicPeriod"/>
            </a:pPr>
            <a:r>
              <a:rPr lang="en-US" dirty="0" smtClean="0"/>
              <a:t>They produce a great variety</a:t>
            </a:r>
            <a:endParaRPr lang="en-US" dirty="0"/>
          </a:p>
        </p:txBody>
      </p:sp>
    </p:spTree>
    <p:custDataLst>
      <p:tags r:id="rId1"/>
    </p:custDataLst>
    <p:extLst>
      <p:ext uri="{BB962C8B-B14F-4D97-AF65-F5344CB8AC3E}">
        <p14:creationId xmlns:p14="http://schemas.microsoft.com/office/powerpoint/2010/main" val="393341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r>
              <a:rPr lang="en-US" b="1" dirty="0" smtClean="0"/>
              <a:t>English Lesson (1)</a:t>
            </a:r>
            <a:endParaRPr lang="en-US" b="1" dirty="0"/>
          </a:p>
        </p:txBody>
      </p:sp>
      <p:sp>
        <p:nvSpPr>
          <p:cNvPr id="3" name="Subtitle 2"/>
          <p:cNvSpPr>
            <a:spLocks noGrp="1"/>
          </p:cNvSpPr>
          <p:nvPr>
            <p:ph type="subTitle" idx="1"/>
          </p:nvPr>
        </p:nvSpPr>
        <p:spPr>
          <a:xfrm>
            <a:off x="152400" y="990600"/>
            <a:ext cx="8839200" cy="5385298"/>
          </a:xfrm>
        </p:spPr>
        <p:txBody>
          <a:bodyPr>
            <a:normAutofit/>
          </a:bodyPr>
          <a:lstStyle/>
          <a:p>
            <a:pPr algn="l"/>
            <a:r>
              <a:rPr lang="en-US" b="1" dirty="0" smtClean="0">
                <a:solidFill>
                  <a:schemeClr val="tx1"/>
                </a:solidFill>
              </a:rPr>
              <a:t>A word that modifies (describes) a noun is called a what?  </a:t>
            </a:r>
            <a:r>
              <a:rPr lang="en-US" dirty="0" smtClean="0">
                <a:solidFill>
                  <a:schemeClr val="tx1"/>
                </a:solidFill>
              </a:rPr>
              <a:t>(like </a:t>
            </a:r>
            <a:r>
              <a:rPr lang="en-US" u="sng" dirty="0" smtClean="0">
                <a:solidFill>
                  <a:srgbClr val="FF0000"/>
                </a:solidFill>
              </a:rPr>
              <a:t>BIG</a:t>
            </a:r>
            <a:r>
              <a:rPr lang="en-US" dirty="0" smtClean="0">
                <a:solidFill>
                  <a:schemeClr val="tx1"/>
                </a:solidFill>
              </a:rPr>
              <a:t> ball, </a:t>
            </a:r>
            <a:r>
              <a:rPr lang="en-US" u="sng" dirty="0" smtClean="0">
                <a:solidFill>
                  <a:srgbClr val="FF0000"/>
                </a:solidFill>
              </a:rPr>
              <a:t>FUN</a:t>
            </a:r>
            <a:r>
              <a:rPr lang="en-US" dirty="0" smtClean="0">
                <a:solidFill>
                  <a:schemeClr val="tx1"/>
                </a:solidFill>
              </a:rPr>
              <a:t> skiing, and </a:t>
            </a:r>
            <a:r>
              <a:rPr lang="en-US" u="sng" dirty="0" smtClean="0">
                <a:solidFill>
                  <a:srgbClr val="FF0000"/>
                </a:solidFill>
              </a:rPr>
              <a:t>RED</a:t>
            </a:r>
            <a:r>
              <a:rPr lang="en-US" dirty="0" smtClean="0">
                <a:solidFill>
                  <a:schemeClr val="tx1"/>
                </a:solidFill>
              </a:rPr>
              <a:t> sled)</a:t>
            </a:r>
            <a:endParaRPr lang="en-US" dirty="0">
              <a:solidFill>
                <a:schemeClr val="tx1"/>
              </a:solidFill>
            </a:endParaRPr>
          </a:p>
          <a:p>
            <a:pPr lvl="1" algn="l"/>
            <a:r>
              <a:rPr lang="en-US" sz="900" dirty="0" smtClean="0">
                <a:solidFill>
                  <a:schemeClr val="tx1"/>
                </a:solidFill>
              </a:rPr>
              <a:t>    </a:t>
            </a:r>
          </a:p>
          <a:p>
            <a:pPr lvl="1" algn="l"/>
            <a:r>
              <a:rPr lang="en-US" sz="2500" dirty="0" smtClean="0">
                <a:solidFill>
                  <a:schemeClr val="tx1"/>
                </a:solidFill>
              </a:rPr>
              <a:t>There are four product market models used to classify the 1000s of industries.</a:t>
            </a:r>
          </a:p>
          <a:p>
            <a:pPr lvl="1" algn="l"/>
            <a:r>
              <a:rPr lang="en-US" sz="2500" dirty="0" smtClean="0">
                <a:solidFill>
                  <a:schemeClr val="tx1"/>
                </a:solidFill>
              </a:rPr>
              <a:t>To distinguish between the four models we must use an </a:t>
            </a:r>
            <a:r>
              <a:rPr lang="en-US" sz="2500" b="1" dirty="0" smtClean="0">
                <a:solidFill>
                  <a:schemeClr val="tx1"/>
                </a:solidFill>
              </a:rPr>
              <a:t>adjective</a:t>
            </a:r>
            <a:r>
              <a:rPr lang="en-US" sz="2500" dirty="0" smtClean="0">
                <a:solidFill>
                  <a:schemeClr val="tx1"/>
                </a:solidFill>
              </a:rPr>
              <a:t> to modify the noun “industry”.</a:t>
            </a:r>
          </a:p>
          <a:p>
            <a:pPr algn="l"/>
            <a:r>
              <a:rPr lang="en-US" sz="3100" dirty="0" smtClean="0">
                <a:solidFill>
                  <a:schemeClr val="tx1"/>
                </a:solidFill>
              </a:rPr>
              <a:t>What would the </a:t>
            </a:r>
            <a:r>
              <a:rPr lang="en-US" sz="3100" b="1" dirty="0" smtClean="0">
                <a:solidFill>
                  <a:schemeClr val="tx1"/>
                </a:solidFill>
              </a:rPr>
              <a:t>adjective</a:t>
            </a:r>
            <a:r>
              <a:rPr lang="en-US" sz="3100" dirty="0" smtClean="0">
                <a:solidFill>
                  <a:schemeClr val="tx1"/>
                </a:solidFill>
              </a:rPr>
              <a:t> be if we wanted to identify an industry that fits the </a:t>
            </a:r>
            <a:r>
              <a:rPr lang="en-US" sz="3100" u="sng" dirty="0" smtClean="0">
                <a:solidFill>
                  <a:schemeClr val="tx1"/>
                </a:solidFill>
              </a:rPr>
              <a:t>PURE COMPETITION </a:t>
            </a:r>
            <a:r>
              <a:rPr lang="en-US" sz="3100" dirty="0" smtClean="0">
                <a:solidFill>
                  <a:schemeClr val="tx1"/>
                </a:solidFill>
              </a:rPr>
              <a:t>model?</a:t>
            </a:r>
          </a:p>
          <a:p>
            <a:pPr lvl="1" algn="l"/>
            <a:r>
              <a:rPr lang="en-US" sz="3100" dirty="0" smtClean="0">
                <a:solidFill>
                  <a:schemeClr val="tx1"/>
                </a:solidFill>
              </a:rPr>
              <a:t>It would be a ___________  industry</a:t>
            </a:r>
            <a:r>
              <a:rPr lang="en-US" sz="3100" dirty="0" smtClean="0">
                <a:solidFill>
                  <a:schemeClr val="tx1"/>
                </a:solidFill>
              </a:rPr>
              <a:t>.</a:t>
            </a:r>
            <a:endParaRPr lang="en-US" sz="3100" dirty="0" smtClean="0">
              <a:solidFill>
                <a:schemeClr val="tx1"/>
              </a:solidFill>
            </a:endParaRPr>
          </a:p>
        </p:txBody>
      </p:sp>
      <p:sp>
        <p:nvSpPr>
          <p:cNvPr id="4" name="TextBox 3"/>
          <p:cNvSpPr txBox="1"/>
          <p:nvPr/>
        </p:nvSpPr>
        <p:spPr>
          <a:xfrm>
            <a:off x="304800" y="6223498"/>
            <a:ext cx="8534400" cy="523220"/>
          </a:xfrm>
          <a:prstGeom prst="rect">
            <a:avLst/>
          </a:prstGeom>
          <a:noFill/>
          <a:ln w="38100">
            <a:solidFill>
              <a:srgbClr val="00B0F0"/>
            </a:solidFill>
          </a:ln>
        </p:spPr>
        <p:txBody>
          <a:bodyPr wrap="square" rtlCol="0">
            <a:spAutoFit/>
          </a:bodyPr>
          <a:lstStyle/>
          <a:p>
            <a:pPr algn="ctr"/>
            <a:r>
              <a:rPr lang="en-US" sz="2800" b="1" dirty="0"/>
              <a:t>11a – Monopolistic Competition</a:t>
            </a:r>
            <a:endParaRPr lang="en-US" sz="2800" dirty="0"/>
          </a:p>
        </p:txBody>
      </p:sp>
      <p:cxnSp>
        <p:nvCxnSpPr>
          <p:cNvPr id="8" name="Straight Connector 7"/>
          <p:cNvCxnSpPr/>
          <p:nvPr/>
        </p:nvCxnSpPr>
        <p:spPr>
          <a:xfrm>
            <a:off x="533400" y="838200"/>
            <a:ext cx="77724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71271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609599"/>
          </a:xfrm>
        </p:spPr>
        <p:txBody>
          <a:bodyPr>
            <a:normAutofit fontScale="90000"/>
          </a:bodyPr>
          <a:lstStyle/>
          <a:p>
            <a:r>
              <a:rPr lang="en-US" b="1" dirty="0" smtClean="0"/>
              <a:t>English Lesson (2)</a:t>
            </a:r>
            <a:endParaRPr lang="en-US" b="1" dirty="0"/>
          </a:p>
        </p:txBody>
      </p:sp>
      <p:sp>
        <p:nvSpPr>
          <p:cNvPr id="3" name="Subtitle 2"/>
          <p:cNvSpPr>
            <a:spLocks noGrp="1"/>
          </p:cNvSpPr>
          <p:nvPr>
            <p:ph type="subTitle" idx="1"/>
          </p:nvPr>
        </p:nvSpPr>
        <p:spPr>
          <a:xfrm>
            <a:off x="0" y="990600"/>
            <a:ext cx="9144000" cy="5385298"/>
          </a:xfrm>
        </p:spPr>
        <p:txBody>
          <a:bodyPr>
            <a:normAutofit/>
          </a:bodyPr>
          <a:lstStyle/>
          <a:p>
            <a:pPr algn="l"/>
            <a:r>
              <a:rPr lang="en-US" sz="3100" dirty="0" smtClean="0">
                <a:solidFill>
                  <a:schemeClr val="tx1"/>
                </a:solidFill>
              </a:rPr>
              <a:t>What would the adjective be if we wanted to identify an industry that fits the ____________ model?</a:t>
            </a:r>
          </a:p>
          <a:p>
            <a:pPr algn="l"/>
            <a:endParaRPr lang="en-US" sz="3100" dirty="0" smtClean="0">
              <a:solidFill>
                <a:schemeClr val="tx1"/>
              </a:solidFill>
            </a:endParaRPr>
          </a:p>
          <a:p>
            <a:pPr algn="l"/>
            <a:r>
              <a:rPr lang="en-US" sz="3100" dirty="0" smtClean="0">
                <a:solidFill>
                  <a:schemeClr val="tx1"/>
                </a:solidFill>
              </a:rPr>
              <a:t>PURE COMPETITION: </a:t>
            </a:r>
            <a:r>
              <a:rPr lang="en-US" sz="3100" u="sng" dirty="0" smtClean="0">
                <a:solidFill>
                  <a:srgbClr val="FF0000"/>
                </a:solidFill>
              </a:rPr>
              <a:t>COMPETITIVE</a:t>
            </a:r>
            <a:r>
              <a:rPr lang="en-US" sz="3100" dirty="0" smtClean="0">
                <a:solidFill>
                  <a:schemeClr val="tx1"/>
                </a:solidFill>
              </a:rPr>
              <a:t>  </a:t>
            </a:r>
            <a:r>
              <a:rPr lang="en-US" sz="3100" dirty="0">
                <a:solidFill>
                  <a:schemeClr val="tx1"/>
                </a:solidFill>
              </a:rPr>
              <a:t>industry.</a:t>
            </a:r>
          </a:p>
          <a:p>
            <a:pPr algn="l"/>
            <a:r>
              <a:rPr lang="en-US" sz="3100" dirty="0" smtClean="0">
                <a:solidFill>
                  <a:schemeClr val="tx1"/>
                </a:solidFill>
              </a:rPr>
              <a:t>MONOPOLY:  ___________  industry.</a:t>
            </a:r>
          </a:p>
          <a:p>
            <a:pPr algn="l"/>
            <a:r>
              <a:rPr lang="en-US" sz="3100" dirty="0" smtClean="0">
                <a:solidFill>
                  <a:schemeClr val="tx1"/>
                </a:solidFill>
              </a:rPr>
              <a:t>OLIGOPOLY:  </a:t>
            </a:r>
            <a:r>
              <a:rPr lang="en-US" sz="3100" dirty="0">
                <a:solidFill>
                  <a:schemeClr val="tx1"/>
                </a:solidFill>
              </a:rPr>
              <a:t>___________  industry.</a:t>
            </a:r>
          </a:p>
          <a:p>
            <a:pPr algn="l"/>
            <a:endParaRPr lang="en-US" sz="3100" dirty="0">
              <a:solidFill>
                <a:schemeClr val="tx1"/>
              </a:solidFill>
            </a:endParaRPr>
          </a:p>
          <a:p>
            <a:pPr algn="l"/>
            <a:endParaRPr lang="en-US" sz="3100" dirty="0">
              <a:solidFill>
                <a:schemeClr val="tx1"/>
              </a:solidFill>
            </a:endParaRPr>
          </a:p>
        </p:txBody>
      </p:sp>
      <p:sp>
        <p:nvSpPr>
          <p:cNvPr id="4" name="TextBox 3"/>
          <p:cNvSpPr txBox="1"/>
          <p:nvPr/>
        </p:nvSpPr>
        <p:spPr>
          <a:xfrm>
            <a:off x="304800" y="6223498"/>
            <a:ext cx="8534400" cy="523220"/>
          </a:xfrm>
          <a:prstGeom prst="rect">
            <a:avLst/>
          </a:prstGeom>
          <a:noFill/>
          <a:ln w="38100">
            <a:solidFill>
              <a:srgbClr val="00B0F0"/>
            </a:solidFill>
          </a:ln>
        </p:spPr>
        <p:txBody>
          <a:bodyPr wrap="square" rtlCol="0">
            <a:spAutoFit/>
          </a:bodyPr>
          <a:lstStyle/>
          <a:p>
            <a:pPr algn="ctr"/>
            <a:r>
              <a:rPr lang="en-US" sz="2800" b="1" dirty="0"/>
              <a:t>11a – Monopolistic Competition</a:t>
            </a:r>
            <a:endParaRPr lang="en-US" sz="2800" dirty="0"/>
          </a:p>
        </p:txBody>
      </p:sp>
      <p:cxnSp>
        <p:nvCxnSpPr>
          <p:cNvPr id="8" name="Straight Connector 7"/>
          <p:cNvCxnSpPr/>
          <p:nvPr/>
        </p:nvCxnSpPr>
        <p:spPr>
          <a:xfrm>
            <a:off x="533400" y="838200"/>
            <a:ext cx="7772400"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856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2.0"/>
  <p:tag name="DELIMITERS" val="3.1"/>
  <p:tag name="SHOWBARVISIBLE"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OWERPOINTVERSION" val="14.0"/>
  <p:tag name="TASKPANEKEY" val="de32a536-c58a-4a37-89f6-1113fb040cc8"/>
  <p:tag name="TPFULLVERSION" val="4.3.2.1178"/>
  <p:tag name="EXPANDSHOWBAR" val="Tru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00.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10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A|smicln|B|smicln|C|smicln|D"/>
  <p:tag name="TOTALRESPONSES" val="16"/>
  <p:tag name="RESPONSECOUNT" val="16"/>
  <p:tag name="SLICED" val="False"/>
  <p:tag name="RESPONSES" val="4;4;4;4;4;4;4;4;4;4;1;4;4;3;1;4;"/>
  <p:tag name="CHARTSTRINGSTD" val="2 0 1 13"/>
  <p:tag name="CHARTSTRINGREV" val="13 1 0 2"/>
  <p:tag name="CHARTSTRINGSTDPER" val="0.125 0 0.0625 0.8125"/>
  <p:tag name="CHARTSTRINGREVPER" val="0.8125 0.0625 0 0.125"/>
  <p:tag name="RESPONSESGATHERED" val="False"/>
  <p:tag name="ANONYMOUSTEMP" val="False"/>
  <p:tag name="CORRECTPOINTVALUE" val="1"/>
  <p:tag name="QUESTIONALIAS" val="8. Which graph shows a monopolistically competitive firm in long run equilibrium?"/>
  <p:tag name="SLIDEORDER" val="4"/>
  <p:tag name="SLIDEGUID" val="6F0CE2CD3B5A4A7D8568C91B5D8347BB"/>
  <p:tag name="VALUES" val="Incorrect|smicln|Incorrect|smicln|Incorrect|smicln|Correct"/>
</p:tagLst>
</file>

<file path=ppt/tags/tag102.xml><?xml version="1.0" encoding="utf-8"?>
<p:tagLst xmlns:a="http://schemas.openxmlformats.org/drawingml/2006/main" xmlns:r="http://schemas.openxmlformats.org/officeDocument/2006/relationships" xmlns:p="http://schemas.openxmlformats.org/presentationml/2006/main">
  <p:tag name="ANSWERBULLETS" val="3"/>
  <p:tag name="TEXTLENGTH" val="7"/>
  <p:tag name="FONTSIZE" val="32"/>
  <p:tag name="BULLETTYPE" val="ppBulletArabicPeriod"/>
  <p:tag name="ANSWERTEXT" val="A&#10;B&#10;C&#10;D"/>
  <p:tag name="OLDNUMANSWERS" val="4"/>
</p:tagLst>
</file>

<file path=ppt/tags/tag10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04.xml><?xml version="1.0" encoding="utf-8"?>
<p:tagLst xmlns:a="http://schemas.openxmlformats.org/drawingml/2006/main" xmlns:r="http://schemas.openxmlformats.org/officeDocument/2006/relationships" xmlns:p="http://schemas.openxmlformats.org/presentationml/2006/main">
  <p:tag name="DELIMITERS" val="3.1"/>
</p:tagLst>
</file>

<file path=ppt/tags/tag105.xml><?xml version="1.0" encoding="utf-8"?>
<p:tagLst xmlns:a="http://schemas.openxmlformats.org/drawingml/2006/main" xmlns:r="http://schemas.openxmlformats.org/officeDocument/2006/relationships" xmlns:p="http://schemas.openxmlformats.org/presentationml/2006/main">
  <p:tag name="DELIMITERS" val="3.1"/>
</p:tagLst>
</file>

<file path=ppt/tags/tag106.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ANSWERSALIAS" val="A|smicln|B|smicln|C"/>
  <p:tag name="TOTALRESPONSES" val="16"/>
  <p:tag name="RESPONSECOUNT" val="16"/>
  <p:tag name="SLICED" val="False"/>
  <p:tag name="RESPONSES" val="3;3;3;3;3;3;1;3;3;3;1;2;3;2;2;3;"/>
  <p:tag name="CHARTSTRINGSTD" val="2 3 11"/>
  <p:tag name="CHARTSTRINGREV" val="11 3 2"/>
  <p:tag name="CHARTSTRINGSTDPER" val="0.125 0.1875 0.6875"/>
  <p:tag name="CHARTSTRINGREVPER" val="0.6875 0.1875 0.125"/>
  <p:tag name="RESPONSESGATHERED" val="False"/>
  <p:tag name="ANONYMOUSTEMP" val="False"/>
  <p:tag name="QUESTIONALIAS" val="9. Which is correct?"/>
  <p:tag name="CORRECTPOINTVALUE" val="0"/>
  <p:tag name="SLIDEORDER" val="2"/>
  <p:tag name="SLIDEGUID" val="937091C4F0124B73A142708997B9D9D1"/>
  <p:tag name="VALUES" val="No Value|smicln|No Value|smicln|No Value"/>
</p:tagLst>
</file>

<file path=ppt/tags/tag107.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2"/>
  <p:tag name="BULLETTYPE" val="ppBulletArabicPeriod"/>
  <p:tag name="ANSWERTEXT" val="A&#10;B&#10;C"/>
  <p:tag name="OLDNUMANSWERS" val="3"/>
</p:tagLst>
</file>

<file path=ppt/tags/tag108.xml><?xml version="1.0" encoding="utf-8"?>
<p:tagLst xmlns:a="http://schemas.openxmlformats.org/drawingml/2006/main" xmlns:r="http://schemas.openxmlformats.org/officeDocument/2006/relationships" xmlns:p="http://schemas.openxmlformats.org/presentationml/2006/main">
  <p:tag name="SLIDEID" val="13A7EEA095B24F5B94666BBB3ABBAC6A"/>
  <p:tag name="SLIDETYPE" val="Q"/>
  <p:tag name="DEMOGRAPHIC" val="False"/>
  <p:tag name="TEAMASSIGN" val="False"/>
  <p:tag name="SPEEDSCORING" val="False"/>
  <p:tag name="INCORRECTPOINTVALUE" val="0"/>
  <p:tag name="ZEROBASED" val="False"/>
  <p:tag name="DELIMITERS" val="3.1"/>
  <p:tag name="VALUEFORMAT" val="0%"/>
  <p:tag name="ANSWERSALIAS" val="A|smicln|B|smicln|C"/>
  <p:tag name="TOTALRESPONSES" val="16"/>
  <p:tag name="RESPONSECOUNT" val="16"/>
  <p:tag name="SLICED" val="False"/>
  <p:tag name="RESPONSES" val="3;3;3;3;3;3;1;3;3;3;1;2;3;2;2;3;"/>
  <p:tag name="CHARTSTRINGSTD" val="2 3 11"/>
  <p:tag name="CHARTSTRINGREV" val="11 3 2"/>
  <p:tag name="CHARTSTRINGSTDPER" val="0.125 0.1875 0.6875"/>
  <p:tag name="CHARTSTRINGREVPER" val="0.6875 0.1875 0.125"/>
  <p:tag name="RESPONSESGATHERED" val="False"/>
  <p:tag name="ANONYMOUSTEMP" val="False"/>
  <p:tag name="CORRECTPOINTVALUE" val="1"/>
  <p:tag name="QUESTIONALIAS" val="9. Which is correct?"/>
  <p:tag name="SLIDEORDER" val="3"/>
  <p:tag name="SLIDEGUID" val="A1829739CCD64C9AA271D52F02D6335C"/>
  <p:tag name="VALUES" val="Incorrect|smicln|Incorrect|smicln|Correct"/>
</p:tagLst>
</file>

<file path=ppt/tags/tag109.xml><?xml version="1.0" encoding="utf-8"?>
<p:tagLst xmlns:a="http://schemas.openxmlformats.org/drawingml/2006/main" xmlns:r="http://schemas.openxmlformats.org/officeDocument/2006/relationships" xmlns:p="http://schemas.openxmlformats.org/presentationml/2006/main">
  <p:tag name="ANSWERBULLETS" val="3"/>
  <p:tag name="TEXTLENGTH" val="5"/>
  <p:tag name="FONTSIZE" val="32"/>
  <p:tag name="BULLETTYPE" val="ppBulletArabicPeriod"/>
  <p:tag name="ANSWERTEXT" val="A&#10;B&#10;C"/>
  <p:tag name="OLDNUMANSWERS" val="3"/>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10.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1.xml><?xml version="1.0" encoding="utf-8"?>
<p:tagLst xmlns:a="http://schemas.openxmlformats.org/drawingml/2006/main" xmlns:r="http://schemas.openxmlformats.org/officeDocument/2006/relationships" xmlns:p="http://schemas.openxmlformats.org/presentationml/2006/main">
  <p:tag name="DELIMITERS" val="3.1"/>
</p:tagLst>
</file>

<file path=ppt/tags/tag112.xml><?xml version="1.0" encoding="utf-8"?>
<p:tagLst xmlns:a="http://schemas.openxmlformats.org/drawingml/2006/main" xmlns:r="http://schemas.openxmlformats.org/officeDocument/2006/relationships" xmlns:p="http://schemas.openxmlformats.org/presentationml/2006/main">
  <p:tag name="DELIMITERS" val="3.1"/>
</p:tagLst>
</file>

<file path=ppt/tags/tag113.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2;2;1;2;1;2;2;2;2;2;2;2;1;1;2;"/>
  <p:tag name="CHARTSTRINGSTD" val="4 12 0 0"/>
  <p:tag name="CHARTSTRINGREV" val="0 0 12 4"/>
  <p:tag name="CHARTSTRINGSTDPER" val="0.25 0.75 0 0"/>
  <p:tag name="CHARTSTRINGREVPER" val="0 0 0.75 0.25"/>
  <p:tag name="RESPONSESGATHERED" val="False"/>
  <p:tag name="ANONYMOUSTEMP" val="False"/>
  <p:tag name="ANSWERSALIAS" val="Q1, Q2, Q3|smicln|Q1, Q3, Q2|smicln|Q2, Q3, Q1|smicln|Q3, Q2, Q1"/>
  <p:tag name="QUESTIONALIAS" val="12. What is the: - profit max Q? - prod. Eff. Q? - alloc. Eff. Q? yp 48"/>
  <p:tag name="CORRECTPOINTVALUE" val="0"/>
  <p:tag name="SLIDEORDER" val="3"/>
  <p:tag name="SLIDEGUID" val="07AA6B8689AF4150A21F192935306C08"/>
  <p:tag name="VALUES" val="Incorrect|smicln|Correct|smicln|Incorrect|smicln|Incorrect"/>
</p:tagLst>
</file>

<file path=ppt/tags/tag114.xml><?xml version="1.0" encoding="utf-8"?>
<p:tagLst xmlns:a="http://schemas.openxmlformats.org/drawingml/2006/main" xmlns:r="http://schemas.openxmlformats.org/officeDocument/2006/relationships" xmlns:p="http://schemas.openxmlformats.org/presentationml/2006/main">
  <p:tag name="ANSWERBULLETS" val="3"/>
  <p:tag name="TEXTLENGTH" val="43"/>
  <p:tag name="FONTSIZE" val="32"/>
  <p:tag name="BULLETTYPE" val="ppBulletArabicPeriod"/>
  <p:tag name="ANSWERTEXT" val="Q1, Q2, Q3&#10;Q1, Q3, Q2&#10;Q2, Q3, Q1&#10;Q3, Q2, Q1"/>
  <p:tag name="OLDNUMANSWERS" val="4"/>
</p:tagLst>
</file>

<file path=ppt/tags/tag115.xml><?xml version="1.0" encoding="utf-8"?>
<p:tagLst xmlns:a="http://schemas.openxmlformats.org/drawingml/2006/main" xmlns:r="http://schemas.openxmlformats.org/officeDocument/2006/relationships" xmlns:p="http://schemas.openxmlformats.org/presentationml/2006/main">
  <p:tag name="SLIDEID" val="B854C85F964F4DBBB1CA015ACCA0E2C5"/>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2;2;1;2;1;2;2;2;2;2;2;2;1;1;2;"/>
  <p:tag name="CHARTSTRINGSTD" val="4 12 0 0"/>
  <p:tag name="CHARTSTRINGREV" val="0 0 12 4"/>
  <p:tag name="CHARTSTRINGSTDPER" val="0.25 0.75 0 0"/>
  <p:tag name="CHARTSTRINGREVPER" val="0 0 0.75 0.25"/>
  <p:tag name="RESPONSESGATHERED" val="False"/>
  <p:tag name="ANONYMOUSTEMP" val="False"/>
  <p:tag name="CORRECTPOINTVALUE" val="1"/>
  <p:tag name="ANSWERSALIAS" val="Q1, Q2, Q3|smicln|Q1, Q3, Q2|smicln|Q2, Q3, Q1|smicln|Q3, Q2, Q1"/>
  <p:tag name="QUESTIONALIAS" val="12. What is the: - profit max Q? - prod. Eff. Q? - alloc. Eff. Q? yp 48"/>
  <p:tag name="SLIDEORDER" val="4"/>
  <p:tag name="SLIDEGUID" val="C58B23746538470BB09FEB9C93866572"/>
  <p:tag name="VALUES" val="Incorrect|smicln|Correct|smicln|Incorrect|smicln|Incorrect"/>
</p:tagLst>
</file>

<file path=ppt/tags/tag11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17.xml><?xml version="1.0" encoding="utf-8"?>
<p:tagLst xmlns:a="http://schemas.openxmlformats.org/drawingml/2006/main" xmlns:r="http://schemas.openxmlformats.org/officeDocument/2006/relationships" xmlns:p="http://schemas.openxmlformats.org/presentationml/2006/main">
  <p:tag name="ANSWERBULLETS" val="3"/>
  <p:tag name="TEXTLENGTH" val="43"/>
  <p:tag name="FONTSIZE" val="32"/>
  <p:tag name="BULLETTYPE" val="ppBulletArabicPeriod"/>
  <p:tag name="ANSWERTEXT" val="Q1, Q2, Q3&#10;Q1, Q3, Q2&#10;Q2, Q3, Q1&#10;Q3, Q2, Q1"/>
  <p:tag name="OLDNUMANSWERS" val="4"/>
</p:tagLst>
</file>

<file path=ppt/tags/tag118.xml><?xml version="1.0" encoding="utf-8"?>
<p:tagLst xmlns:a="http://schemas.openxmlformats.org/drawingml/2006/main" xmlns:r="http://schemas.openxmlformats.org/officeDocument/2006/relationships" xmlns:p="http://schemas.openxmlformats.org/presentationml/2006/main">
  <p:tag name="DELIMITERS" val="3.1"/>
</p:tagLst>
</file>

<file path=ppt/tags/tag119.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20.xml><?xml version="1.0" encoding="utf-8"?>
<p:tagLst xmlns:a="http://schemas.openxmlformats.org/drawingml/2006/main" xmlns:r="http://schemas.openxmlformats.org/officeDocument/2006/relationships" xmlns:p="http://schemas.openxmlformats.org/presentationml/2006/main">
  <p:tag name="DELIMITERS" val="3.1"/>
</p:tagLst>
</file>

<file path=ppt/tags/tag121.xml><?xml version="1.0" encoding="utf-8"?>
<p:tagLst xmlns:a="http://schemas.openxmlformats.org/drawingml/2006/main" xmlns:r="http://schemas.openxmlformats.org/officeDocument/2006/relationships" xmlns:p="http://schemas.openxmlformats.org/presentationml/2006/main">
  <p:tag name="DELIMITERS" val="3.1"/>
</p:tagLst>
</file>

<file path=ppt/tags/tag122.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3;4;4;4;4;4;4;4;4;4;4;4;1;2;3;"/>
  <p:tag name="CHARTSTRINGSTD" val="1 1 2 12"/>
  <p:tag name="CHARTSTRINGREV" val="12 2 1 1"/>
  <p:tag name="CHARTSTRINGSTDPER" val="0.0625 0.0625 0.125 0.75"/>
  <p:tag name="CHARTSTRINGREVPER" val="0.75 0.125 0.0625 0.0625"/>
  <p:tag name="RESPONSESGATHERED" val="False"/>
  <p:tag name="ANONYMOUSTEMP" val="False"/>
  <p:tag name="ANSWERSALIAS" val="They earn long run profits|smicln|They donate to charities|smicln|There is no mutual interdependence|smicln|They produce a great variety"/>
  <p:tag name="CORRECTPOINTVALUE" val="0"/>
  <p:tag name="SLIDEORDER" val="2"/>
  <p:tag name="SLIDEGUID" val="2A2B344FB3354ED2A9CD4781C6C5B505"/>
  <p:tag name="QUESTIONALIAS" val="15. We know that monopolistically competitive firms are allocatively inefficient, but why isn’t that so bad?"/>
  <p:tag name="VALUES" val="No Value|smicln|No Value|smicln|No Value|smicln|No Value"/>
</p:tagLst>
</file>

<file path=ppt/tags/tag123.xml><?xml version="1.0" encoding="utf-8"?>
<p:tagLst xmlns:a="http://schemas.openxmlformats.org/drawingml/2006/main" xmlns:r="http://schemas.openxmlformats.org/officeDocument/2006/relationships" xmlns:p="http://schemas.openxmlformats.org/presentationml/2006/main">
  <p:tag name="ANSWERBULLETS" val="3"/>
  <p:tag name="TEXTLENGTH" val="115"/>
  <p:tag name="FONTSIZE" val="32"/>
  <p:tag name="BULLETTYPE" val="ppBulletArabicPeriod"/>
  <p:tag name="ANSWERTEXT" val="They earn long run profits&#10;They donate to charities&#10;There is no mutual interdependence&#10;They produce a great variety"/>
  <p:tag name="OLDNUMANSWERS" val="4"/>
</p:tagLst>
</file>

<file path=ppt/tags/tag124.xml><?xml version="1.0" encoding="utf-8"?>
<p:tagLst xmlns:a="http://schemas.openxmlformats.org/drawingml/2006/main" xmlns:r="http://schemas.openxmlformats.org/officeDocument/2006/relationships" xmlns:p="http://schemas.openxmlformats.org/presentationml/2006/main">
  <p:tag name="SLIDEID" val="6A7006873F4348BDAC2B6FD9D0C4C801"/>
  <p:tag name="SLIDETYPE" val="Q"/>
  <p:tag name="DEMOGRAPHIC" val="False"/>
  <p:tag name="TEAMASSIGN" val="False"/>
  <p:tag name="SPEEDSCORING" val="False"/>
  <p:tag name="INCORRECTPOINTVALUE" val="0"/>
  <p:tag name="ZEROBASED" val="False"/>
  <p:tag name="DELIMITERS" val="3.1"/>
  <p:tag name="VALUEFORMAT" val="0%"/>
  <p:tag name="RESPONSECOUNT" val="16"/>
  <p:tag name="SLICED" val="False"/>
  <p:tag name="RESPONSES" val="4;3;4;4;4;4;4;4;4;4;4;4;4;1;2;3;"/>
  <p:tag name="CHARTSTRINGSTD" val="1 1 2 12"/>
  <p:tag name="CHARTSTRINGREV" val="12 2 1 1"/>
  <p:tag name="CHARTSTRINGSTDPER" val="0.0625 0.0625 0.125 0.75"/>
  <p:tag name="CHARTSTRINGREVPER" val="0.75 0.125 0.0625 0.0625"/>
  <p:tag name="RESPONSESGATHERED" val="False"/>
  <p:tag name="QUESTIONALIAS" val="10. We know that monopolistically competitive firms are allocatively inefficient, but why isn’t that so bad?"/>
  <p:tag name="ANSWERSALIAS" val="They earn long run profits|smicln|They donate to charities|smicln|There is no mutual interdependence|smicln|They produce a great variety"/>
  <p:tag name="CORRECTPOINTVALUE" val="1"/>
  <p:tag name="SLIDEORDER" val="3"/>
  <p:tag name="SLIDEGUID" val="2A03DDE587F84B5CAF356D7E26BB3B9A"/>
  <p:tag name="TOTALRESPONSES" val="0"/>
  <p:tag name="ANONYMOUSTEMP" val="False"/>
  <p:tag name="VALUES" val="Incorrect|smicln|Incorrect|smicln|Incorrect|smicln|Correct"/>
</p:tagLst>
</file>

<file path=ppt/tags/tag125.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26.xml><?xml version="1.0" encoding="utf-8"?>
<p:tagLst xmlns:a="http://schemas.openxmlformats.org/drawingml/2006/main" xmlns:r="http://schemas.openxmlformats.org/officeDocument/2006/relationships" xmlns:p="http://schemas.openxmlformats.org/presentationml/2006/main">
  <p:tag name="ANSWERBULLETS" val="3"/>
  <p:tag name="TEXTLENGTH" val="115"/>
  <p:tag name="FONTSIZE" val="32"/>
  <p:tag name="BULLETTYPE" val="ppBulletArabicPeriod"/>
  <p:tag name="ANSWERTEXT" val="They earn long run profits&#10;They donate to charities&#10;There is no mutual interdependence&#10;They produce a great variety"/>
  <p:tag name="OLDNUMANSWERS" val="4"/>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SLIDEGUID" val="AA1E3F8EDF7E4BD0A01C91DE8D9840C2"/>
  <p:tag name="SLIDEID" val="AA1E3F8EDF7E4BD0A01C91DE8D9840C2"/>
  <p:tag name="SLIDEORDER" val="1"/>
  <p:tag name="SLIDETYPE" val="Q"/>
  <p:tag name="DEMOGRAPHIC" val="False"/>
  <p:tag name="TEAMASSIGN" val="False"/>
  <p:tag name="SPEEDSCORING" val="False"/>
  <p:tag name="INCORRECTPOINTVALUE" val="0"/>
  <p:tag name="ZEROBASED" val="False"/>
  <p:tag name="DELIMITERS" val="3.1"/>
  <p:tag name="VALUEFORMAT" val="0%"/>
  <p:tag name="QUESTIONALIAS" val="1. Which is not a characteristic of monopolistic competition?"/>
  <p:tag name="ANSWERSALIAS" val="Many firms|smicln|Standardized product|smicln|Some control over price (market power)|smicln|Low barriers to entry|smicln|A lot of non-price competition"/>
  <p:tag name="TOTALRESPONSES" val="16"/>
  <p:tag name="RESPONSECOUNT" val="16"/>
  <p:tag name="SLICED" val="False"/>
  <p:tag name="RESPONSES" val="2;2;2;2;2;2;2;2;3;2;2;2;2;5;2;2;"/>
  <p:tag name="CHARTSTRINGSTD" val="0 14 1 0 1"/>
  <p:tag name="CHARTSTRINGREV" val="1 0 1 14 0"/>
  <p:tag name="CHARTSTRINGSTDPER" val="0 0.875 0.0625 0 0.0625"/>
  <p:tag name="CHARTSTRINGREVPER" val="0.0625 0 0.0625 0.875 0"/>
  <p:tag name="RESPONSESGATHERED" val="False"/>
  <p:tag name="ANONYMOUSTEMP" val="False"/>
  <p:tag name="CORRECTPOINTVALUE" val="0"/>
  <p:tag name="VALUES" val="No Value|smicln|No Value|smicln|No Value|smicln|No Value|smicln|No Value"/>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TEXTLENGTH" val="123"/>
  <p:tag name="FONTSIZE" val="32"/>
  <p:tag name="BULLETTYPE" val="ppBulletArabicPeriod"/>
  <p:tag name="ANSWERTEXT" val="Many firms&#10;Standardized product&#10;Some control over price (market power)&#10;Low barriers to entry&#10;A lot of non-price competition"/>
  <p:tag name="OLDNUMANSWERS" val="5"/>
</p:tagLst>
</file>

<file path=ppt/tags/tag17.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QUESTIONALIAS" val="1. Which is not a characteristic of monopolistic competition?"/>
  <p:tag name="ANSWERSALIAS" val="Many firms|smicln|Standardized product|smicln|Some control over price (market power)|smicln|Low barriers to entry|smicln|A lot of non-price competition"/>
  <p:tag name="TOTALRESPONSES" val="16"/>
  <p:tag name="RESPONSECOUNT" val="16"/>
  <p:tag name="SLICED" val="False"/>
  <p:tag name="RESPONSES" val="2;2;2;2;2;2;2;2;3;2;2;2;2;5;2;2;"/>
  <p:tag name="CHARTSTRINGSTD" val="0 14 1 0 1"/>
  <p:tag name="CHARTSTRINGREV" val="1 0 1 14 0"/>
  <p:tag name="CHARTSTRINGSTDPER" val="0 0.875 0.0625 0 0.0625"/>
  <p:tag name="CHARTSTRINGREVPER" val="0.0625 0 0.0625 0.875 0"/>
  <p:tag name="RESPONSESGATHERED" val="False"/>
  <p:tag name="ANONYMOUSTEMP" val="False"/>
  <p:tag name="CORRECTPOINTVALUE" val="1"/>
  <p:tag name="SLIDEORDER" val="2"/>
  <p:tag name="SLIDEGUID" val="02087AC478CB4942B5E93A9E04C0175E"/>
  <p:tag name="VALUES" val="Incorrect|smicln|Correct|smicln|Incorrect|smicln|Incorrect|smicln|Incorrect"/>
</p:tagLst>
</file>

<file path=ppt/tags/tag1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TEXTLENGTH" val="123"/>
  <p:tag name="FONTSIZE" val="32"/>
  <p:tag name="BULLETTYPE" val="ppBulletArabicPeriod"/>
  <p:tag name="ANSWERTEXT" val="Many firms&#10;Standardized product&#10;Some control over price (market power)&#10;Low barriers to entry&#10;A lot of non-price competition"/>
  <p:tag name="OLDNUMANSWERS" val="5"/>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SLIDEGUID" val="5945E7A62CBC47768EBDE38FFCD1322B"/>
  <p:tag name="SLIDEID" val="5945E7A62CBC47768EBDE38FFCD1322B"/>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2;2;1;2;4;2;2;2;2;2;2;2;2;4;2;"/>
  <p:tag name="CHARTSTRINGSTD" val="2 12 0 2"/>
  <p:tag name="CHARTSTRINGREV" val="2 0 12 2"/>
  <p:tag name="CHARTSTRINGSTDPER" val="0.125 0.75 0 0.125"/>
  <p:tag name="CHARTSTRINGREVPER" val="0.125 0 0.75 0.125"/>
  <p:tag name="RESPONSESGATHERED" val="False"/>
  <p:tag name="ANONYMOUSTEMP" val="False"/>
  <p:tag name="QUESTIONALIAS" val="2. Which of the following is probably not a method of product differentiation?"/>
  <p:tag name="ANSWERSALIAS" val="Product packaging|smicln|Large number of sellers|smicln|Brand name loyalty|smicln|Advertising"/>
  <p:tag name="CORRECTPOINTVALUE" val="0"/>
  <p:tag name="VALUES" val="No Value|smicln|No Value|smicln|No Value|smicln|No Value"/>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TEXTLENGTH" val="72"/>
  <p:tag name="FONTSIZE" val="32"/>
  <p:tag name="BULLETTYPE" val="ppBulletArabicPeriod"/>
  <p:tag name="ANSWERTEXT" val="Product packaging&#10;Large number of sellers&#10;Brand name loyalty&#10;Advertising"/>
  <p:tag name="OLDNUMANSWERS" val="4"/>
</p:tagLst>
</file>

<file path=ppt/tags/tag27.xml><?xml version="1.0" encoding="utf-8"?>
<p:tagLst xmlns:a="http://schemas.openxmlformats.org/drawingml/2006/main" xmlns:r="http://schemas.openxmlformats.org/officeDocument/2006/relationships" xmlns:p="http://schemas.openxmlformats.org/presentationml/2006/main">
  <p:tag name="SLIDEID" val="5945E7A62CBC47768EBDE38FFCD1322B"/>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2;2;1;2;4;2;2;2;2;2;2;2;2;4;2;"/>
  <p:tag name="CHARTSTRINGSTD" val="2 12 0 2"/>
  <p:tag name="CHARTSTRINGREV" val="2 0 12 2"/>
  <p:tag name="CHARTSTRINGSTDPER" val="0.125 0.75 0 0.125"/>
  <p:tag name="CHARTSTRINGREVPER" val="0.125 0 0.75 0.125"/>
  <p:tag name="RESPONSESGATHERED" val="False"/>
  <p:tag name="ANONYMOUSTEMP" val="False"/>
  <p:tag name="QUESTIONALIAS" val="2. Which of the following is probably not a method of product differentiation?"/>
  <p:tag name="ANSWERSALIAS" val="Product packaging|smicln|Large number of sellers|smicln|Brand name loyalty|smicln|Advertising"/>
  <p:tag name="CORRECTPOINTVALUE" val="1"/>
  <p:tag name="SLIDEORDER" val="2"/>
  <p:tag name="SLIDEGUID" val="5CA7920D88BE4227B0D9FCC998B2B1AF"/>
  <p:tag name="VALUES" val="Incorrect|smicln|Correct|smicln|Incorrect|smicln|Incorrect"/>
</p:tagLst>
</file>

<file path=ppt/tags/tag2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9.xml><?xml version="1.0" encoding="utf-8"?>
<p:tagLst xmlns:a="http://schemas.openxmlformats.org/drawingml/2006/main" xmlns:r="http://schemas.openxmlformats.org/officeDocument/2006/relationships" xmlns:p="http://schemas.openxmlformats.org/presentationml/2006/main">
  <p:tag name="ANSWERBULLETS" val="3"/>
  <p:tag name="TEXTLENGTH" val="72"/>
  <p:tag name="FONTSIZE" val="32"/>
  <p:tag name="BULLETTYPE" val="ppBulletArabicPeriod"/>
  <p:tag name="ANSWERTEXT" val="Product packaging&#10;Large number of sellers&#10;Brand name loyalty&#10;Advertising"/>
  <p:tag name="OLDNUMANSWERS" val="4"/>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SLIDEGUID" val="387755D6CCD24FAA9E39AF86C2116800"/>
  <p:tag name="SLIDEID" val="387755D6CCD24FAA9E39AF86C2116800"/>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1;1;1;1;1;1;1;1;1;1;1;1;1;1;1;"/>
  <p:tag name="CHARTSTRINGSTD" val="16 0 0 0"/>
  <p:tag name="CHARTSTRINGREV" val="0 0 0 16"/>
  <p:tag name="CHARTSTRINGSTDPER" val="1 0 0 0"/>
  <p:tag name="CHARTSTRINGREVPER" val="0 0 0 1"/>
  <p:tag name="RESPONSESGATHERED" val="False"/>
  <p:tag name="ANONYMOUSTEMP" val="False"/>
  <p:tag name="QUESTIONALIAS" val="4. Product differentiation matters for monopolistically competitive firms because :"/>
  <p:tag name="ANSWERSALIAS" val="It makes their demand downward sloping|smicln|Makes their demand perfectly elastic|smicln|It forces them to accept the market price for their product|smicln|It makes the demand for their products more elastic"/>
  <p:tag name="CORRECTPOINTVALUE" val="0"/>
  <p:tag name="VALUES" val="No Value|smicln|No Value|smicln|No Value|smicln|No Value"/>
</p:tagLst>
</file>

<file path=ppt/tags/tag32.xml><?xml version="1.0" encoding="utf-8"?>
<p:tagLst xmlns:a="http://schemas.openxmlformats.org/drawingml/2006/main" xmlns:r="http://schemas.openxmlformats.org/officeDocument/2006/relationships" xmlns:p="http://schemas.openxmlformats.org/presentationml/2006/main">
  <p:tag name="ANSWERBULLETS" val="3"/>
  <p:tag name="TEXTLENGTH" val="187"/>
  <p:tag name="FONTSIZE" val="32"/>
  <p:tag name="BULLETTYPE" val="ppBulletArabicPeriod"/>
  <p:tag name="ANSWERTEXT" val="It makes their demand downward sloping&#10;Makes their demand perfectly elastic&#10;It forces them to accept the market price for their product&#10;It makes the demand for their products more elastic"/>
  <p:tag name="OLDNUMANSWERS" val="4"/>
</p:tagLst>
</file>

<file path=ppt/tags/tag33.xml><?xml version="1.0" encoding="utf-8"?>
<p:tagLst xmlns:a="http://schemas.openxmlformats.org/drawingml/2006/main" xmlns:r="http://schemas.openxmlformats.org/officeDocument/2006/relationships" xmlns:p="http://schemas.openxmlformats.org/presentationml/2006/main">
  <p:tag name="SLIDEID" val="387755D6CCD24FAA9E39AF86C2116800"/>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1;1;1;1;1;1;1;1;1;1;1;1;1;1;1;1;"/>
  <p:tag name="CHARTSTRINGSTD" val="16 0 0 0"/>
  <p:tag name="CHARTSTRINGREV" val="0 0 0 16"/>
  <p:tag name="CHARTSTRINGSTDPER" val="1 0 0 0"/>
  <p:tag name="CHARTSTRINGREVPER" val="0 0 0 1"/>
  <p:tag name="RESPONSESGATHERED" val="False"/>
  <p:tag name="ANONYMOUSTEMP" val="False"/>
  <p:tag name="QUESTIONALIAS" val="4. Product differentiation matters for monopolistically competitive firms because :"/>
  <p:tag name="ANSWERSALIAS" val="It makes their demand downward sloping|smicln|Makes their demand perfectly elastic|smicln|It forces them to accept the market price for their product|smicln|It makes the demand for their products more elastic"/>
  <p:tag name="CORRECTPOINTVALUE" val="1"/>
  <p:tag name="SLIDEORDER" val="2"/>
  <p:tag name="SLIDEGUID" val="5695308527004BE58B622A7BBB25418C"/>
  <p:tag name="VALUES" val="Correct|smicln|Incorrect|smicln|Incorrect|smicln|Incorrect"/>
</p:tagLst>
</file>

<file path=ppt/tags/tag3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TEXTLENGTH" val="187"/>
  <p:tag name="FONTSIZE" val="32"/>
  <p:tag name="BULLETTYPE" val="ppBulletArabicPeriod"/>
  <p:tag name="ANSWERTEXT" val="It makes their demand downward sloping&#10;Makes their demand perfectly elastic&#10;It forces them to accept the market price for their product&#10;It makes the demand for their products more elastic"/>
  <p:tag name="OLDNUMANSWERS" val="4"/>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SLIDEGUID" val="59D7855427E848BA8597AB56B0989843"/>
  <p:tag name="SLIDEID" val="59D7855427E848BA8597AB56B0989843"/>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4;4;4;4;4;4;4;4;1;4;4;4;4;4;"/>
  <p:tag name="CHARTSTRINGSTD" val="1 0 0 15"/>
  <p:tag name="CHARTSTRINGREV" val="15 0 0 1"/>
  <p:tag name="CHARTSTRINGSTDPER" val="0.0625 0 0 0.9375"/>
  <p:tag name="CHARTSTRINGREVPER" val="0.9375 0 0 0.0625"/>
  <p:tag name="RESPONSESGATHERED" val="False"/>
  <p:tag name="ANONYMOUSTEMP" val="False"/>
  <p:tag name="QUESTIONALIAS" val="3. Which of the following is an example of a monopolistically competitive industry?"/>
  <p:tag name="ANSWERSALIAS" val="Wheat farming|smicln|Cable TV|smicln|Automobiles|smicln|Restaurants"/>
  <p:tag name="CORRECTPOINTVALUE" val="0"/>
  <p:tag name="VALUES" val="No Value|smicln|No Value|smicln|No Value|smicln|No Value"/>
</p:tagLst>
</file>

<file path=ppt/tags/tag39.xml><?xml version="1.0" encoding="utf-8"?>
<p:tagLst xmlns:a="http://schemas.openxmlformats.org/drawingml/2006/main" xmlns:r="http://schemas.openxmlformats.org/officeDocument/2006/relationships" xmlns:p="http://schemas.openxmlformats.org/presentationml/2006/main">
  <p:tag name="ANSWERBULLETS" val="3"/>
  <p:tag name="TEXTLENGTH" val="46"/>
  <p:tag name="FONTSIZE" val="32"/>
  <p:tag name="BULLETTYPE" val="ppBulletArabicPeriod"/>
  <p:tag name="ANSWERTEXT" val="Wheat farming&#10;Cable TV&#10;Automobiles&#10;Restaurants"/>
  <p:tag name="OLDNUMANSWERS" val="4"/>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4;4;4;4;4;4;4;4;1;4;4;4;4;4;"/>
  <p:tag name="CHARTSTRINGSTD" val="1 0 0 15"/>
  <p:tag name="CHARTSTRINGREV" val="15 0 0 1"/>
  <p:tag name="CHARTSTRINGSTDPER" val="0.0625 0 0 0.9375"/>
  <p:tag name="CHARTSTRINGREVPER" val="0.9375 0 0 0.0625"/>
  <p:tag name="RESPONSESGATHERED" val="False"/>
  <p:tag name="ANONYMOUSTEMP" val="False"/>
  <p:tag name="QUESTIONALIAS" val="3. Which of the following is an example of a monopolistically competitive industry?"/>
  <p:tag name="ANSWERSALIAS" val="Wheat farming|smicln|Cable TV|smicln|Automobiles|smicln|Restaurants"/>
  <p:tag name="CORRECTPOINTVALUE" val="1"/>
  <p:tag name="SLIDEORDER" val="2"/>
  <p:tag name="SLIDEGUID" val="43160C4DA5C443A5AAA3B989ACE5C69E"/>
  <p:tag name="VALUES" val="Incorrect|smicln|Incorrect|smicln|Incorrect|smicln|Correct"/>
</p:tagLst>
</file>

<file path=ppt/tags/tag4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2.xml><?xml version="1.0" encoding="utf-8"?>
<p:tagLst xmlns:a="http://schemas.openxmlformats.org/drawingml/2006/main" xmlns:r="http://schemas.openxmlformats.org/officeDocument/2006/relationships" xmlns:p="http://schemas.openxmlformats.org/presentationml/2006/main">
  <p:tag name="ANSWERBULLETS" val="3"/>
  <p:tag name="TEXTLENGTH" val="46"/>
  <p:tag name="FONTSIZE" val="32"/>
  <p:tag name="BULLETTYPE" val="ppBulletArabicPeriod"/>
  <p:tag name="ANSWERTEXT" val="Wheat farming&#10;Cable TV&#10;Automobiles&#10;Restaurants"/>
  <p:tag name="OLDNUMANSWERS" val="4"/>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4;4;4;4;4;4;4;4;1;4;4;4;4;4;"/>
  <p:tag name="CHARTSTRINGSTD" val="1 0 0 15"/>
  <p:tag name="CHARTSTRINGREV" val="15 0 0 1"/>
  <p:tag name="CHARTSTRINGSTDPER" val="0.0625 0 0 0.9375"/>
  <p:tag name="CHARTSTRINGREVPER" val="0.9375 0 0 0.0625"/>
  <p:tag name="RESPONSESGATHERED" val="False"/>
  <p:tag name="ANONYMOUSTEMP" val="False"/>
  <p:tag name="CORRECTPOINTVALUE" val="0"/>
  <p:tag name="SLIDEORDER" val="2"/>
  <p:tag name="SLIDEGUID" val="EC718EE88866412D8CF90FFCA09CE6F4"/>
  <p:tag name="QUESTIONALIAS" val="5. Which is true for the demand curve for a monopolistically competitive industry?"/>
  <p:tag name="ANSWERSALIAS" val="Horizontal and perfectly elastic|smicln|Downward sloping and perfectly inelastic|smicln|Downward sloping and inelastic|smicln|Downward sloping and elastic"/>
  <p:tag name="VALUES" val="No Value|smicln|No Value|smicln|No Value|smicln|No Value"/>
</p:tagLst>
</file>

<file path=ppt/tags/tag46.xml><?xml version="1.0" encoding="utf-8"?>
<p:tagLst xmlns:a="http://schemas.openxmlformats.org/drawingml/2006/main" xmlns:r="http://schemas.openxmlformats.org/officeDocument/2006/relationships" xmlns:p="http://schemas.openxmlformats.org/presentationml/2006/main">
  <p:tag name="ANSWERBULLETS" val="3"/>
  <p:tag name="TEXTLENGTH" val="46"/>
  <p:tag name="FONTSIZE" val="32"/>
  <p:tag name="BULLETTYPE" val="ppBulletArabicPeriod"/>
  <p:tag name="ANSWERTEXT" val="Wheat farming&#10;Cable TV&#10;Automobiles&#10;Restaurants"/>
  <p:tag name="OLDNUMANSWERS" val="4"/>
</p:tagLst>
</file>

<file path=ppt/tags/tag47.xml><?xml version="1.0" encoding="utf-8"?>
<p:tagLst xmlns:a="http://schemas.openxmlformats.org/drawingml/2006/main" xmlns:r="http://schemas.openxmlformats.org/officeDocument/2006/relationships" xmlns:p="http://schemas.openxmlformats.org/presentationml/2006/main">
  <p:tag name="SLIDEID" val="59D7855427E848BA8597AB56B098984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4;4;4;4;4;4;4;4;4;4;1;4;4;4;4;4;"/>
  <p:tag name="CHARTSTRINGSTD" val="1 0 0 15"/>
  <p:tag name="CHARTSTRINGREV" val="15 0 0 1"/>
  <p:tag name="CHARTSTRINGSTDPER" val="0.0625 0 0 0.9375"/>
  <p:tag name="CHARTSTRINGREVPER" val="0.9375 0 0 0.0625"/>
  <p:tag name="RESPONSESGATHERED" val="False"/>
  <p:tag name="ANONYMOUSTEMP" val="False"/>
  <p:tag name="CORRECTPOINTVALUE" val="1"/>
  <p:tag name="SLIDEORDER" val="3"/>
  <p:tag name="SLIDEGUID" val="E3C630F82DA14B268B4B2C7D25D455C7"/>
  <p:tag name="QUESTIONALIAS" val="5. Which is true for the demand curve for a monopolistically competitive industry?"/>
  <p:tag name="ANSWERSALIAS" val="Horizontal and perfectly elastic|smicln|Downward sloping and perfectly inelastic|smicln|Downward sloping and inelastic|smicln|Downward sloping and elastic"/>
  <p:tag name="VALUES" val="Incorrect|smicln|Incorrect|smicln|Incorrect|smicln|Correct"/>
</p:tagLst>
</file>

<file path=ppt/tags/tag4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49.xml><?xml version="1.0" encoding="utf-8"?>
<p:tagLst xmlns:a="http://schemas.openxmlformats.org/drawingml/2006/main" xmlns:r="http://schemas.openxmlformats.org/officeDocument/2006/relationships" xmlns:p="http://schemas.openxmlformats.org/presentationml/2006/main">
  <p:tag name="ANSWERBULLETS" val="3"/>
  <p:tag name="TEXTLENGTH" val="46"/>
  <p:tag name="FONTSIZE" val="32"/>
  <p:tag name="BULLETTYPE" val="ppBulletArabicPeriod"/>
  <p:tag name="ANSWERTEXT" val="Wheat farming&#10;Cable TV&#10;Automobiles&#10;Restaurants"/>
  <p:tag name="OLDNUMANSWERS" val="4"/>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SLIDEGUID" val="519BFF3EE7814C40A75E652EE23FC473"/>
  <p:tag name="SLIDEID" val="519BFF3EE7814C40A75E652EE23FC473"/>
  <p:tag name="SLIDEORDER" val="1"/>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2;2;2;2;2;2;2;4;2;2;2;3;3;"/>
  <p:tag name="CHARTSTRINGSTD" val="0 12 3 1"/>
  <p:tag name="CHARTSTRINGREV" val="1 3 12 0"/>
  <p:tag name="CHARTSTRINGSTDPER" val="0 0.75 0.1875 0.0625"/>
  <p:tag name="CHARTSTRINGREVPER" val="0.0625 0.1875 0.75 0"/>
  <p:tag name="RESPONSESGATHERED" val="False"/>
  <p:tag name="ANONYMOUSTEMP" val="False"/>
  <p:tag name="ANSWERSALIAS" val="P = 12; Q = 5|smicln|P = 14; Q = 4|smicln|P = 16; Q = 3|smicln|P = 18; Q = 2"/>
  <p:tag name="QUESTIONALIAS" val="5. What is the profit-maximizing output and price for this monopolistically competitive firm? YP 46  "/>
  <p:tag name="CORRECTPOINTVALUE" val="0"/>
  <p:tag name="VALUES" val="No Value|smicln|No Value|smicln|No Value|smicln|No Value"/>
</p:tagLst>
</file>

<file path=ppt/tags/tag53.xml><?xml version="1.0" encoding="utf-8"?>
<p:tagLst xmlns:a="http://schemas.openxmlformats.org/drawingml/2006/main" xmlns:r="http://schemas.openxmlformats.org/officeDocument/2006/relationships" xmlns:p="http://schemas.openxmlformats.org/presentationml/2006/main">
  <p:tag name="ANSWERBULLETS" val="3"/>
  <p:tag name="TEXTLENGTH" val="55"/>
  <p:tag name="FONTSIZE" val="32"/>
  <p:tag name="BULLETTYPE" val="ppBulletArabicPeriod"/>
  <p:tag name="ANSWERTEXT" val="P = 12; Q = 5&#10;P = 14; Q = 4&#10;P = 16; Q = 3&#10;P = 18; Q = 2"/>
  <p:tag name="OLDNUMANSWERS" val="4"/>
</p:tagLst>
</file>

<file path=ppt/tags/tag54.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2;2;2;2;2;2;2;4;2;2;2;3;3;"/>
  <p:tag name="CHARTSTRINGSTD" val="0 12 3 1"/>
  <p:tag name="CHARTSTRINGREV" val="1 3 12 0"/>
  <p:tag name="CHARTSTRINGSTDPER" val="0 0.75 0.1875 0.0625"/>
  <p:tag name="CHARTSTRINGREVPER" val="0.0625 0.1875 0.75 0"/>
  <p:tag name="RESPONSESGATHERED" val="False"/>
  <p:tag name="ANONYMOUSTEMP" val="False"/>
  <p:tag name="ANSWERSALIAS" val="P = 12; Q = 5|smicln|P = 14; Q = 4|smicln|P = 16; Q = 3|smicln|P = 18; Q = 2"/>
  <p:tag name="QUESTIONALIAS" val="5. What is the profit-maximizing output and price for this monopolistically competitive firm? YP 46  "/>
  <p:tag name="CORRECTPOINTVALUE" val="1"/>
  <p:tag name="SLIDEORDER" val="2"/>
  <p:tag name="SLIDEGUID" val="5972D7CE98A1422DAE4D107CFF4CC0D0"/>
  <p:tag name="VALUES" val="Incorrect|smicln|Correct|smicln|Incorrect|smicln|Incorrect"/>
</p:tagLst>
</file>

<file path=ppt/tags/tag55.xml><?xml version="1.0" encoding="utf-8"?>
<p:tagLst xmlns:a="http://schemas.openxmlformats.org/drawingml/2006/main" xmlns:r="http://schemas.openxmlformats.org/officeDocument/2006/relationships" xmlns:p="http://schemas.openxmlformats.org/presentationml/2006/main">
  <p:tag name="ANSWERBULLETS" val="3"/>
  <p:tag name="TEXTLENGTH" val="55"/>
  <p:tag name="FONTSIZE" val="32"/>
  <p:tag name="BULLETTYPE" val="ppBulletArabicPeriod"/>
  <p:tag name="ANSWERTEXT" val="P = 12; Q = 5&#10;P = 14; Q = 4&#10;P = 16; Q = 3&#10;P = 18; Q = 2"/>
  <p:tag name="OLDNUMANSWERS" val="4"/>
</p:tagLst>
</file>

<file path=ppt/tags/tag56.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57.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ANSWERSALIAS" val="$ 16|smicln|$ 40|smicln|$ 56|smicln|$ 59"/>
  <p:tag name="QUESTIONALIAS" val="6. What are the maximum profits possible in the short run?  YP 47 #10"/>
  <p:tag name="TOTALRESPONSES" val="12"/>
  <p:tag name="RESPONSECOUNT" val="12"/>
  <p:tag name="SLICED" val="False"/>
  <p:tag name="RESPONSES" val="1;1;3;1;1;1;2;1;1;1;1;-;-;-;1;"/>
  <p:tag name="CHARTSTRINGSTD" val="10 1 1 0"/>
  <p:tag name="CHARTSTRINGREV" val="0 1 1 10"/>
  <p:tag name="CHARTSTRINGSTDPER" val="0.833333333333333 0.0833333333333333 0.0833333333333333 0"/>
  <p:tag name="CHARTSTRINGREVPER" val="0 0.0833333333333333 0.0833333333333333 0.833333333333333"/>
  <p:tag name="RESPONSESGATHERED" val="False"/>
  <p:tag name="ANONYMOUSTEMP" val="False"/>
  <p:tag name="CORRECTPOINTVALUE" val="0"/>
  <p:tag name="SLIDEORDER" val="5"/>
  <p:tag name="SLIDEGUID" val="A3810A4E5CD4420DAA06B1CBADAF889D"/>
  <p:tag name="VALUES" val="No Value|smicln|No Value|smicln|No Value|smicln|No Value"/>
</p:tagLst>
</file>

<file path=ppt/tags/tag58.xml><?xml version="1.0" encoding="utf-8"?>
<p:tagLst xmlns:a="http://schemas.openxmlformats.org/drawingml/2006/main" xmlns:r="http://schemas.openxmlformats.org/officeDocument/2006/relationships" xmlns:p="http://schemas.openxmlformats.org/presentationml/2006/main">
  <p:tag name="CHARTTYPE" val="0"/>
</p:tagLst>
</file>

<file path=ppt/tags/tag5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9"/>
  <p:tag name="FONTSIZE" val="32"/>
  <p:tag name="BULLETTYPE" val="ppBulletArabicPeriod"/>
  <p:tag name="ANSWERTEXT" val="$ 16&#10;$ 40&#10;$ 56&#10;$ 59"/>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CORRECTPOINTVALUE" val="1"/>
  <p:tag name="ANSWERSALIAS" val="$ 16|smicln|$ 40|smicln|$ 56|smicln|$ 59"/>
  <p:tag name="QUESTIONALIAS" val="6. What are the maximum profits possible in the short run?  YP 47 #10"/>
  <p:tag name="TOTALRESPONSES" val="12"/>
  <p:tag name="RESPONSECOUNT" val="12"/>
  <p:tag name="SLICED" val="False"/>
  <p:tag name="RESPONSES" val="1;1;3;1;1;1;2;1;1;1;1;-;-;-;1;"/>
  <p:tag name="CHARTSTRINGSTD" val="10 1 1 0"/>
  <p:tag name="CHARTSTRINGREV" val="0 1 1 10"/>
  <p:tag name="CHARTSTRINGSTDPER" val="0.833333333333333 0.0833333333333333 0.0833333333333333 0"/>
  <p:tag name="CHARTSTRINGREVPER" val="0 0.0833333333333333 0.0833333333333333 0.833333333333333"/>
  <p:tag name="RESPONSESGATHERED" val="False"/>
  <p:tag name="ANONYMOUSTEMP" val="False"/>
  <p:tag name="SLIDEORDER" val="4"/>
  <p:tag name="SLIDEGUID" val="5A176AC5159D4B37B9B2C84EBFB7FEF9"/>
  <p:tag name="VALUES" val="Correct|smicln|Incorrect|smicln|Incorrect|smicln|Incorrect"/>
</p:tagLst>
</file>

<file path=ppt/tags/tag61.xml><?xml version="1.0" encoding="utf-8"?>
<p:tagLst xmlns:a="http://schemas.openxmlformats.org/drawingml/2006/main" xmlns:r="http://schemas.openxmlformats.org/officeDocument/2006/relationships" xmlns:p="http://schemas.openxmlformats.org/presentationml/2006/main">
  <p:tag name="CHARTTYPE" val="0"/>
</p:tagLst>
</file>

<file path=ppt/tags/tag6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9"/>
  <p:tag name="FONTSIZE" val="32"/>
  <p:tag name="BULLETTYPE" val="ppBulletArabicPeriod"/>
  <p:tag name="ANSWERTEXT" val="$ 16&#10;$ 40&#10;$ 56&#10;$ 59"/>
</p:tagLst>
</file>

<file path=ppt/tags/tag6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4.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2;2;2;2;2;2;2;4;2;2;2;3;3;"/>
  <p:tag name="CHARTSTRINGSTD" val="0 12 3 1"/>
  <p:tag name="CHARTSTRINGREV" val="1 3 12 0"/>
  <p:tag name="CHARTSTRINGSTDPER" val="0 0.75 0.1875 0.0625"/>
  <p:tag name="CHARTSTRINGREVPER" val="0.0625 0.1875 0.75 0"/>
  <p:tag name="RESPONSESGATHERED" val="False"/>
  <p:tag name="ANONYMOUSTEMP" val="False"/>
  <p:tag name="CORRECTPOINTVALUE" val="1"/>
  <p:tag name="QUESTIONALIAS" val="6. What are the short run profits? YP 44 #3"/>
  <p:tag name="ANSWERSALIAS" val="Loss of $320|smicln|Profit of $480|smicln|Profit of $280|smicln|Profit of $600"/>
  <p:tag name="SLIDEORDER" val="4"/>
  <p:tag name="SLIDEGUID" val="1ABEC6A794DD4113A48BD994C6E37D8F"/>
  <p:tag name="VALUES" val="Incorrect|smicln|Correct|smicln|Incorrect|smicln|Incorrect"/>
</p:tagLst>
</file>

<file path=ppt/tags/tag65.xml><?xml version="1.0" encoding="utf-8"?>
<p:tagLst xmlns:a="http://schemas.openxmlformats.org/drawingml/2006/main" xmlns:r="http://schemas.openxmlformats.org/officeDocument/2006/relationships" xmlns:p="http://schemas.openxmlformats.org/presentationml/2006/main">
  <p:tag name="ANSWERBULLETS" val="3"/>
  <p:tag name="TEXTLENGTH" val="57"/>
  <p:tag name="FONTSIZE" val="32"/>
  <p:tag name="BULLETTYPE" val="ppBulletArabicPeriod"/>
  <p:tag name="ANSWERTEXT" val="Loss of $320&#10;Profit of $480&#10;Profit of $280&#10;Profit of $600"/>
  <p:tag name="OLDNUMANSWERS" val="4"/>
</p:tagLst>
</file>

<file path=ppt/tags/tag66.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2;2;2;2;2;2;2;4;2;2;2;3;3;"/>
  <p:tag name="CHARTSTRINGSTD" val="0 12 3 1"/>
  <p:tag name="CHARTSTRINGREV" val="1 3 12 0"/>
  <p:tag name="CHARTSTRINGSTDPER" val="0 0.75 0.1875 0.0625"/>
  <p:tag name="CHARTSTRINGREVPER" val="0.0625 0.1875 0.75 0"/>
  <p:tag name="RESPONSESGATHERED" val="False"/>
  <p:tag name="ANONYMOUSTEMP" val="False"/>
  <p:tag name="CORRECTPOINTVALUE" val="1"/>
  <p:tag name="QUESTIONALIAS" val="6. What are the short run profits? YP 44 #3"/>
  <p:tag name="ANSWERSALIAS" val="Loss of $320|smicln|Profit of $480|smicln|Profit of $280|smicln|Profit of $600"/>
  <p:tag name="SLIDEORDER" val="5"/>
  <p:tag name="SLIDEGUID" val="A87C6E79DA564AC6AAB3826DD4D372CF"/>
  <p:tag name="VALUES" val="Incorrect|smicln|Correct|smicln|Incorrect|smicln|Incorrect"/>
</p:tagLst>
</file>

<file path=ppt/tags/tag67.xml><?xml version="1.0" encoding="utf-8"?>
<p:tagLst xmlns:a="http://schemas.openxmlformats.org/drawingml/2006/main" xmlns:r="http://schemas.openxmlformats.org/officeDocument/2006/relationships" xmlns:p="http://schemas.openxmlformats.org/presentationml/2006/main">
  <p:tag name="ANSWERBULLETS" val="3"/>
  <p:tag name="TEXTLENGTH" val="57"/>
  <p:tag name="FONTSIZE" val="32"/>
  <p:tag name="BULLETTYPE" val="ppBulletArabicPeriod"/>
  <p:tag name="ANSWERTEXT" val="Loss of $320&#10;Profit of $480&#10;Profit of $280&#10;Profit of $600"/>
  <p:tag name="OLDNUMANSWERS" val="4"/>
</p:tagLst>
</file>

<file path=ppt/tags/tag6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69.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2;2;2;2;2;2;2;4;2;2;2;3;3;"/>
  <p:tag name="CHARTSTRINGSTD" val="0 12 3 1"/>
  <p:tag name="CHARTSTRINGREV" val="1 3 12 0"/>
  <p:tag name="CHARTSTRINGSTDPER" val="0 0.75 0.1875 0.0625"/>
  <p:tag name="CHARTSTRINGREVPER" val="0.0625 0.1875 0.75 0"/>
  <p:tag name="RESPONSESGATHERED" val="False"/>
  <p:tag name="ANONYMOUSTEMP" val="False"/>
  <p:tag name="CORRECTPOINTVALUE" val="0"/>
  <p:tag name="SLIDEORDER" val="4"/>
  <p:tag name="SLIDEGUID" val="B535CF27C4264FFE9F64C752DFD8D2A8"/>
  <p:tag name="QUESTIONALIAS" val="9. Monopolistic competition. Which graph shows a short run loss?    YP 46 #5"/>
  <p:tag name="ANSWERSALIAS" val="(a)|smicln|(b)|smicln|(c)|smicln|(d)"/>
  <p:tag name="VALUES" val="Incorrect|smicln|Incorrect|smicln|Correct|smicln|Incorrect"/>
</p:tagLst>
</file>

<file path=ppt/tags/tag71.xml><?xml version="1.0" encoding="utf-8"?>
<p:tagLst xmlns:a="http://schemas.openxmlformats.org/drawingml/2006/main" xmlns:r="http://schemas.openxmlformats.org/officeDocument/2006/relationships" xmlns:p="http://schemas.openxmlformats.org/presentationml/2006/main">
  <p:tag name="ANSWERBULLETS" val="3"/>
  <p:tag name="TEXTLENGTH" val="23"/>
  <p:tag name="FONTSIZE" val="32"/>
  <p:tag name="BULLETTYPE" val="ppBulletArabicPeriod"/>
  <p:tag name="ANSWERTEXT" val="(a)&#10;(b)&#10;(c)&#10;(a) and (c)"/>
  <p:tag name="OLDNUMANSWERS" val="4"/>
</p:tagLst>
</file>

<file path=ppt/tags/tag72.xml><?xml version="1.0" encoding="utf-8"?>
<p:tagLst xmlns:a="http://schemas.openxmlformats.org/drawingml/2006/main" xmlns:r="http://schemas.openxmlformats.org/officeDocument/2006/relationships" xmlns:p="http://schemas.openxmlformats.org/presentationml/2006/main">
  <p:tag name="SLIDEID" val="519BFF3EE7814C40A75E652EE23FC47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2;3;2;2;2;2;2;2;2;2;4;2;2;2;3;3;"/>
  <p:tag name="CHARTSTRINGSTD" val="0 12 3 1"/>
  <p:tag name="CHARTSTRINGREV" val="1 3 12 0"/>
  <p:tag name="CHARTSTRINGSTDPER" val="0 0.75 0.1875 0.0625"/>
  <p:tag name="CHARTSTRINGREVPER" val="0.0625 0.1875 0.75 0"/>
  <p:tag name="RESPONSESGATHERED" val="False"/>
  <p:tag name="ANONYMOUSTEMP" val="False"/>
  <p:tag name="CORRECTPOINTVALUE" val="1"/>
  <p:tag name="SLIDEORDER" val="5"/>
  <p:tag name="SLIDEGUID" val="ED2E25CDB2FB48BBBDA90D7D7C9DF694"/>
  <p:tag name="QUESTIONALIAS" val="9. Monopolistic competition. Which graph shows a short run loss?    YP 46 #5"/>
  <p:tag name="ANSWERSALIAS" val="(a)|smicln|(b)|smicln|(c)|smicln|(d)"/>
  <p:tag name="VALUES" val="Incorrect|smicln|Incorrect|smicln|Correct|smicln|Incorrect"/>
</p:tagLst>
</file>

<file path=ppt/tags/tag73.xml><?xml version="1.0" encoding="utf-8"?>
<p:tagLst xmlns:a="http://schemas.openxmlformats.org/drawingml/2006/main" xmlns:r="http://schemas.openxmlformats.org/officeDocument/2006/relationships" xmlns:p="http://schemas.openxmlformats.org/presentationml/2006/main">
  <p:tag name="ANSWERBULLETS" val="3"/>
  <p:tag name="TEXTLENGTH" val="23"/>
  <p:tag name="FONTSIZE" val="32"/>
  <p:tag name="BULLETTYPE" val="ppBulletArabicPeriod"/>
  <p:tag name="ANSWERTEXT" val="(a)&#10;(b)&#10;(c)&#10;(a) and (c)"/>
  <p:tag name="OLDNUMANSWERS" val="4"/>
</p:tagLst>
</file>

<file path=ppt/tags/tag7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2;2;2;3;3;2;2;2;2;2;2;2;2;2;2;"/>
  <p:tag name="CHARTSTRINGSTD" val="0 13 3 0"/>
  <p:tag name="CHARTSTRINGREV" val="0 3 13 0"/>
  <p:tag name="CHARTSTRINGSTDPER" val="0 0.8125 0.1875 0"/>
  <p:tag name="CHARTSTRINGREVPER" val="0 0.1875 0.8125 0"/>
  <p:tag name="RESPONSESGATHERED" val="False"/>
  <p:tag name="ANONYMOUSTEMP" val="False"/>
  <p:tag name="QUESTIONALIAS" val="6. If this is the SR equilibrium, then what will happen in the LR for monopolistically competitive firms: (Blue Page #9)"/>
  <p:tag name="ANSWERSALIAS" val="Entry is blocked so there will be no change|smicln|Firms will enter and demand for the remaining firms will decrease|smicln|Firms will leave and supply will increase|smicln|Firms will enter and demand for the remaining firms will increase"/>
  <p:tag name="CORRECTPOINTVALUE" val="0"/>
  <p:tag name="SLIDEORDER" val="2"/>
  <p:tag name="SLIDEGUID" val="BBBD0942AEB24E5FB2646F98D0B08469"/>
  <p:tag name="VALUES" val="No Value|smicln|No Value|smicln|No Value|smicln|No Value"/>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ANSWERBULLETS" val="3"/>
  <p:tag name="TEXTLENGTH" val="217"/>
  <p:tag name="FONTSIZE" val="24"/>
  <p:tag name="BULLETTYPE" val="ppBulletArabicPeriod"/>
  <p:tag name="ANSWERTEXT" val="Entry is blocked so there will be no change&#10;Firms will enter and demand for the remaining firms will decrease&#10;Firms will leave and supply will increase&#10;Firms will enter and demand for the remaining firms will increase"/>
  <p:tag name="OLDNUMANSWERS" val="4"/>
</p:tagLst>
</file>

<file path=ppt/tags/tag81.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2;2;2;3;3;2;2;2;2;2;2;2;2;2;2;"/>
  <p:tag name="CHARTSTRINGSTD" val="0 13 3 0"/>
  <p:tag name="CHARTSTRINGREV" val="0 3 13 0"/>
  <p:tag name="CHARTSTRINGSTDPER" val="0 0.8125 0.1875 0"/>
  <p:tag name="CHARTSTRINGREVPER" val="0 0.1875 0.8125 0"/>
  <p:tag name="RESPONSESGATHERED" val="False"/>
  <p:tag name="ANONYMOUSTEMP" val="False"/>
  <p:tag name="CORRECTPOINTVALUE" val="1"/>
  <p:tag name="QUESTIONALIAS" val="6. If this is the SR equilibrium, then what will happen in the LR for monopolistically competitive firms: (Blue Page #9)"/>
  <p:tag name="ANSWERSALIAS" val="Entry is blocked so there will be no change|smicln|Firms will enter and demand for the remaining firms will decrease|smicln|Firms will leave and supply will increase|smicln|Firms will enter and demand for the remaining firms will increase"/>
  <p:tag name="SLIDEORDER" val="3"/>
  <p:tag name="SLIDEGUID" val="0EF9D8C25CA3494594B276571B2862DB"/>
  <p:tag name="VALUES" val="Incorrect|smicln|Correct|smicln|Incorrect|smicln|Incorrect"/>
</p:tagLst>
</file>

<file path=ppt/tags/tag82.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3.xml><?xml version="1.0" encoding="utf-8"?>
<p:tagLst xmlns:a="http://schemas.openxmlformats.org/drawingml/2006/main" xmlns:r="http://schemas.openxmlformats.org/officeDocument/2006/relationships" xmlns:p="http://schemas.openxmlformats.org/presentationml/2006/main">
  <p:tag name="ANSWERBULLETS" val="3"/>
  <p:tag name="TEXTLENGTH" val="217"/>
  <p:tag name="FONTSIZE" val="24"/>
  <p:tag name="BULLETTYPE" val="ppBulletArabicPeriod"/>
  <p:tag name="ANSWERTEXT" val="Entry is blocked so there will be no change&#10;Firms will enter and demand for the remaining firms will decrease&#10;Firms will leave and supply will increase&#10;Firms will enter and demand for the remaining firms will increase"/>
  <p:tag name="OLDNUMANSWERS" val="4"/>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2;2;2;3;3;2;2;2;2;2;2;2;2;2;2;"/>
  <p:tag name="CHARTSTRINGSTD" val="0 13 3 0"/>
  <p:tag name="CHARTSTRINGREV" val="0 3 13 0"/>
  <p:tag name="CHARTSTRINGSTDPER" val="0 0.8125 0.1875 0"/>
  <p:tag name="CHARTSTRINGREVPER" val="0 0.1875 0.8125 0"/>
  <p:tag name="RESPONSESGATHERED" val="False"/>
  <p:tag name="ANONYMOUSTEMP" val="False"/>
  <p:tag name="QUESTIONALIAS" val="7. If this is the SR equilibrium, then what will happen in the LR for monopolistically competitive firms: (Blue Page #9)"/>
  <p:tag name="ANSWERSALIAS" val="Entry is blocked so there will be no change|smicln|Firms will enter and demand for the remaining firms will decrease|smicln|Firms will leave and supply will increase|smicln|Firms will leave and demand for the remaining firms will increase"/>
  <p:tag name="CORRECTPOINTVALUE" val="0"/>
  <p:tag name="SLIDEORDER" val="3"/>
  <p:tag name="SLIDEGUID" val="9F85B5BB95D84F5C8DF362C8E92C762D"/>
  <p:tag name="VALUES" val="No Value|smicln|No Value|smicln|No Value|smicln|No Value"/>
</p:tagLst>
</file>

<file path=ppt/tags/tag86.xml><?xml version="1.0" encoding="utf-8"?>
<p:tagLst xmlns:a="http://schemas.openxmlformats.org/drawingml/2006/main" xmlns:r="http://schemas.openxmlformats.org/officeDocument/2006/relationships" xmlns:p="http://schemas.openxmlformats.org/presentationml/2006/main">
  <p:tag name="ANSWERBULLETS" val="3"/>
  <p:tag name="TEXTLENGTH" val="217"/>
  <p:tag name="FONTSIZE" val="24"/>
  <p:tag name="BULLETTYPE" val="ppBulletArabicPeriod"/>
  <p:tag name="ANSWERTEXT" val="Entry is blocked so there will be no change&#10;Firms will enter and demand for the remaining firms will decrease&#10;Firms will leave and supply will increase&#10;Firms will leave and demand for the remaining firms will increase"/>
  <p:tag name="OLDNUMANSWERS" val="4"/>
</p:tagLst>
</file>

<file path=ppt/tags/tag87.xml><?xml version="1.0" encoding="utf-8"?>
<p:tagLst xmlns:a="http://schemas.openxmlformats.org/drawingml/2006/main" xmlns:r="http://schemas.openxmlformats.org/officeDocument/2006/relationships" xmlns:p="http://schemas.openxmlformats.org/presentationml/2006/main">
  <p:tag name="SLIDEID" val="13C7D09B03074090A6E4548D54FC3BD3"/>
  <p:tag name="SLIDETYPE" val="Q"/>
  <p:tag name="DEMOGRAPHIC" val="False"/>
  <p:tag name="TEAMASSIGN" val="False"/>
  <p:tag name="SPEEDSCORING" val="False"/>
  <p:tag name="INCORRECTPOINTVALUE" val="0"/>
  <p:tag name="ZEROBASED" val="False"/>
  <p:tag name="DELIMITERS" val="3.1"/>
  <p:tag name="VALUEFORMAT" val="0%"/>
  <p:tag name="TOTALRESPONSES" val="16"/>
  <p:tag name="RESPONSECOUNT" val="16"/>
  <p:tag name="SLICED" val="False"/>
  <p:tag name="RESPONSES" val="3;2;2;2;3;3;2;2;2;2;2;2;2;2;2;2;"/>
  <p:tag name="CHARTSTRINGSTD" val="0 13 3 0"/>
  <p:tag name="CHARTSTRINGREV" val="0 3 13 0"/>
  <p:tag name="CHARTSTRINGSTDPER" val="0 0.8125 0.1875 0"/>
  <p:tag name="CHARTSTRINGREVPER" val="0 0.1875 0.8125 0"/>
  <p:tag name="RESPONSESGATHERED" val="False"/>
  <p:tag name="ANONYMOUSTEMP" val="False"/>
  <p:tag name="CORRECTPOINTVALUE" val="1"/>
  <p:tag name="SLIDEORDER" val="4"/>
  <p:tag name="SLIDEGUID" val="560F64CEA8E349B09CC29579A0411DFD"/>
  <p:tag name="QUESTIONALIAS" val="11. If this is the SR equilibrium, then what will happen in the LR for monopolistically competitive firms: (YP 49)"/>
  <p:tag name="ANSWERSALIAS" val="Entry is blocked so there will be no change|smicln|Firms will enter and demand for the remaining firms will decrease|smicln|Firms will leave and supply will increase|smicln|Firms will leave and demand for the remaining firms will increase"/>
  <p:tag name="VALUES" val="Incorrect|smicln|Incorrect|smicln|Incorrect|smicln|Correct"/>
</p:tagLst>
</file>

<file path=ppt/tags/tag88.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89.xml><?xml version="1.0" encoding="utf-8"?>
<p:tagLst xmlns:a="http://schemas.openxmlformats.org/drawingml/2006/main" xmlns:r="http://schemas.openxmlformats.org/officeDocument/2006/relationships" xmlns:p="http://schemas.openxmlformats.org/presentationml/2006/main">
  <p:tag name="ANSWERBULLETS" val="3"/>
  <p:tag name="TEXTLENGTH" val="217"/>
  <p:tag name="FONTSIZE" val="24"/>
  <p:tag name="BULLETTYPE" val="ppBulletArabicPeriod"/>
  <p:tag name="ANSWERTEXT" val="Entry is blocked so there will be no change&#10;Firms will enter and demand for the remaining firms will decrease&#10;Firms will leave and supply will increase&#10;Firms will leave and demand for the remaining firms will increase"/>
  <p:tag name="OLDNUMANSWERS" val="4"/>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TOTALRESPONSES" val="13"/>
  <p:tag name="RESPONSECOUNT" val="13"/>
  <p:tag name="SLICED" val="False"/>
  <p:tag name="RESPONSES" val="4;4;4;4;4;2;1;1;-;-;1;4;4;4;4;"/>
  <p:tag name="CHARTSTRINGSTD" val="3 1 0 9"/>
  <p:tag name="CHARTSTRINGREV" val="9 0 1 3"/>
  <p:tag name="CHARTSTRINGSTDPER" val="0.230769230769231 0.0769230769230769 0 0.692307692307692"/>
  <p:tag name="CHARTSTRINGREVPER" val="0.692307692307692 0 0.0769230769230769 0.230769230769231"/>
  <p:tag name="RESPONSESGATHERED" val="False"/>
  <p:tag name="ANONYMOUSTEMP" val="False"/>
  <p:tag name="QUESTIONALIAS" val="11. A monopolistically competitive firm in long run equilibrium will earn:"/>
  <p:tag name="ANSWERSALIAS" val="Economic profits|smicln|Economic losses|smicln|Zero economic profits"/>
  <p:tag name="CORRECTPOINTVALUE" val="0"/>
  <p:tag name="SLIDEORDER" val="5"/>
  <p:tag name="SLIDEGUID" val="D90305DC16CC4BAB9BC3B5CCBF5718FD"/>
  <p:tag name="VALUES" val="No Value|smicln|No Value|smicln|No Value"/>
</p:tagLst>
</file>

<file path=ppt/tags/tag92.xml><?xml version="1.0" encoding="utf-8"?>
<p:tagLst xmlns:a="http://schemas.openxmlformats.org/drawingml/2006/main" xmlns:r="http://schemas.openxmlformats.org/officeDocument/2006/relationships" xmlns:p="http://schemas.openxmlformats.org/presentationml/2006/main">
  <p:tag name="ANSWERBULLETS" val="3"/>
  <p:tag name="TEXTLENGTH" val="54"/>
  <p:tag name="FONTSIZE" val="32"/>
  <p:tag name="BULLETTYPE" val="ppBulletArabicPeriod"/>
  <p:tag name="ANSWERTEXT" val="Economic profits&#10;Economic losses&#10;Zero economic profits"/>
  <p:tag name="OLDNUMANSWERS" val="3"/>
</p:tagLst>
</file>

<file path=ppt/tags/tag93.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CORRECTPOINTVALUE" val="1"/>
  <p:tag name="TOTALRESPONSES" val="13"/>
  <p:tag name="RESPONSECOUNT" val="13"/>
  <p:tag name="SLICED" val="False"/>
  <p:tag name="RESPONSES" val="4;4;4;4;4;2;1;1;-;-;1;4;4;4;4;"/>
  <p:tag name="CHARTSTRINGSTD" val="3 1 0 9"/>
  <p:tag name="CHARTSTRINGREV" val="9 0 1 3"/>
  <p:tag name="CHARTSTRINGSTDPER" val="0.230769230769231 0.0769230769230769 0 0.692307692307692"/>
  <p:tag name="CHARTSTRINGREVPER" val="0.692307692307692 0 0.0769230769230769 0.230769230769231"/>
  <p:tag name="RESPONSESGATHERED" val="False"/>
  <p:tag name="ANONYMOUSTEMP" val="False"/>
  <p:tag name="SLIDEORDER" val="6"/>
  <p:tag name="SLIDEGUID" val="46119ADE0EA3439289AF4F3AC32171AC"/>
  <p:tag name="QUESTIONALIAS" val="12. A monopolistically competitive firm in long run equilibrium will earn:"/>
  <p:tag name="ANSWERSALIAS" val="Economic profits|smicln|Economic losses|smicln|Zero economic profits   (called normal profits)"/>
  <p:tag name="VALUES" val="Incorrect|smicln|Incorrect|smicln|Correct"/>
</p:tagLst>
</file>

<file path=ppt/tags/tag9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95.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80"/>
  <p:tag name="FONTSIZE" val="32"/>
  <p:tag name="BULLETTYPE" val="ppBulletArabicPeriod"/>
  <p:tag name="ANSWERTEXT" val="Economic profits&#10;Economic losses&#10;Zero economic profits   (called normal profits)"/>
</p:tagLst>
</file>

<file path=ppt/tags/tag96.xml><?xml version="1.0" encoding="utf-8"?>
<p:tagLst xmlns:a="http://schemas.openxmlformats.org/drawingml/2006/main" xmlns:r="http://schemas.openxmlformats.org/officeDocument/2006/relationships" xmlns:p="http://schemas.openxmlformats.org/presentationml/2006/main">
  <p:tag name="DELIMITERS" val="3.1"/>
</p:tagLst>
</file>

<file path=ppt/tags/tag97.xml><?xml version="1.0" encoding="utf-8"?>
<p:tagLst xmlns:a="http://schemas.openxmlformats.org/drawingml/2006/main" xmlns:r="http://schemas.openxmlformats.org/officeDocument/2006/relationships" xmlns:p="http://schemas.openxmlformats.org/presentationml/2006/main">
  <p:tag name="DELIMITERS" val="3.1"/>
</p:tagLst>
</file>

<file path=ppt/tags/tag98.xml><?xml version="1.0" encoding="utf-8"?>
<p:tagLst xmlns:a="http://schemas.openxmlformats.org/drawingml/2006/main" xmlns:r="http://schemas.openxmlformats.org/officeDocument/2006/relationships" xmlns:p="http://schemas.openxmlformats.org/presentationml/2006/main">
  <p:tag name="DELIMITERS" val="3.1"/>
</p:tagLst>
</file>

<file path=ppt/tags/tag99.xml><?xml version="1.0" encoding="utf-8"?>
<p:tagLst xmlns:a="http://schemas.openxmlformats.org/drawingml/2006/main" xmlns:r="http://schemas.openxmlformats.org/officeDocument/2006/relationships" xmlns:p="http://schemas.openxmlformats.org/presentationml/2006/main">
  <p:tag name="SLIDEID" val="AA1E3F8EDF7E4BD0A01C91DE8D9840C2"/>
  <p:tag name="SLIDETYPE" val="Q"/>
  <p:tag name="DEMOGRAPHIC" val="False"/>
  <p:tag name="TEAMASSIGN" val="False"/>
  <p:tag name="SPEEDSCORING" val="False"/>
  <p:tag name="INCORRECTPOINTVALUE" val="0"/>
  <p:tag name="ZEROBASED" val="False"/>
  <p:tag name="DELIMITERS" val="3.1"/>
  <p:tag name="VALUEFORMAT" val="0%"/>
  <p:tag name="ANSWERSALIAS" val="A|smicln|B|smicln|C|smicln|D"/>
  <p:tag name="TOTALRESPONSES" val="16"/>
  <p:tag name="RESPONSECOUNT" val="16"/>
  <p:tag name="SLICED" val="False"/>
  <p:tag name="RESPONSES" val="4;4;4;4;4;4;4;4;4;4;1;4;4;3;1;4;"/>
  <p:tag name="CHARTSTRINGSTD" val="2 0 1 13"/>
  <p:tag name="CHARTSTRINGREV" val="13 1 0 2"/>
  <p:tag name="CHARTSTRINGSTDPER" val="0.125 0 0.0625 0.8125"/>
  <p:tag name="CHARTSTRINGREVPER" val="0.8125 0.0625 0 0.125"/>
  <p:tag name="RESPONSESGATHERED" val="False"/>
  <p:tag name="ANONYMOUSTEMP" val="False"/>
  <p:tag name="QUESTIONALIAS" val="8. Which graph shows a monopolistically competitive firm in long run equilibrium?"/>
  <p:tag name="CORRECTPOINTVALUE" val="0"/>
  <p:tag name="SLIDEORDER" val="3"/>
  <p:tag name="SLIDEGUID" val="9D21315E3E404EF99B2B5F39D4750E13"/>
  <p:tag name="VALUES" val="No Value|smicln|No Value|smicln|No Value|smicln|No Val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2857</Words>
  <Application>Microsoft Office PowerPoint</Application>
  <PresentationFormat>On-screen Show (4:3)</PresentationFormat>
  <Paragraphs>440</Paragraphs>
  <Slides>74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Office Theme</vt:lpstr>
      <vt:lpstr>Chart</vt:lpstr>
      <vt:lpstr>ARE BUSINESSES EFFICIENT? 11a – Monopolistic Competition</vt:lpstr>
      <vt:lpstr>ARE BUSINESSES EFFICIENT?</vt:lpstr>
      <vt:lpstr>Review Lesson 10b  Monopoly: Long Run Equilibrium</vt:lpstr>
      <vt:lpstr>PowerPoint Presentation</vt:lpstr>
      <vt:lpstr>PowerPoint Presentation</vt:lpstr>
      <vt:lpstr>Lesson 11a – Introduction ARE BUSINESSES EFFICIENT?</vt:lpstr>
      <vt:lpstr>Lesson 11a – Something Interesting WHY ARE WE STUDYING THIS?</vt:lpstr>
      <vt:lpstr>English Lesson (1)</vt:lpstr>
      <vt:lpstr>English Lesson (2)</vt:lpstr>
      <vt:lpstr>English Lesson (2)</vt:lpstr>
      <vt:lpstr>English Lesson (2)</vt:lpstr>
      <vt:lpstr>English Lesson (2)</vt:lpstr>
      <vt:lpstr>ARE BUSINESSES EFFICIENT?</vt:lpstr>
      <vt:lpstr>1. Which is not a characteristic of monopolistic competition?</vt:lpstr>
      <vt:lpstr>1. Which is not a characteristic of monopolistic competition?</vt:lpstr>
      <vt:lpstr>PowerPoint Presentation</vt:lpstr>
      <vt:lpstr>PowerPoint Presentation</vt:lpstr>
      <vt:lpstr>PowerPoint Presentation</vt:lpstr>
      <vt:lpstr>PowerPoint Presentation</vt:lpstr>
      <vt:lpstr>PowerPoint Presentation</vt:lpstr>
      <vt:lpstr>2. Which of the following is probably not a method of product differentiation?</vt:lpstr>
      <vt:lpstr>2. Which of the following is probably not a method of product differentiation?</vt:lpstr>
      <vt:lpstr>PowerPoint Presentation</vt:lpstr>
      <vt:lpstr>3. Product differentiation matters for monopolistically competitive firms because :</vt:lpstr>
      <vt:lpstr>3. Product differentiation matters for monopolistically competitive firms because :</vt:lpstr>
      <vt:lpstr>PowerPoint Presentation</vt:lpstr>
      <vt:lpstr>PowerPoint Presentation</vt:lpstr>
      <vt:lpstr>4. Which of the following is an example of a monopolistically competitive industry?</vt:lpstr>
      <vt:lpstr>4. Which of the following is an example of a monopolistically competitive industry?</vt:lpstr>
      <vt:lpstr>PowerPoint Presentation</vt:lpstr>
      <vt:lpstr>ARE BUSINESSES EFFICIENT?</vt:lpstr>
      <vt:lpstr>5. Which is true for the demand curve for a monopolistically competitive industry?</vt:lpstr>
      <vt:lpstr>5. Which is true for the demand curve for a monopolistically competitive industry?</vt:lpstr>
      <vt:lpstr>ARE BUSINESSES EFFICIENT?</vt:lpstr>
      <vt:lpstr>PowerPoint Presentation</vt:lpstr>
      <vt:lpstr>6. What is the profit-maximizing output and price for this monopolistically competitive firm? YP 47 #9</vt:lpstr>
      <vt:lpstr>6. What is the profit-maximizing output and price for this monopolistically competitive firm? YP 47 #9</vt:lpstr>
      <vt:lpstr>7. What are the maximum profits possible in the short run?  YP 47 #10</vt:lpstr>
      <vt:lpstr>7. What are the maximum profits possible in the short run?  YP 47 #10</vt:lpstr>
      <vt:lpstr>8. What are the short run profits? YP 45 #3</vt:lpstr>
      <vt:lpstr>8. What are the short run profits? YP 45 #3</vt:lpstr>
      <vt:lpstr>9. Monopolistic competition. Which graph shows a short run loss?    YP 46 #5</vt:lpstr>
      <vt:lpstr>9. Monopolistic competition. Which graph shows a short run loss?    YP 46 #5</vt:lpstr>
      <vt:lpstr>PowerPoint Presentation</vt:lpstr>
      <vt:lpstr>ARE BUSINESSES EFFICIENT?</vt:lpstr>
      <vt:lpstr>PowerPoint Presentation</vt:lpstr>
      <vt:lpstr>Why are Barriers Important?</vt:lpstr>
      <vt:lpstr>10. If this is the SR equilibrium, then what will happen in the LR for monopolistically competitive firms: (YP 49)</vt:lpstr>
      <vt:lpstr>10. If this is the SR equilibrium, then what will happen in the LR for monopolistically competitive firms: (YP 49)</vt:lpstr>
      <vt:lpstr>If there are short run profits in a monopolistically competitive industry, new firms will enter because of low barriers to entry.      This entry of new firms will cause the demand for existing firms to decrease, causing the price to decrease reducing the profits.         YP 49</vt:lpstr>
      <vt:lpstr>11. If this is the SR equilibrium, then what will happen in the LR for monopolistically competitive firms: (YP 49)</vt:lpstr>
      <vt:lpstr>11. If this is the SR equilibrium, then what will happen in the LR for monopolistically competitive firms: (YP 49)</vt:lpstr>
      <vt:lpstr>If there are short run losses in a monopolistically competitive industry (see the green D and MR curves)  firms will the industry.     This exit of firms will cause the demand for existing firms to increase (see the blue D and MR curves) causing the price to increase.    YP 49</vt:lpstr>
      <vt:lpstr>12. A monopolistically competitive firm in long run equilibrium will earn:</vt:lpstr>
      <vt:lpstr>12. A monopolistically competitive firm in long run equilibrium will earn:</vt:lpstr>
      <vt:lpstr>PowerPoint Presentation</vt:lpstr>
      <vt:lpstr>Why are Barriers Important?</vt:lpstr>
      <vt:lpstr>PowerPoint Presentation</vt:lpstr>
      <vt:lpstr>13. Which graph shows a monopolistically competitive firm in long run equilibrium?</vt:lpstr>
      <vt:lpstr>13. Which graph shows a monopolistically competitive firm in long run equilibrium?</vt:lpstr>
      <vt:lpstr>PowerPoint Presentation</vt:lpstr>
      <vt:lpstr>PowerPoint Presentation</vt:lpstr>
      <vt:lpstr>14. Which is correct?</vt:lpstr>
      <vt:lpstr>14. Which is correct?</vt:lpstr>
      <vt:lpstr>PowerPoint Presentation</vt:lpstr>
      <vt:lpstr>PowerPoint Presentation</vt:lpstr>
      <vt:lpstr>YP 50     15. What is the: - profit max Q? - prod. Eff. Q? - alloc. Eff. Q? </vt:lpstr>
      <vt:lpstr>YP 50     15. What is the: - profit max Q? - prod. Eff. Q? - alloc. Eff. Q? </vt:lpstr>
      <vt:lpstr>PowerPoint Presentation</vt:lpstr>
      <vt:lpstr>PowerPoint Presentation</vt:lpstr>
      <vt:lpstr>PowerPoint Presentation</vt:lpstr>
      <vt:lpstr>PowerPoint Presentation</vt:lpstr>
      <vt:lpstr>16. We know that monopolistically competitive firms are allocatively inefficient, but why isn’t that so bad?</vt:lpstr>
      <vt:lpstr>16. We know that monopolistically competitive firms are allocatively inefficient, but why isn’t that so bad?</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harper</dc:creator>
  <cp:lastModifiedBy>Mark Healy</cp:lastModifiedBy>
  <cp:revision>163</cp:revision>
  <cp:lastPrinted>2017-04-17T13:44:32Z</cp:lastPrinted>
  <dcterms:created xsi:type="dcterms:W3CDTF">2013-02-04T18:55:14Z</dcterms:created>
  <dcterms:modified xsi:type="dcterms:W3CDTF">2020-04-10T21:08:10Z</dcterms:modified>
</cp:coreProperties>
</file>