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300" r:id="rId3"/>
    <p:sldId id="301" r:id="rId4"/>
    <p:sldId id="302" r:id="rId5"/>
    <p:sldId id="321" r:id="rId6"/>
    <p:sldId id="275" r:id="rId7"/>
    <p:sldId id="289" r:id="rId8"/>
    <p:sldId id="322" r:id="rId9"/>
    <p:sldId id="276" r:id="rId10"/>
    <p:sldId id="290" r:id="rId11"/>
    <p:sldId id="277" r:id="rId12"/>
    <p:sldId id="291" r:id="rId13"/>
    <p:sldId id="309" r:id="rId14"/>
    <p:sldId id="278" r:id="rId15"/>
    <p:sldId id="292" r:id="rId16"/>
    <p:sldId id="312" r:id="rId17"/>
    <p:sldId id="310" r:id="rId18"/>
    <p:sldId id="313" r:id="rId19"/>
    <p:sldId id="323" r:id="rId20"/>
    <p:sldId id="316" r:id="rId21"/>
    <p:sldId id="279" r:id="rId22"/>
    <p:sldId id="293" r:id="rId23"/>
    <p:sldId id="280" r:id="rId24"/>
    <p:sldId id="294" r:id="rId25"/>
    <p:sldId id="281" r:id="rId26"/>
    <p:sldId id="295" r:id="rId27"/>
    <p:sldId id="311" r:id="rId28"/>
    <p:sldId id="324" r:id="rId29"/>
    <p:sldId id="325" r:id="rId30"/>
    <p:sldId id="318" r:id="rId31"/>
    <p:sldId id="326" r:id="rId32"/>
    <p:sldId id="320" r:id="rId33"/>
    <p:sldId id="282" r:id="rId34"/>
    <p:sldId id="296" r:id="rId35"/>
    <p:sldId id="305" r:id="rId36"/>
    <p:sldId id="307" r:id="rId37"/>
    <p:sldId id="306" r:id="rId38"/>
    <p:sldId id="308" r:id="rId39"/>
    <p:sldId id="284" r:id="rId40"/>
    <p:sldId id="297" r:id="rId41"/>
    <p:sldId id="285" r:id="rId42"/>
    <p:sldId id="298" r:id="rId43"/>
    <p:sldId id="327" r:id="rId44"/>
    <p:sldId id="315" r:id="rId45"/>
  </p:sldIdLst>
  <p:sldSz cx="9144000" cy="6858000" type="screen4x3"/>
  <p:notesSz cx="6858000" cy="9144000"/>
  <p:custDataLst>
    <p:tags r:id="rId4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7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5.gif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5.gif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image" Target="../media/image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image" Target="../media/image5.gif"/><Relationship Id="rId4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tags" Target="../tags/tag32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image" Target="../media/image9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image" Target="../media/image9.gi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4" Type="http://schemas.openxmlformats.org/officeDocument/2006/relationships/image" Target="../media/image9.gi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5" Type="http://schemas.openxmlformats.org/officeDocument/2006/relationships/image" Target="../media/image9.gif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4" Type="http://schemas.openxmlformats.org/officeDocument/2006/relationships/image" Target="../media/image9.gi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5" Type="http://schemas.openxmlformats.org/officeDocument/2006/relationships/image" Target="../media/image9.gif"/><Relationship Id="rId4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10b </a:t>
            </a:r>
            <a:r>
              <a:rPr lang="en-US" b="1" dirty="0"/>
              <a:t>- ARE BUSINESSES EFFICIENT?</a:t>
            </a:r>
            <a:br>
              <a:rPr lang="en-US" b="1" dirty="0"/>
            </a:br>
            <a:r>
              <a:rPr lang="en-US" b="1" dirty="0" smtClean="0"/>
              <a:t>Monopoly in </a:t>
            </a:r>
            <a:r>
              <a:rPr lang="en-US" b="1" dirty="0"/>
              <a:t>the Long Run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581400"/>
            <a:ext cx="7772400" cy="2743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8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348" y="5105400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188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381000"/>
            <a:ext cx="3352800" cy="14478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2. In the LR, what quantity will be produced? YP 35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2051" name="Picture 3" descr="C:\web\ecogif\monopoly\lrequil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304800"/>
            <a:ext cx="5800725" cy="5162550"/>
          </a:xfrm>
          <a:prstGeom prst="rect">
            <a:avLst/>
          </a:prstGeom>
          <a:noFill/>
        </p:spPr>
      </p:pic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228600" y="20574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32293" y="1993899"/>
            <a:ext cx="1295400" cy="2362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Q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76200"/>
            <a:ext cx="3352800" cy="16002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3. What is the Prod. Eff. Q?</a:t>
            </a:r>
            <a:br>
              <a:rPr lang="en-US" sz="3600" b="1" dirty="0" smtClean="0"/>
            </a:br>
            <a:r>
              <a:rPr lang="en-US" sz="3600" b="1" dirty="0" smtClean="0"/>
              <a:t>YP 35</a:t>
            </a:r>
            <a:endParaRPr lang="en-US" sz="3600" b="1" dirty="0"/>
          </a:p>
        </p:txBody>
      </p:sp>
      <p:pic>
        <p:nvPicPr>
          <p:cNvPr id="2051" name="Picture 3" descr="C:\web\ecogif\monopoly\lrequi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04800"/>
            <a:ext cx="5800725" cy="5162550"/>
          </a:xfrm>
          <a:prstGeom prst="rect">
            <a:avLst/>
          </a:prstGeom>
          <a:noFill/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8001" y="1704974"/>
            <a:ext cx="1295400" cy="2362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Q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76200"/>
            <a:ext cx="3352800" cy="1524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3. What is the Prod. Eff. Q?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YP 35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2051" name="Picture 3" descr="C:\web\ecogif\monopoly\lrequil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304800"/>
            <a:ext cx="5800725" cy="5162550"/>
          </a:xfrm>
          <a:prstGeom prst="rect">
            <a:avLst/>
          </a:prstGeom>
          <a:noFill/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52401" y="23622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08001" y="1704974"/>
            <a:ext cx="1295400" cy="2362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Q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Monopoly: Productive Inefficiency</a:t>
            </a:r>
            <a:endParaRPr lang="en-US" dirty="0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7162800" cy="5694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3371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152400"/>
            <a:ext cx="3561080" cy="14478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4. What is the </a:t>
            </a:r>
            <a:r>
              <a:rPr lang="en-US" sz="3600" b="1" dirty="0" err="1" smtClean="0"/>
              <a:t>Alloc</a:t>
            </a:r>
            <a:r>
              <a:rPr lang="en-US" sz="3600" b="1" dirty="0" smtClean="0"/>
              <a:t>. Eff. Q?</a:t>
            </a:r>
            <a:br>
              <a:rPr lang="en-US" sz="3600" b="1" dirty="0" smtClean="0"/>
            </a:br>
            <a:r>
              <a:rPr lang="en-US" sz="3600" b="1" dirty="0" smtClean="0"/>
              <a:t>YP 35</a:t>
            </a:r>
            <a:endParaRPr lang="en-US" sz="3600" b="1" dirty="0"/>
          </a:p>
        </p:txBody>
      </p:sp>
      <p:pic>
        <p:nvPicPr>
          <p:cNvPr id="2051" name="Picture 3" descr="C:\web\ecogif\monopoly\lrequi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08504" y="301841"/>
            <a:ext cx="5800725" cy="5162550"/>
          </a:xfrm>
          <a:prstGeom prst="rect">
            <a:avLst/>
          </a:prstGeom>
          <a:noFill/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02015"/>
            <a:ext cx="1295400" cy="2362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Q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0"/>
            <a:ext cx="3561080" cy="1905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4. What is the </a:t>
            </a:r>
            <a:r>
              <a:rPr lang="en-US" sz="3600" b="1" dirty="0" err="1" smtClean="0">
                <a:solidFill>
                  <a:srgbClr val="0070C0"/>
                </a:solidFill>
              </a:rPr>
              <a:t>Alloc</a:t>
            </a:r>
            <a:r>
              <a:rPr lang="en-US" sz="3600" b="1" dirty="0" smtClean="0">
                <a:solidFill>
                  <a:srgbClr val="0070C0"/>
                </a:solidFill>
              </a:rPr>
              <a:t>. Eff. Q?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YP 35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2051" name="Picture 3" descr="C:\web\ecogif\monopoly\lrequil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08504" y="301841"/>
            <a:ext cx="5800725" cy="5162550"/>
          </a:xfrm>
          <a:prstGeom prst="rect">
            <a:avLst/>
          </a:prstGeom>
          <a:noFill/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79815"/>
            <a:ext cx="1295400" cy="2362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Q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84912" y="3276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76200"/>
            <a:ext cx="8839200" cy="6858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ARE MONOPOLIES EFFICIENT?  NO!</a:t>
            </a:r>
            <a:endParaRPr lang="en-US" sz="36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8686800" cy="57912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</a:rPr>
              <a:t>The profit maximizing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Quantity is </a:t>
            </a:r>
            <a:r>
              <a:rPr lang="en-US" sz="4000" b="1" dirty="0" smtClean="0">
                <a:solidFill>
                  <a:schemeClr val="tx1"/>
                </a:solidFill>
              </a:rPr>
              <a:t>0M</a:t>
            </a:r>
            <a:r>
              <a:rPr lang="en-US" sz="4000" dirty="0">
                <a:solidFill>
                  <a:schemeClr val="tx1"/>
                </a:solidFill>
              </a:rPr>
              <a:t>, where 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MR = MC (WHAT WE GET)</a:t>
            </a: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The </a:t>
            </a:r>
            <a:r>
              <a:rPr lang="en-US" sz="4000" dirty="0" err="1" smtClean="0">
                <a:solidFill>
                  <a:schemeClr val="tx1"/>
                </a:solidFill>
              </a:rPr>
              <a:t>allocatively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efficient 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quantity , </a:t>
            </a:r>
            <a:r>
              <a:rPr lang="en-US" sz="4000" b="1" dirty="0">
                <a:solidFill>
                  <a:schemeClr val="tx1"/>
                </a:solidFill>
              </a:rPr>
              <a:t>0Q</a:t>
            </a:r>
            <a:r>
              <a:rPr lang="en-US" sz="4000" dirty="0">
                <a:solidFill>
                  <a:schemeClr val="tx1"/>
                </a:solidFill>
              </a:rPr>
              <a:t>, where 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P=MC (WHAT WE WANT). 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P&gt;MC at 0M</a:t>
            </a:r>
          </a:p>
          <a:p>
            <a:pPr algn="l"/>
            <a:endParaRPr lang="en-US" sz="4000" dirty="0">
              <a:solidFill>
                <a:schemeClr val="tx1"/>
              </a:solidFill>
            </a:endParaRP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Also monopolies do not produce at the lowest possible cost. They do not produce the productively efficient quantity where MC = ATC (</a:t>
            </a:r>
            <a:r>
              <a:rPr lang="en-US" sz="4000" b="1" dirty="0">
                <a:solidFill>
                  <a:schemeClr val="tx1"/>
                </a:solidFill>
              </a:rPr>
              <a:t>0N</a:t>
            </a:r>
            <a:r>
              <a:rPr lang="en-US" sz="4000" dirty="0">
                <a:solidFill>
                  <a:schemeClr val="tx1"/>
                </a:solidFill>
              </a:rPr>
              <a:t>).</a:t>
            </a:r>
          </a:p>
        </p:txBody>
      </p:sp>
      <p:pic>
        <p:nvPicPr>
          <p:cNvPr id="4" name="Picture 3" descr="C:\web\ecogif\monopoly\lrequi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3685" y="685800"/>
            <a:ext cx="4880315" cy="434340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7874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Monopoly: LR Equilibrium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3886200" cy="3200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Dynamic Efficiency?</a:t>
            </a:r>
          </a:p>
          <a:p>
            <a:pPr lvl="1"/>
            <a:r>
              <a:rPr lang="en-US" dirty="0" smtClean="0"/>
              <a:t>Means?</a:t>
            </a:r>
          </a:p>
          <a:p>
            <a:pPr lvl="1"/>
            <a:r>
              <a:rPr lang="en-US" dirty="0" smtClean="0"/>
              <a:t>Incentive?</a:t>
            </a:r>
          </a:p>
          <a:p>
            <a:r>
              <a:rPr lang="en-US" dirty="0" smtClean="0"/>
              <a:t>X-Inefficiency?</a:t>
            </a:r>
          </a:p>
          <a:p>
            <a:pPr lvl="1"/>
            <a:r>
              <a:rPr lang="en-US" dirty="0" smtClean="0"/>
              <a:t>Possible?</a:t>
            </a:r>
          </a:p>
          <a:p>
            <a:pPr lvl="1"/>
            <a:r>
              <a:rPr lang="en-US" dirty="0" smtClean="0"/>
              <a:t>Incentive?</a:t>
            </a:r>
            <a:endParaRPr lang="en-US" dirty="0"/>
          </a:p>
        </p:txBody>
      </p:sp>
      <p:pic>
        <p:nvPicPr>
          <p:cNvPr id="4" name="Picture 3" descr="C:\web\ecogif\monopoly\lrequil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38599" y="990600"/>
            <a:ext cx="4880315" cy="4343400"/>
          </a:xfrm>
          <a:prstGeom prst="rect">
            <a:avLst/>
          </a:prstGeom>
          <a:noFill/>
        </p:spPr>
      </p:pic>
      <p:sp>
        <p:nvSpPr>
          <p:cNvPr id="71" name="SMARTInkShape-124"/>
          <p:cNvSpPr/>
          <p:nvPr>
            <p:custDataLst>
              <p:tags r:id="rId2"/>
            </p:custDataLst>
          </p:nvPr>
        </p:nvSpPr>
        <p:spPr>
          <a:xfrm>
            <a:off x="8723960" y="1540942"/>
            <a:ext cx="941" cy="11634"/>
          </a:xfrm>
          <a:custGeom>
            <a:avLst/>
            <a:gdLst/>
            <a:ahLst/>
            <a:cxnLst/>
            <a:rect l="0" t="0" r="0" b="0"/>
            <a:pathLst>
              <a:path w="941" h="11634">
                <a:moveTo>
                  <a:pt x="0" y="0"/>
                </a:moveTo>
                <a:lnTo>
                  <a:pt x="940" y="1163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2" name="SMARTInkShape-125"/>
          <p:cNvSpPr/>
          <p:nvPr>
            <p:custDataLst>
              <p:tags r:id="rId3"/>
            </p:custDataLst>
          </p:nvPr>
        </p:nvSpPr>
        <p:spPr>
          <a:xfrm>
            <a:off x="4769099" y="2705123"/>
            <a:ext cx="961" cy="12"/>
          </a:xfrm>
          <a:custGeom>
            <a:avLst/>
            <a:gdLst/>
            <a:ahLst/>
            <a:cxnLst/>
            <a:rect l="0" t="0" r="0" b="0"/>
            <a:pathLst>
              <a:path w="961" h="12">
                <a:moveTo>
                  <a:pt x="960" y="11"/>
                </a:moveTo>
                <a:lnTo>
                  <a:pt x="0" y="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75" name="SMARTInkShape-Group45"/>
          <p:cNvGrpSpPr/>
          <p:nvPr/>
        </p:nvGrpSpPr>
        <p:grpSpPr>
          <a:xfrm>
            <a:off x="1524673" y="3857630"/>
            <a:ext cx="629696" cy="47167"/>
            <a:chOff x="1524673" y="3857630"/>
            <a:chExt cx="629696" cy="47167"/>
          </a:xfrm>
        </p:grpSpPr>
        <p:sp>
          <p:nvSpPr>
            <p:cNvPr id="73" name="SMARTInkShape-126"/>
            <p:cNvSpPr/>
            <p:nvPr>
              <p:custDataLst>
                <p:tags r:id="rId5"/>
              </p:custDataLst>
            </p:nvPr>
          </p:nvSpPr>
          <p:spPr>
            <a:xfrm>
              <a:off x="2153778" y="3857630"/>
              <a:ext cx="591" cy="2"/>
            </a:xfrm>
            <a:custGeom>
              <a:avLst/>
              <a:gdLst/>
              <a:ahLst/>
              <a:cxnLst/>
              <a:rect l="0" t="0" r="0" b="0"/>
              <a:pathLst>
                <a:path w="591" h="2">
                  <a:moveTo>
                    <a:pt x="0" y="1"/>
                  </a:moveTo>
                  <a:lnTo>
                    <a:pt x="59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4" name="SMARTInkShape-127"/>
            <p:cNvSpPr/>
            <p:nvPr>
              <p:custDataLst>
                <p:tags r:id="rId6"/>
              </p:custDataLst>
            </p:nvPr>
          </p:nvSpPr>
          <p:spPr>
            <a:xfrm>
              <a:off x="1524673" y="3903095"/>
              <a:ext cx="18378" cy="1702"/>
            </a:xfrm>
            <a:custGeom>
              <a:avLst/>
              <a:gdLst/>
              <a:ahLst/>
              <a:cxnLst/>
              <a:rect l="0" t="0" r="0" b="0"/>
              <a:pathLst>
                <a:path w="18378" h="1702">
                  <a:moveTo>
                    <a:pt x="0" y="1701"/>
                  </a:moveTo>
                  <a:lnTo>
                    <a:pt x="18377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76" name="SMARTInkShape-129"/>
          <p:cNvSpPr/>
          <p:nvPr>
            <p:custDataLst>
              <p:tags r:id="rId4"/>
            </p:custDataLst>
          </p:nvPr>
        </p:nvSpPr>
        <p:spPr>
          <a:xfrm>
            <a:off x="6229544" y="4610227"/>
            <a:ext cx="35141" cy="10068"/>
          </a:xfrm>
          <a:custGeom>
            <a:avLst/>
            <a:gdLst/>
            <a:ahLst/>
            <a:cxnLst/>
            <a:rect l="0" t="0" r="0" b="0"/>
            <a:pathLst>
              <a:path w="35141" h="10068">
                <a:moveTo>
                  <a:pt x="35140" y="219"/>
                </a:moveTo>
                <a:lnTo>
                  <a:pt x="29671" y="0"/>
                </a:lnTo>
                <a:lnTo>
                  <a:pt x="20840" y="2751"/>
                </a:lnTo>
                <a:lnTo>
                  <a:pt x="12330" y="6444"/>
                </a:lnTo>
                <a:lnTo>
                  <a:pt x="0" y="10067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53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76200"/>
            <a:ext cx="8839200" cy="533400"/>
          </a:xfrm>
        </p:spPr>
        <p:txBody>
          <a:bodyPr>
            <a:normAutofit/>
          </a:bodyPr>
          <a:lstStyle/>
          <a:p>
            <a:r>
              <a:rPr lang="en-US" sz="2800" b="1" dirty="0"/>
              <a:t>Monopolies are Inefficient </a:t>
            </a:r>
            <a:r>
              <a:rPr lang="en-US" sz="2800" b="1" dirty="0" smtClean="0"/>
              <a:t>BUT, Cost </a:t>
            </a:r>
            <a:r>
              <a:rPr lang="en-US" sz="2800" b="1" dirty="0"/>
              <a:t>Complications </a:t>
            </a:r>
            <a:r>
              <a:rPr lang="en-US" sz="2800" b="1" dirty="0" smtClean="0"/>
              <a:t>exist: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" y="609600"/>
            <a:ext cx="8686800" cy="6096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Economies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Scale make some monopolies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Monopolies [more efficient when regulated]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Simultaneous (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nonrivalrous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Consumption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[MORE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efficient]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Effects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[MORE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efficient]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other factors also affect the inefficiency of monopolies: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X-Inefficiency [even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efficient]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Rent-Seeking Behavior - protecting the monopoly [even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efficient]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 Inefficiency - Less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Tech. 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Advances [even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efficient]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Discrimination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[MORE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efficient]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be done?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Antitrust Laws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Regulate Natural Monopolies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 Destruction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944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88392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ARE BUSINESSES EFFICIENT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8077200" cy="4038600"/>
          </a:xfrm>
        </p:spPr>
        <p:txBody>
          <a:bodyPr>
            <a:norm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Long Run Equilibrium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Efficiency?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Price Discrimination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Natural Monopolies and Regulation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9936" y="179457"/>
            <a:ext cx="8763000" cy="70788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10b – Monopoly: Long-Run Equilibrium</a:t>
            </a: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092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ARE BUSINESSES EFFICIENT?</a:t>
            </a:r>
            <a:br>
              <a:rPr lang="en-US" b="1" dirty="0"/>
            </a:br>
            <a:r>
              <a:rPr lang="en-US" b="1" dirty="0"/>
              <a:t>10b – Monopoly: Long-Run Equilibrium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828800"/>
            <a:ext cx="8077200" cy="4038600"/>
          </a:xfrm>
        </p:spPr>
        <p:txBody>
          <a:bodyPr>
            <a:norm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Long Run </a:t>
            </a:r>
            <a:r>
              <a:rPr lang="en-US" sz="3600" dirty="0" smtClean="0">
                <a:solidFill>
                  <a:schemeClr val="tx1"/>
                </a:solidFill>
              </a:rPr>
              <a:t>Equilibrium and Efficiency</a:t>
            </a:r>
            <a:endParaRPr lang="en-US" sz="3600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Price Discrimination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Natural Monopolies and  Regulation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048"/>
            <a:ext cx="8839200" cy="457200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/>
              <a:t>PRICE DISCRIMINATION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" y="457200"/>
            <a:ext cx="8686800" cy="63246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DEFINITION: The </a:t>
            </a:r>
            <a:r>
              <a:rPr lang="en-US" sz="1800" b="1" dirty="0">
                <a:solidFill>
                  <a:schemeClr val="tx1"/>
                </a:solidFill>
              </a:rPr>
              <a:t>selling of a product to different buyers at different prices when the price differences are not justified by differences in cost</a:t>
            </a:r>
            <a:r>
              <a:rPr lang="en-US" sz="18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EXAMPLES: </a:t>
            </a:r>
            <a:r>
              <a:rPr lang="en-US" sz="1800" b="1" dirty="0">
                <a:solidFill>
                  <a:schemeClr val="tx1"/>
                </a:solidFill>
              </a:rPr>
              <a:t>Who pays more? / Who pays less?</a:t>
            </a:r>
            <a:endParaRPr lang="en-US" sz="1800" dirty="0">
              <a:solidFill>
                <a:schemeClr val="tx1"/>
              </a:solidFill>
            </a:endParaRPr>
          </a:p>
          <a:p>
            <a:pPr marL="800100" lvl="1" indent="-342900" algn="l"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</a:rPr>
              <a:t>ELECTRICITY</a:t>
            </a:r>
            <a:r>
              <a:rPr lang="en-US" sz="1800" b="1" dirty="0">
                <a:solidFill>
                  <a:schemeClr val="tx1"/>
                </a:solidFill>
              </a:rPr>
              <a:t>: heating or lighting? homes or businesses?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800100" lvl="1" indent="-342900" algn="l"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</a:rPr>
              <a:t>DOCTORS</a:t>
            </a:r>
            <a:r>
              <a:rPr lang="en-US" sz="1800" b="1" dirty="0">
                <a:solidFill>
                  <a:schemeClr val="tx1"/>
                </a:solidFill>
              </a:rPr>
              <a:t>: insured patients or uninsured?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r>
              <a:rPr lang="en-US" sz="1800" b="1" dirty="0">
                <a:solidFill>
                  <a:schemeClr val="tx1"/>
                </a:solidFill>
              </a:rPr>
              <a:t>3. </a:t>
            </a:r>
            <a:r>
              <a:rPr lang="en-US" sz="1800" b="1" dirty="0" smtClean="0">
                <a:solidFill>
                  <a:schemeClr val="tx1"/>
                </a:solidFill>
              </a:rPr>
              <a:t>   AIR </a:t>
            </a:r>
            <a:r>
              <a:rPr lang="en-US" sz="1800" b="1" dirty="0">
                <a:solidFill>
                  <a:schemeClr val="tx1"/>
                </a:solidFill>
              </a:rPr>
              <a:t>TRAVEL: business </a:t>
            </a:r>
            <a:r>
              <a:rPr lang="en-US" sz="1800" b="1" dirty="0" smtClean="0">
                <a:solidFill>
                  <a:schemeClr val="tx1"/>
                </a:solidFill>
              </a:rPr>
              <a:t>travelers </a:t>
            </a:r>
            <a:r>
              <a:rPr lang="en-US" sz="1800" b="1" dirty="0">
                <a:solidFill>
                  <a:schemeClr val="tx1"/>
                </a:solidFill>
              </a:rPr>
              <a:t>or vacationers?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r>
              <a:rPr lang="en-US" sz="1800" b="1" dirty="0">
                <a:solidFill>
                  <a:schemeClr val="tx1"/>
                </a:solidFill>
              </a:rPr>
              <a:t>4. </a:t>
            </a:r>
            <a:r>
              <a:rPr lang="en-US" sz="1800" b="1" dirty="0" smtClean="0">
                <a:solidFill>
                  <a:schemeClr val="tx1"/>
                </a:solidFill>
              </a:rPr>
              <a:t>  MOVIES </a:t>
            </a:r>
            <a:r>
              <a:rPr lang="en-US" sz="1800" b="1" dirty="0">
                <a:solidFill>
                  <a:schemeClr val="tx1"/>
                </a:solidFill>
              </a:rPr>
              <a:t>/ SKIING / GOLF: adults or children?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r>
              <a:rPr lang="en-US" sz="1800" b="1" dirty="0">
                <a:solidFill>
                  <a:schemeClr val="tx1"/>
                </a:solidFill>
              </a:rPr>
              <a:t>5. </a:t>
            </a:r>
            <a:r>
              <a:rPr lang="en-US" sz="1800" b="1" dirty="0" smtClean="0">
                <a:solidFill>
                  <a:schemeClr val="tx1"/>
                </a:solidFill>
              </a:rPr>
              <a:t>  RAILROADS</a:t>
            </a:r>
            <a:r>
              <a:rPr lang="en-US" sz="1800" b="1" dirty="0">
                <a:solidFill>
                  <a:schemeClr val="tx1"/>
                </a:solidFill>
              </a:rPr>
              <a:t>: expensive cargo or inexpensive cargo?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r>
              <a:rPr lang="en-US" sz="1800" b="1" dirty="0">
                <a:solidFill>
                  <a:schemeClr val="tx1"/>
                </a:solidFill>
              </a:rPr>
              <a:t>6. </a:t>
            </a:r>
            <a:r>
              <a:rPr lang="en-US" sz="1800" b="1" dirty="0" smtClean="0">
                <a:solidFill>
                  <a:schemeClr val="tx1"/>
                </a:solidFill>
              </a:rPr>
              <a:t>  COUPONS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r>
              <a:rPr lang="en-US" sz="1800" b="1" dirty="0">
                <a:solidFill>
                  <a:schemeClr val="tx1"/>
                </a:solidFill>
              </a:rPr>
              <a:t>7. </a:t>
            </a:r>
            <a:r>
              <a:rPr lang="en-US" sz="1800" b="1" dirty="0" smtClean="0">
                <a:solidFill>
                  <a:schemeClr val="tx1"/>
                </a:solidFill>
              </a:rPr>
              <a:t>  INTERNATIONAL </a:t>
            </a:r>
            <a:r>
              <a:rPr lang="en-US" sz="1800" b="1" dirty="0">
                <a:solidFill>
                  <a:schemeClr val="tx1"/>
                </a:solidFill>
              </a:rPr>
              <a:t>TRADE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r>
              <a:rPr lang="en-US" sz="1800" b="1" dirty="0">
                <a:solidFill>
                  <a:schemeClr val="tx1"/>
                </a:solidFill>
              </a:rPr>
              <a:t>8. </a:t>
            </a:r>
            <a:r>
              <a:rPr lang="en-US" sz="1800" b="1" dirty="0" smtClean="0">
                <a:solidFill>
                  <a:schemeClr val="tx1"/>
                </a:solidFill>
              </a:rPr>
              <a:t>  OTHERS ???? [cars, flea markets]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NECESSARY CONDITIONS:</a:t>
            </a:r>
            <a:endParaRPr lang="en-US" sz="1800" dirty="0">
              <a:solidFill>
                <a:schemeClr val="tx1"/>
              </a:solidFill>
            </a:endParaRPr>
          </a:p>
          <a:p>
            <a:pPr marL="800100" lvl="1" indent="-342900" algn="l"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</a:rPr>
              <a:t>Monopoly </a:t>
            </a:r>
            <a:r>
              <a:rPr lang="en-US" sz="1800" b="1" dirty="0">
                <a:solidFill>
                  <a:schemeClr val="tx1"/>
                </a:solidFill>
              </a:rPr>
              <a:t>power ( price maker )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800100" lvl="1" indent="-342900" algn="l"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</a:rPr>
              <a:t>Market </a:t>
            </a:r>
            <a:r>
              <a:rPr lang="en-US" sz="1800" b="1" dirty="0">
                <a:solidFill>
                  <a:schemeClr val="tx1"/>
                </a:solidFill>
              </a:rPr>
              <a:t>segregation</a:t>
            </a:r>
            <a:r>
              <a:rPr lang="en-US" sz="1800" dirty="0">
                <a:solidFill>
                  <a:schemeClr val="tx1"/>
                </a:solidFill>
              </a:rPr>
              <a:t>: ability to segregate buyers according to their price elasticity of </a:t>
            </a:r>
            <a:r>
              <a:rPr lang="en-US" sz="1800" dirty="0" smtClean="0">
                <a:solidFill>
                  <a:schemeClr val="tx1"/>
                </a:solidFill>
              </a:rPr>
              <a:t>demand [Who pays more? Who pays less?]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r>
              <a:rPr lang="en-US" sz="1800" b="1" dirty="0">
                <a:solidFill>
                  <a:schemeClr val="tx1"/>
                </a:solidFill>
              </a:rPr>
              <a:t>3. </a:t>
            </a:r>
            <a:r>
              <a:rPr lang="en-US" sz="1800" b="1" dirty="0" smtClean="0">
                <a:solidFill>
                  <a:schemeClr val="tx1"/>
                </a:solidFill>
              </a:rPr>
              <a:t>  No </a:t>
            </a:r>
            <a:r>
              <a:rPr lang="en-US" sz="1800" b="1" dirty="0">
                <a:solidFill>
                  <a:schemeClr val="tx1"/>
                </a:solidFill>
              </a:rPr>
              <a:t>resale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CONSEQUENCES </a:t>
            </a:r>
            <a:r>
              <a:rPr lang="en-US" sz="1800" b="1" dirty="0">
                <a:solidFill>
                  <a:schemeClr val="tx1"/>
                </a:solidFill>
              </a:rPr>
              <a:t>(graphically)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r>
              <a:rPr lang="en-US" sz="1800" b="1" dirty="0">
                <a:solidFill>
                  <a:schemeClr val="tx1"/>
                </a:solidFill>
              </a:rPr>
              <a:t>1. </a:t>
            </a:r>
            <a:r>
              <a:rPr lang="en-US" sz="1800" b="1" dirty="0" smtClean="0">
                <a:solidFill>
                  <a:schemeClr val="tx1"/>
                </a:solidFill>
              </a:rPr>
              <a:t>  more </a:t>
            </a:r>
            <a:r>
              <a:rPr lang="en-US" sz="1800" b="1" dirty="0">
                <a:solidFill>
                  <a:schemeClr val="tx1"/>
                </a:solidFill>
              </a:rPr>
              <a:t>profits</a:t>
            </a:r>
            <a:br>
              <a:rPr lang="en-US" sz="1800" b="1" dirty="0">
                <a:solidFill>
                  <a:schemeClr val="tx1"/>
                </a:solidFill>
              </a:rPr>
            </a:br>
            <a:r>
              <a:rPr lang="en-US" sz="1800" b="1" dirty="0">
                <a:solidFill>
                  <a:schemeClr val="tx1"/>
                </a:solidFill>
              </a:rPr>
              <a:t>2. </a:t>
            </a:r>
            <a:r>
              <a:rPr lang="en-US" sz="1800" b="1" dirty="0" smtClean="0">
                <a:solidFill>
                  <a:schemeClr val="tx1"/>
                </a:solidFill>
              </a:rPr>
              <a:t>  more </a:t>
            </a:r>
            <a:r>
              <a:rPr lang="en-US" sz="1800" b="1" dirty="0">
                <a:solidFill>
                  <a:schemeClr val="tx1"/>
                </a:solidFill>
              </a:rPr>
              <a:t>production = more efficient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586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Which is NOT a necessary condition for price discrimination?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6705600" cy="3048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Market power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Prevent resale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Segregate buyers according to their price </a:t>
            </a:r>
            <a:r>
              <a:rPr lang="en-US" dirty="0" err="1" smtClean="0"/>
              <a:t>elasticities</a:t>
            </a:r>
            <a:r>
              <a:rPr lang="en-US" dirty="0" smtClean="0"/>
              <a:t> of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product must be a normal good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Which is NOT a necessary condition for price discrimination?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810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524001"/>
            <a:ext cx="6705600" cy="3048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Market power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Prevent resale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Segregate buyers according to their price </a:t>
            </a:r>
            <a:r>
              <a:rPr lang="en-US" dirty="0" err="1" smtClean="0"/>
              <a:t>elasticities</a:t>
            </a:r>
            <a:r>
              <a:rPr lang="en-US" dirty="0" smtClean="0"/>
              <a:t> of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product must be a normal good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8382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6. A price discriminating  monopolist charges a higher price to customers who: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475051"/>
            <a:ext cx="60198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Have a more elastic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Have a less elastic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Have a perfectly elastic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Have a unit elastic demand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8382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6. A price discriminating  monopolist charges a higher price to customers who: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133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475051"/>
            <a:ext cx="60198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Have a more elastic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Have a less elastic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Have a perfectly elastic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Have a unit elastic demand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304800"/>
            <a:ext cx="3581400" cy="29718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7.If this firm were</a:t>
            </a:r>
            <a:br>
              <a:rPr lang="en-US" sz="3200" b="1" dirty="0" smtClean="0"/>
            </a:br>
            <a:r>
              <a:rPr lang="en-US" sz="3200" b="1" dirty="0" smtClean="0"/>
              <a:t> a perfectly price discriminating monopolist, what quantity would be produced? YP 39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276600"/>
            <a:ext cx="12954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Q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</a:t>
            </a:r>
            <a:endParaRPr lang="en-US" dirty="0"/>
          </a:p>
        </p:txBody>
      </p:sp>
      <p:pic>
        <p:nvPicPr>
          <p:cNvPr id="5" name="Picture 1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2400"/>
            <a:ext cx="5282428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304800"/>
            <a:ext cx="3581400" cy="29718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7.If this firm were</a:t>
            </a:r>
            <a:br>
              <a:rPr lang="en-US" sz="3200" b="1" dirty="0" smtClean="0">
                <a:solidFill>
                  <a:srgbClr val="0070C0"/>
                </a:solidFill>
              </a:rPr>
            </a:br>
            <a:r>
              <a:rPr lang="en-US" sz="3200" b="1" dirty="0" smtClean="0">
                <a:solidFill>
                  <a:srgbClr val="0070C0"/>
                </a:solidFill>
              </a:rPr>
              <a:t> a perfectly price discriminating monopolist, what quantity would be produced? YP 39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276600"/>
            <a:ext cx="12954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Q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4625926"/>
            <a:ext cx="317500" cy="317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2400"/>
            <a:ext cx="5282428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-28026"/>
            <a:ext cx="4966063" cy="436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" y="48093"/>
            <a:ext cx="2941254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PRICE DISCRIM.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Profits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Quantity: 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b="1" dirty="0"/>
          </a:p>
          <a:p>
            <a:r>
              <a:rPr lang="en-US" sz="3200" b="1" dirty="0" smtClean="0"/>
              <a:t>SINGLE PRICE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2"/>
                </a:solidFill>
              </a:rPr>
              <a:t>Profits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Quantity: 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b="1" dirty="0"/>
          </a:p>
          <a:p>
            <a:r>
              <a:rPr lang="en-US" sz="3200" b="1" dirty="0" smtClean="0"/>
              <a:t>ALLOC. EFF.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Quantity: 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Note: price </a:t>
            </a:r>
          </a:p>
          <a:p>
            <a:r>
              <a:rPr lang="en-US" sz="3200" b="1" dirty="0" smtClean="0"/>
              <a:t>   Discrimination</a:t>
            </a:r>
          </a:p>
          <a:p>
            <a:r>
              <a:rPr lang="en-US" sz="3200" b="1" dirty="0" smtClean="0"/>
              <a:t>   may be eff. 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67314" y="6088559"/>
            <a:ext cx="14766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YP 39</a:t>
            </a:r>
            <a:endParaRPr lang="en-US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4343400"/>
            <a:ext cx="53301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a perfectly price discriminating monopolist </a:t>
            </a:r>
          </a:p>
          <a:p>
            <a:r>
              <a:rPr lang="en-US" sz="3200" b="1" dirty="0" smtClean="0"/>
              <a:t>the price (D) is the MR.</a:t>
            </a: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381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88392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ARE BUSINESSES EFFICIENT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8077200" cy="4038600"/>
          </a:xfrm>
        </p:spPr>
        <p:txBody>
          <a:bodyPr>
            <a:norm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Long Run Equilibrium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Efficiency?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Price Discrimination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Natural Monopolies and Regulation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9936" y="179457"/>
            <a:ext cx="8763000" cy="70788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10b – Monopoly: Long-Run Equilibrium</a:t>
            </a: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932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048"/>
            <a:ext cx="8839200" cy="457200"/>
          </a:xfrm>
        </p:spPr>
        <p:txBody>
          <a:bodyPr>
            <a:normAutofit fontScale="90000"/>
          </a:bodyPr>
          <a:lstStyle/>
          <a:p>
            <a:r>
              <a:rPr lang="en-US" sz="2800" b="1" u="sng" dirty="0"/>
              <a:t>Regulated Monopoly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" y="457200"/>
            <a:ext cx="4248912" cy="6248400"/>
          </a:xfrm>
        </p:spPr>
        <p:txBody>
          <a:bodyPr>
            <a:no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rate regulation instead of antitrust?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Definitions: 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Antitrust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Laws that prohibit anticompetitive business practices such as price fixing, bid rigging, monopolization, and tying contracts.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l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Natural Monopoly</a:t>
            </a:r>
            <a:endParaRPr lang="en-US" sz="18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industry in which economies of scale 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 great the product can be produced by one firm at a lower average total cost than if the product were produced by more than one firm.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Graph of a Natural Monopoly: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Demand 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crosses ATC while ATC is 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still 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downward 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sloping</a:t>
            </a: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[See Lecture Outline]</a:t>
            </a: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10bregmonopgraph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5800" y="838200"/>
            <a:ext cx="4739341" cy="381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361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8458200" cy="6172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10b  -- Must Know/Outcomes:</a:t>
            </a:r>
          </a:p>
          <a:p>
            <a:r>
              <a:rPr lang="en-US" dirty="0"/>
              <a:t>Discuss the economic effects of pure monopoly on price, quantity of product produced, </a:t>
            </a:r>
            <a:r>
              <a:rPr lang="en-US" dirty="0" err="1"/>
              <a:t>allocative</a:t>
            </a:r>
            <a:r>
              <a:rPr lang="en-US" dirty="0"/>
              <a:t> and productive efficiency, distribution of income, and technological progress.</a:t>
            </a:r>
          </a:p>
          <a:p>
            <a:r>
              <a:rPr lang="en-US" dirty="0"/>
              <a:t>Understand the adjustment process from the short run to the long run and the role of barriers to entry</a:t>
            </a:r>
          </a:p>
          <a:p>
            <a:r>
              <a:rPr lang="en-US" dirty="0"/>
              <a:t>Why does a monopoly earn economic profits in the long run?</a:t>
            </a:r>
          </a:p>
          <a:p>
            <a:r>
              <a:rPr lang="en-US" dirty="0"/>
              <a:t>Draw the long run equilibrium graph for a pure monopoly and indicate the profit maximizing quantity, the </a:t>
            </a:r>
            <a:r>
              <a:rPr lang="en-US" dirty="0" err="1"/>
              <a:t>allocatively</a:t>
            </a:r>
            <a:r>
              <a:rPr lang="en-US" dirty="0"/>
              <a:t> efficient quantity, and the productively efficient quantity.</a:t>
            </a:r>
          </a:p>
          <a:p>
            <a:r>
              <a:rPr lang="en-US" dirty="0"/>
              <a:t>Define price discrimination, list three conditions necessary for price discrimination, explain how price discrimination affects </a:t>
            </a:r>
            <a:r>
              <a:rPr lang="en-US" dirty="0" err="1"/>
              <a:t>allocative</a:t>
            </a:r>
            <a:r>
              <a:rPr lang="en-US" dirty="0"/>
              <a:t> efficiency, explain why profits and output will be higher for a discriminating monopoly.</a:t>
            </a:r>
          </a:p>
          <a:p>
            <a:r>
              <a:rPr lang="en-US" dirty="0"/>
              <a:t>We know that single price monopolies are </a:t>
            </a:r>
            <a:r>
              <a:rPr lang="en-US" dirty="0" err="1"/>
              <a:t>allocatively</a:t>
            </a:r>
            <a:r>
              <a:rPr lang="en-US" dirty="0"/>
              <a:t> inefficient in the long run. What happens to </a:t>
            </a:r>
            <a:r>
              <a:rPr lang="en-US" dirty="0" err="1"/>
              <a:t>allocative</a:t>
            </a:r>
            <a:r>
              <a:rPr lang="en-US" dirty="0"/>
              <a:t> efficiency if the monopoly can price discriminate?</a:t>
            </a:r>
          </a:p>
          <a:p>
            <a:r>
              <a:rPr lang="en-US" dirty="0"/>
              <a:t>Identify two pricing strategies of monopoly regulation and explain the dilemma the regulators face in utilizing these strategies</a:t>
            </a:r>
          </a:p>
          <a:p>
            <a:r>
              <a:rPr lang="en-US" dirty="0"/>
              <a:t>Explain why a regulated monopoly does not have an incentive to reduce costs.</a:t>
            </a:r>
          </a:p>
          <a:p>
            <a:r>
              <a:rPr lang="en-US" dirty="0"/>
              <a:t>Why does the Illinois government allow </a:t>
            </a:r>
            <a:r>
              <a:rPr lang="en-US" dirty="0" err="1"/>
              <a:t>ComEd</a:t>
            </a:r>
            <a:r>
              <a:rPr lang="en-US" dirty="0"/>
              <a:t> to have a </a:t>
            </a:r>
            <a:r>
              <a:rPr lang="en-US" dirty="0" err="1"/>
              <a:t>monoply</a:t>
            </a:r>
            <a:r>
              <a:rPr lang="en-US" dirty="0"/>
              <a:t> on the distribution of electricity in northern Illinois?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048"/>
            <a:ext cx="8839200" cy="457200"/>
          </a:xfrm>
        </p:spPr>
        <p:txBody>
          <a:bodyPr>
            <a:normAutofit fontScale="90000"/>
          </a:bodyPr>
          <a:lstStyle/>
          <a:p>
            <a:r>
              <a:rPr lang="en-US" sz="2800" b="1" u="sng" dirty="0"/>
              <a:t>Regulated Monopoly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" y="457200"/>
            <a:ext cx="8897112" cy="62484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Why </a:t>
            </a:r>
            <a:r>
              <a:rPr lang="en-US" sz="1800" b="1" dirty="0">
                <a:solidFill>
                  <a:schemeClr val="tx1"/>
                </a:solidFill>
              </a:rPr>
              <a:t>government gets </a:t>
            </a:r>
            <a:r>
              <a:rPr lang="en-US" sz="1800" b="1" dirty="0" smtClean="0">
                <a:solidFill>
                  <a:schemeClr val="tx1"/>
                </a:solidFill>
              </a:rPr>
              <a:t>involved: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800" b="1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</a:rPr>
              <a:t>to </a:t>
            </a:r>
            <a:r>
              <a:rPr lang="en-US" sz="1800" b="1" dirty="0">
                <a:solidFill>
                  <a:schemeClr val="tx1"/>
                </a:solidFill>
              </a:rPr>
              <a:t>improve </a:t>
            </a:r>
            <a:r>
              <a:rPr lang="en-US" sz="1800" b="1" dirty="0" err="1">
                <a:solidFill>
                  <a:schemeClr val="tx1"/>
                </a:solidFill>
              </a:rPr>
              <a:t>allocative</a:t>
            </a:r>
            <a:r>
              <a:rPr lang="en-US" sz="1800" b="1" dirty="0">
                <a:solidFill>
                  <a:schemeClr val="tx1"/>
                </a:solidFill>
              </a:rPr>
              <a:t> efficiency: "public interest "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chemeClr val="tx1"/>
                </a:solidFill>
              </a:rPr>
              <a:t>presumption that the purpose of the regulation of an industry is to protect the public (consumers) from abuse of the power possessed by natural monopolies.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endParaRPr lang="en-US" sz="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2</a:t>
            </a:r>
            <a:r>
              <a:rPr lang="en-US" sz="1800" b="1" dirty="0">
                <a:solidFill>
                  <a:schemeClr val="tx1"/>
                </a:solidFill>
              </a:rPr>
              <a:t>. </a:t>
            </a:r>
            <a:r>
              <a:rPr lang="en-US" sz="1800" b="1" dirty="0" smtClean="0">
                <a:solidFill>
                  <a:schemeClr val="tx1"/>
                </a:solidFill>
              </a:rPr>
              <a:t>  political </a:t>
            </a:r>
            <a:r>
              <a:rPr lang="en-US" sz="1800" b="1" dirty="0">
                <a:solidFill>
                  <a:schemeClr val="tx1"/>
                </a:solidFill>
              </a:rPr>
              <a:t>reasons: legal cartel </a:t>
            </a:r>
            <a:r>
              <a:rPr lang="en-US" sz="1800" b="1" dirty="0" smtClean="0">
                <a:solidFill>
                  <a:schemeClr val="tx1"/>
                </a:solidFill>
              </a:rPr>
              <a:t>theory</a:t>
            </a:r>
          </a:p>
          <a:p>
            <a:pPr algn="l"/>
            <a:r>
              <a:rPr lang="en-US" sz="800" dirty="0" smtClean="0">
                <a:solidFill>
                  <a:schemeClr val="tx1"/>
                </a:solidFill>
              </a:rPr>
              <a:t> </a:t>
            </a:r>
            <a:endParaRPr lang="en-US" sz="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The hypothesis that some industries seek regulation or want to maintain regulation so they may form or maintain a legal cartel.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en-US" sz="1800" dirty="0" smtClean="0">
                <a:solidFill>
                  <a:schemeClr val="tx1"/>
                </a:solidFill>
              </a:rPr>
              <a:t>a</a:t>
            </a:r>
            <a:r>
              <a:rPr lang="en-US" sz="1800" dirty="0">
                <a:solidFill>
                  <a:schemeClr val="tx1"/>
                </a:solidFill>
              </a:rPr>
              <a:t>. Proponents of this theory contend that regulators guarantee a return to the regulated firms while blocking entry and dividing up the market - activities that would be illegal in unregulated markets.</a:t>
            </a:r>
          </a:p>
          <a:p>
            <a:pPr lvl="1" algn="l"/>
            <a:r>
              <a:rPr lang="en-US" sz="1800" dirty="0">
                <a:solidFill>
                  <a:schemeClr val="tx1"/>
                </a:solidFill>
              </a:rPr>
              <a:t>b. Occupational licensing is an example of this theory in certain labor markets.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2776" y="6172200"/>
            <a:ext cx="8763000" cy="5847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10b – Monopoly: Long-Run Equilibrium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026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4038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u="sng" dirty="0"/>
              <a:t>Regulated Monopoly</a:t>
            </a:r>
          </a:p>
        </p:txBody>
      </p:sp>
      <p:pic>
        <p:nvPicPr>
          <p:cNvPr id="4" name="Picture 3" descr="10bregmonopgraph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432" y="762000"/>
            <a:ext cx="4739341" cy="3810000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12564" y="9144"/>
            <a:ext cx="4631436" cy="5934456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</a:rPr>
              <a:t>How the government </a:t>
            </a:r>
            <a:r>
              <a:rPr lang="en-US" sz="1600" b="1" dirty="0" smtClean="0">
                <a:solidFill>
                  <a:schemeClr val="tx1"/>
                </a:solidFill>
              </a:rPr>
              <a:t>can regulate </a:t>
            </a:r>
            <a:r>
              <a:rPr lang="en-US" sz="1600" b="1" dirty="0">
                <a:solidFill>
                  <a:schemeClr val="tx1"/>
                </a:solidFill>
              </a:rPr>
              <a:t>rates (prices</a:t>
            </a:r>
            <a:r>
              <a:rPr lang="en-US" sz="1600" b="1" dirty="0" smtClean="0">
                <a:solidFill>
                  <a:schemeClr val="tx1"/>
                </a:solidFill>
              </a:rPr>
              <a:t>):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800" dirty="0" smtClean="0">
                <a:solidFill>
                  <a:schemeClr val="tx1"/>
                </a:solidFill>
              </a:rPr>
              <a:t>  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b="1" dirty="0" smtClean="0">
                <a:solidFill>
                  <a:schemeClr val="tx1"/>
                </a:solidFill>
              </a:rPr>
              <a:t>P </a:t>
            </a:r>
            <a:r>
              <a:rPr lang="en-US" sz="1600" b="1" dirty="0">
                <a:solidFill>
                  <a:schemeClr val="tx1"/>
                </a:solidFill>
              </a:rPr>
              <a:t>= MC: socially optimum price </a:t>
            </a:r>
            <a:r>
              <a:rPr lang="en-US" sz="1600" b="1" dirty="0" smtClean="0">
                <a:solidFill>
                  <a:schemeClr val="tx1"/>
                </a:solidFill>
              </a:rPr>
              <a:t>(P2)</a:t>
            </a:r>
            <a:r>
              <a:rPr lang="en-US" sz="1600" b="1" dirty="0" smtClean="0">
                <a:solidFill>
                  <a:schemeClr val="tx1"/>
                </a:solidFill>
              </a:rPr>
              <a:t/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allocatively</a:t>
            </a:r>
            <a:r>
              <a:rPr lang="en-US" sz="1600" dirty="0" smtClean="0">
                <a:solidFill>
                  <a:schemeClr val="tx1"/>
                </a:solidFill>
              </a:rPr>
              <a:t> efficient </a:t>
            </a:r>
            <a:r>
              <a:rPr lang="en-US" sz="1600" dirty="0">
                <a:solidFill>
                  <a:schemeClr val="tx1"/>
                </a:solidFill>
              </a:rPr>
              <a:t>price)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algn="l"/>
            <a:r>
              <a:rPr lang="en-US" sz="1600" b="1" dirty="0" smtClean="0">
                <a:solidFill>
                  <a:schemeClr val="tx1"/>
                </a:solidFill>
              </a:rPr>
              <a:t>a</a:t>
            </a:r>
            <a:r>
              <a:rPr lang="en-US" sz="1600" b="1" dirty="0">
                <a:solidFill>
                  <a:schemeClr val="tx1"/>
                </a:solidFill>
              </a:rPr>
              <a:t>. </a:t>
            </a:r>
            <a:r>
              <a:rPr lang="en-US" sz="1600" b="1" dirty="0" smtClean="0">
                <a:solidFill>
                  <a:schemeClr val="tx1"/>
                </a:solidFill>
              </a:rPr>
              <a:t>Achieve </a:t>
            </a:r>
            <a:r>
              <a:rPr lang="en-US" sz="1600" b="1" dirty="0" err="1" smtClean="0">
                <a:solidFill>
                  <a:schemeClr val="tx1"/>
                </a:solidFill>
              </a:rPr>
              <a:t>allocative</a:t>
            </a:r>
            <a:r>
              <a:rPr lang="en-US" sz="1600" b="1" dirty="0" smtClean="0">
                <a:solidFill>
                  <a:schemeClr val="tx1"/>
                </a:solidFill>
              </a:rPr>
              <a:t> efficiency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The price of a product which results in the most efficient allocation of an economy's resources and is equal to the marginal cost of the product</a:t>
            </a:r>
            <a:r>
              <a:rPr lang="en-US" sz="1600" dirty="0" smtClean="0">
                <a:solidFill>
                  <a:schemeClr val="tx1"/>
                </a:solidFill>
              </a:rPr>
              <a:t>. (ALLOCATIVE EFFICIENCY)</a:t>
            </a:r>
            <a:endParaRPr lang="en-US" sz="1600" dirty="0">
              <a:solidFill>
                <a:schemeClr val="tx1"/>
              </a:solidFill>
            </a:endParaRPr>
          </a:p>
          <a:p>
            <a:pPr lvl="1" algn="l"/>
            <a:r>
              <a:rPr lang="en-US" sz="1600" b="1" dirty="0">
                <a:solidFill>
                  <a:schemeClr val="tx1"/>
                </a:solidFill>
              </a:rPr>
              <a:t>b. </a:t>
            </a:r>
            <a:r>
              <a:rPr lang="en-US" sz="1600" b="1" dirty="0" smtClean="0">
                <a:solidFill>
                  <a:schemeClr val="tx1"/>
                </a:solidFill>
              </a:rPr>
              <a:t>Graph: P2 and Q2</a:t>
            </a:r>
            <a:endParaRPr lang="en-US" sz="1600" dirty="0">
              <a:solidFill>
                <a:schemeClr val="tx1"/>
              </a:solidFill>
            </a:endParaRPr>
          </a:p>
          <a:p>
            <a:pPr lvl="1" algn="l"/>
            <a:r>
              <a:rPr lang="en-US" sz="1600" b="1" dirty="0">
                <a:solidFill>
                  <a:schemeClr val="tx1"/>
                </a:solidFill>
              </a:rPr>
              <a:t>c. </a:t>
            </a:r>
            <a:r>
              <a:rPr lang="en-US" sz="1600" b="1" dirty="0" smtClean="0">
                <a:solidFill>
                  <a:schemeClr val="tx1"/>
                </a:solidFill>
              </a:rPr>
              <a:t>Results in </a:t>
            </a:r>
            <a:r>
              <a:rPr lang="en-US" sz="1600" b="1" dirty="0">
                <a:solidFill>
                  <a:schemeClr val="tx1"/>
                </a:solidFill>
              </a:rPr>
              <a:t>a </a:t>
            </a:r>
            <a:r>
              <a:rPr lang="en-US" sz="1600" b="1" u="sng" dirty="0" smtClean="0">
                <a:solidFill>
                  <a:schemeClr val="tx1"/>
                </a:solidFill>
              </a:rPr>
              <a:t>LOSS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for the </a:t>
            </a:r>
            <a:r>
              <a:rPr lang="en-US" sz="1600" b="1" dirty="0" smtClean="0">
                <a:solidFill>
                  <a:schemeClr val="tx1"/>
                </a:solidFill>
              </a:rPr>
              <a:t>firm.</a:t>
            </a:r>
            <a:r>
              <a:rPr lang="en-US" sz="1600" dirty="0" smtClean="0">
                <a:solidFill>
                  <a:schemeClr val="tx1"/>
                </a:solidFill>
              </a:rPr>
              <a:t>  In the long run companies will go out of business.</a:t>
            </a:r>
            <a:endParaRPr lang="en-US" sz="1600" dirty="0">
              <a:solidFill>
                <a:schemeClr val="tx1"/>
              </a:solidFill>
            </a:endParaRPr>
          </a:p>
          <a:p>
            <a:pPr lvl="1" algn="l"/>
            <a:r>
              <a:rPr lang="en-US" sz="1600" b="1" dirty="0">
                <a:solidFill>
                  <a:schemeClr val="tx1"/>
                </a:solidFill>
              </a:rPr>
              <a:t>d) </a:t>
            </a:r>
            <a:r>
              <a:rPr lang="en-US" sz="1600" b="1" dirty="0" smtClean="0">
                <a:solidFill>
                  <a:schemeClr val="tx1"/>
                </a:solidFill>
              </a:rPr>
              <a:t>Government </a:t>
            </a:r>
            <a:r>
              <a:rPr lang="en-US" sz="1600" b="1" dirty="0">
                <a:solidFill>
                  <a:schemeClr val="tx1"/>
                </a:solidFill>
              </a:rPr>
              <a:t>could subsidize or use AC pricing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800" b="1" dirty="0" smtClean="0">
                <a:solidFill>
                  <a:schemeClr val="tx1"/>
                </a:solidFill>
              </a:rPr>
              <a:t> </a:t>
            </a:r>
            <a:r>
              <a:rPr lang="en-US" sz="800" b="1" dirty="0" smtClean="0">
                <a:solidFill>
                  <a:schemeClr val="tx1"/>
                </a:solidFill>
              </a:rPr>
              <a:t> 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. </a:t>
            </a:r>
            <a:r>
              <a:rPr lang="en-US" sz="1600" b="1" dirty="0" smtClean="0">
                <a:solidFill>
                  <a:schemeClr val="tx1"/>
                </a:solidFill>
              </a:rPr>
              <a:t>  P </a:t>
            </a:r>
            <a:r>
              <a:rPr lang="en-US" sz="1600" b="1" dirty="0">
                <a:solidFill>
                  <a:schemeClr val="tx1"/>
                </a:solidFill>
              </a:rPr>
              <a:t>= ATC: "fair" return </a:t>
            </a:r>
            <a:r>
              <a:rPr lang="en-US" sz="1600" b="1" dirty="0" smtClean="0">
                <a:solidFill>
                  <a:schemeClr val="tx1"/>
                </a:solidFill>
              </a:rPr>
              <a:t>price (P1)</a:t>
            </a:r>
            <a:endParaRPr lang="en-US" sz="1600" dirty="0">
              <a:solidFill>
                <a:schemeClr val="tx1"/>
              </a:solidFill>
            </a:endParaRPr>
          </a:p>
          <a:p>
            <a:pPr lvl="1" algn="l"/>
            <a:r>
              <a:rPr lang="en-US" sz="1600" b="1" dirty="0" smtClean="0">
                <a:solidFill>
                  <a:schemeClr val="tx1"/>
                </a:solidFill>
              </a:rPr>
              <a:t>a. Definition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The price of a product which enables its producer to obtain a normal profit and which is equal to the average total cost of producing it.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algn="l"/>
            <a:r>
              <a:rPr lang="en-US" sz="1600" b="1" dirty="0" smtClean="0">
                <a:solidFill>
                  <a:schemeClr val="tx1"/>
                </a:solidFill>
              </a:rPr>
              <a:t>b. Graph</a:t>
            </a:r>
            <a:r>
              <a:rPr lang="en-US" sz="1600" b="1" dirty="0" smtClean="0">
                <a:solidFill>
                  <a:schemeClr val="tx1"/>
                </a:solidFill>
              </a:rPr>
              <a:t>: P1 and Q1</a:t>
            </a:r>
            <a:endParaRPr lang="en-US" sz="1600" dirty="0">
              <a:solidFill>
                <a:schemeClr val="tx1"/>
              </a:solidFill>
            </a:endParaRPr>
          </a:p>
          <a:p>
            <a:pPr lvl="1" algn="l"/>
            <a:r>
              <a:rPr lang="en-US" sz="1600" b="1" dirty="0">
                <a:solidFill>
                  <a:schemeClr val="tx1"/>
                </a:solidFill>
              </a:rPr>
              <a:t>c. </a:t>
            </a:r>
            <a:r>
              <a:rPr lang="en-US" sz="1600" b="1" dirty="0" smtClean="0">
                <a:solidFill>
                  <a:schemeClr val="tx1"/>
                </a:solidFill>
              </a:rPr>
              <a:t> Still some </a:t>
            </a:r>
            <a:r>
              <a:rPr lang="en-US" sz="1600" b="1" dirty="0">
                <a:solidFill>
                  <a:schemeClr val="tx1"/>
                </a:solidFill>
              </a:rPr>
              <a:t>inefficiency</a:t>
            </a:r>
            <a:endParaRPr lang="en-US" sz="1600" dirty="0">
              <a:solidFill>
                <a:schemeClr val="tx1"/>
              </a:solidFill>
            </a:endParaRPr>
          </a:p>
          <a:p>
            <a:pPr lvl="1" algn="l"/>
            <a:r>
              <a:rPr lang="en-US" sz="1600" b="1" dirty="0">
                <a:solidFill>
                  <a:schemeClr val="tx1"/>
                </a:solidFill>
              </a:rPr>
              <a:t>d. 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But </a:t>
            </a:r>
            <a:r>
              <a:rPr lang="en-US" sz="1600" b="1" dirty="0">
                <a:solidFill>
                  <a:schemeClr val="tx1"/>
                </a:solidFill>
              </a:rPr>
              <a:t>normal profits </a:t>
            </a:r>
            <a:r>
              <a:rPr lang="en-US" sz="1600" b="1" dirty="0" smtClean="0">
                <a:solidFill>
                  <a:schemeClr val="tx1"/>
                </a:solidFill>
              </a:rPr>
              <a:t>(no losses)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76" y="6172200"/>
            <a:ext cx="8763000" cy="5847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10b – Monopoly: Long-Run Equilibrium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95022" y="4572000"/>
            <a:ext cx="4426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not regulated this monopoly would charge</a:t>
            </a:r>
          </a:p>
          <a:p>
            <a:r>
              <a:rPr lang="en-US" dirty="0" smtClean="0"/>
              <a:t>a price of P3 and produce Q3.  This is both </a:t>
            </a:r>
            <a:r>
              <a:rPr lang="en-US" dirty="0" err="1" smtClean="0"/>
              <a:t>allocatively</a:t>
            </a:r>
            <a:r>
              <a:rPr lang="en-US" dirty="0" smtClean="0"/>
              <a:t> and productively inefficient.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785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sz="2800" b="1" u="sng" dirty="0"/>
              <a:t>Regulated Monopoly</a:t>
            </a:r>
          </a:p>
        </p:txBody>
      </p:sp>
      <p:pic>
        <p:nvPicPr>
          <p:cNvPr id="70658" name="Picture 2" descr="http://www2.harpercollege.edu/mhealy/ecogif/monopoly/fig11.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467600" cy="537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873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76200"/>
            <a:ext cx="38862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8. How can you tell that this is a natural monopoly?</a:t>
            </a:r>
            <a:br>
              <a:rPr lang="en-US" sz="3600" b="1" dirty="0" smtClean="0"/>
            </a:br>
            <a:r>
              <a:rPr lang="en-US" sz="3600" b="1" dirty="0" smtClean="0"/>
              <a:t>YP 37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2819400"/>
            <a:ext cx="6324600" cy="3306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 is greater than MR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MR = zero at Q1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crosses ATC when ATC is downward sloping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MC crosses ATC at the lowest point of the ATC</a:t>
            </a:r>
            <a:endParaRPr lang="en-US" dirty="0"/>
          </a:p>
        </p:txBody>
      </p:sp>
      <p:pic>
        <p:nvPicPr>
          <p:cNvPr id="5" name="Picture 4" descr="10bregmonopgraph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72000" y="0"/>
            <a:ext cx="4775918" cy="383940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3733800" cy="2468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How can you tell that this is a natural monopoly? YP 37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-86360" y="4035213"/>
            <a:ext cx="584200" cy="584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1000" y="2819400"/>
            <a:ext cx="6324600" cy="3306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 is greater than MR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MR = zero at Q1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crosses ATC when ATC is downward sloping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MC crosses ATC at the lowest point of the ATC</a:t>
            </a:r>
            <a:endParaRPr lang="en-US" dirty="0"/>
          </a:p>
        </p:txBody>
      </p:sp>
      <p:pic>
        <p:nvPicPr>
          <p:cNvPr id="6" name="Picture 5" descr="10bregmonopgraph.GIF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66788" y="0"/>
            <a:ext cx="4644554" cy="3733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3048000" cy="307816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9. If this monopoly was not regulated they would charge a price of: (YP 37)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505200"/>
            <a:ext cx="4114800" cy="3048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4</a:t>
            </a:r>
            <a:endParaRPr lang="en-US" sz="2800" dirty="0"/>
          </a:p>
        </p:txBody>
      </p:sp>
      <p:pic>
        <p:nvPicPr>
          <p:cNvPr id="6" name="Picture 5" descr="10bregmonopgraph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29346" y="0"/>
            <a:ext cx="5781996" cy="4648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3048000" cy="307816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9. If this monopoly was not regulated they would charge a price of: (YP 37)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505200"/>
            <a:ext cx="4114800" cy="3048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9" name="CorShape1"/>
          <p:cNvSpPr/>
          <p:nvPr>
            <p:custDataLst>
              <p:tags r:id="rId3"/>
            </p:custDataLst>
          </p:nvPr>
        </p:nvSpPr>
        <p:spPr>
          <a:xfrm rot="10800000">
            <a:off x="218440" y="4889161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10bregmonopgraph.GIF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29346" y="0"/>
            <a:ext cx="5781996" cy="4648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3048000" cy="30781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10. If this monopoly was not regulated they would produce ____ and the </a:t>
            </a:r>
            <a:r>
              <a:rPr lang="en-US" sz="3200" b="1" dirty="0" err="1" smtClean="0"/>
              <a:t>alloc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Eff</a:t>
            </a:r>
            <a:r>
              <a:rPr lang="en-US" sz="3200" b="1" dirty="0" smtClean="0"/>
              <a:t> Q is ___: (YP 37)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505200"/>
            <a:ext cx="2514600" cy="3048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Q3, Q1</a:t>
            </a:r>
            <a:endParaRPr lang="en-US" sz="2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Q3, Q2</a:t>
            </a:r>
            <a:endParaRPr lang="en-US" sz="2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Q1, Q3</a:t>
            </a:r>
            <a:endParaRPr lang="en-US" sz="2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Q1, Q2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Q2, Q2</a:t>
            </a:r>
            <a:endParaRPr lang="en-US" sz="2800" dirty="0"/>
          </a:p>
        </p:txBody>
      </p:sp>
      <p:pic>
        <p:nvPicPr>
          <p:cNvPr id="6" name="Picture 5" descr="10bregmonopgraph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29346" y="0"/>
            <a:ext cx="5781996" cy="4648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3048000" cy="30781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10. If this monopoly was not regulated they would produce ____ and the </a:t>
            </a:r>
            <a:r>
              <a:rPr lang="en-US" sz="3200" b="1" dirty="0" err="1" smtClean="0">
                <a:solidFill>
                  <a:srgbClr val="0070C0"/>
                </a:solidFill>
              </a:rPr>
              <a:t>alloc</a:t>
            </a:r>
            <a:r>
              <a:rPr lang="en-US" sz="3200" b="1" dirty="0" smtClean="0">
                <a:solidFill>
                  <a:srgbClr val="0070C0"/>
                </a:solidFill>
              </a:rPr>
              <a:t>. </a:t>
            </a:r>
            <a:r>
              <a:rPr lang="en-US" sz="3200" b="1" dirty="0" err="1" smtClean="0">
                <a:solidFill>
                  <a:srgbClr val="0070C0"/>
                </a:solidFill>
              </a:rPr>
              <a:t>Eff</a:t>
            </a:r>
            <a:r>
              <a:rPr lang="en-US" sz="3200" b="1" dirty="0" smtClean="0">
                <a:solidFill>
                  <a:srgbClr val="0070C0"/>
                </a:solidFill>
              </a:rPr>
              <a:t> Q is ___: (YP 37)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505200"/>
            <a:ext cx="2514600" cy="3048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Q3, Q1</a:t>
            </a:r>
            <a:endParaRPr lang="en-US" sz="2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Q3, Q2</a:t>
            </a:r>
            <a:endParaRPr lang="en-US" sz="2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Q1, Q3</a:t>
            </a:r>
            <a:endParaRPr lang="en-US" sz="2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Q1, Q2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Q2, Q2</a:t>
            </a:r>
            <a:endParaRPr lang="en-US" sz="2800" dirty="0"/>
          </a:p>
        </p:txBody>
      </p:sp>
      <p:sp>
        <p:nvSpPr>
          <p:cNvPr id="10" name="CorShape1"/>
          <p:cNvSpPr/>
          <p:nvPr>
            <p:custDataLst>
              <p:tags r:id="rId3"/>
            </p:custDataLst>
          </p:nvPr>
        </p:nvSpPr>
        <p:spPr>
          <a:xfrm rot="10800000">
            <a:off x="238759" y="4167462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10bregmonopgraph.GIF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29346" y="0"/>
            <a:ext cx="5781996" cy="4648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3810000" cy="307816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11. If the government wanted to achieve </a:t>
            </a:r>
            <a:r>
              <a:rPr lang="en-US" sz="3600" b="1" dirty="0" err="1" smtClean="0"/>
              <a:t>alloc</a:t>
            </a:r>
            <a:r>
              <a:rPr lang="en-US" sz="3600" b="1" dirty="0" smtClean="0"/>
              <a:t>. eff. they would put a price ceiling at: (YP 37)</a:t>
            </a:r>
            <a:endParaRPr lang="en-US" sz="3600" b="1" dirty="0"/>
          </a:p>
        </p:txBody>
      </p:sp>
      <p:pic>
        <p:nvPicPr>
          <p:cNvPr id="5" name="Picture 3" descr="C:\web\ecogif\monopoly\natmonop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33825" y="0"/>
            <a:ext cx="5210175" cy="4505325"/>
          </a:xfrm>
          <a:prstGeom prst="rect">
            <a:avLst/>
          </a:prstGeom>
          <a:noFill/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05200"/>
            <a:ext cx="4114800" cy="3048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4</a:t>
            </a:r>
            <a:endParaRPr lang="en-US" sz="2800" dirty="0"/>
          </a:p>
        </p:txBody>
      </p:sp>
      <p:pic>
        <p:nvPicPr>
          <p:cNvPr id="6" name="Picture 5" descr="10bregmonopgraph.GIF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29346" y="0"/>
            <a:ext cx="5781996" cy="4648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83058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10b  -- Key Terms:</a:t>
            </a:r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en-US" sz="3200" dirty="0" err="1" smtClean="0"/>
              <a:t>allocative</a:t>
            </a:r>
            <a:r>
              <a:rPr lang="en-US" sz="3200" dirty="0" smtClean="0"/>
              <a:t> inefficiency, productive inefficiency, deadweight loss, economies of scale, </a:t>
            </a:r>
            <a:br>
              <a:rPr lang="en-US" sz="3200" dirty="0" smtClean="0"/>
            </a:br>
            <a:r>
              <a:rPr lang="en-US" sz="3200" dirty="0" smtClean="0"/>
              <a:t>natural monopoly, X-inefficiency, </a:t>
            </a:r>
            <a:r>
              <a:rPr lang="en-US" sz="3200" smtClean="0"/>
              <a:t>dynamic efficiency, anti-trust </a:t>
            </a:r>
            <a:r>
              <a:rPr lang="en-US" sz="3200" dirty="0" smtClean="0"/>
              <a:t>policy, price fixing, tying contract, public interest theory of regulation, </a:t>
            </a:r>
            <a:br>
              <a:rPr lang="en-US" sz="3200" dirty="0" smtClean="0"/>
            </a:br>
            <a:r>
              <a:rPr lang="en-US" sz="3200" dirty="0" smtClean="0"/>
              <a:t>legal cartel theory of regulation, deregulation, price discrimination, regulated monopoly, natural, monopoly, </a:t>
            </a:r>
            <a:br>
              <a:rPr lang="en-US" sz="3200" dirty="0" smtClean="0"/>
            </a:br>
            <a:r>
              <a:rPr lang="en-US" sz="3200" dirty="0" smtClean="0"/>
              <a:t>socially-optimal price (</a:t>
            </a:r>
            <a:r>
              <a:rPr lang="en-US" sz="3200" dirty="0" err="1" smtClean="0"/>
              <a:t>alloc</a:t>
            </a:r>
            <a:r>
              <a:rPr lang="en-US" sz="3200" dirty="0" smtClean="0"/>
              <a:t>. efficient price), fair-return price (average-cost price)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3810000" cy="307816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11. If the government wanted to achieve </a:t>
            </a:r>
            <a:r>
              <a:rPr lang="en-US" sz="3600" b="1" dirty="0" err="1" smtClean="0">
                <a:solidFill>
                  <a:srgbClr val="0070C0"/>
                </a:solidFill>
              </a:rPr>
              <a:t>alloc</a:t>
            </a:r>
            <a:r>
              <a:rPr lang="en-US" sz="3600" b="1" dirty="0" smtClean="0">
                <a:solidFill>
                  <a:srgbClr val="0070C0"/>
                </a:solidFill>
              </a:rPr>
              <a:t>. eff. they would put a price ceiling at: (YP 37)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434340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05200"/>
            <a:ext cx="4114800" cy="3048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4</a:t>
            </a:r>
            <a:endParaRPr lang="en-US" sz="2800" dirty="0"/>
          </a:p>
        </p:txBody>
      </p:sp>
      <p:pic>
        <p:nvPicPr>
          <p:cNvPr id="6" name="Picture 5" descr="10bregmonopgraph.GIF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29346" y="0"/>
            <a:ext cx="5781996" cy="4648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19601" y="49530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is a problem with setting the price to achieve </a:t>
            </a:r>
            <a:r>
              <a:rPr lang="en-US" sz="3200" dirty="0" err="1" smtClean="0"/>
              <a:t>allocative</a:t>
            </a:r>
            <a:r>
              <a:rPr lang="en-US" sz="3200" dirty="0" smtClean="0"/>
              <a:t> efficiency?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3962400" cy="31242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12. If the government uses AC pricing  (fair return pricing) they would put a price </a:t>
            </a:r>
            <a:br>
              <a:rPr lang="en-US" sz="3200" b="1" dirty="0" smtClean="0"/>
            </a:br>
            <a:r>
              <a:rPr lang="en-US" sz="3200" b="1" dirty="0" smtClean="0"/>
              <a:t>ceiling at: (YP 37)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895600"/>
            <a:ext cx="29718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4</a:t>
            </a:r>
            <a:endParaRPr lang="en-US" sz="2800" dirty="0"/>
          </a:p>
        </p:txBody>
      </p:sp>
      <p:pic>
        <p:nvPicPr>
          <p:cNvPr id="6" name="Picture 5" descr="10bregmonopgraph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08492" y="0"/>
            <a:ext cx="5402849" cy="43434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3962400" cy="31242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12. If the government uses AC pricing  (fair return pricing) they would put a price </a:t>
            </a:r>
            <a:br>
              <a:rPr lang="en-US" sz="3200" b="1" dirty="0" smtClean="0">
                <a:solidFill>
                  <a:srgbClr val="0070C0"/>
                </a:solidFill>
              </a:rPr>
            </a:br>
            <a:r>
              <a:rPr lang="en-US" sz="3200" b="1" dirty="0" smtClean="0">
                <a:solidFill>
                  <a:srgbClr val="0070C0"/>
                </a:solidFill>
              </a:rPr>
              <a:t>ceiling </a:t>
            </a:r>
            <a:r>
              <a:rPr lang="en-US" sz="3200" b="1" smtClean="0">
                <a:solidFill>
                  <a:srgbClr val="0070C0"/>
                </a:solidFill>
              </a:rPr>
              <a:t>at: (YP 37)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304800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29718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3600" dirty="0" smtClean="0"/>
              <a:t>P</a:t>
            </a:r>
            <a:r>
              <a:rPr lang="en-US" sz="2800" dirty="0" smtClean="0"/>
              <a:t>4</a:t>
            </a:r>
            <a:endParaRPr lang="en-US" sz="2800" dirty="0"/>
          </a:p>
        </p:txBody>
      </p:sp>
      <p:pic>
        <p:nvPicPr>
          <p:cNvPr id="6" name="Picture 5" descr="10bregmonopgraph.GIF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03280" y="0"/>
            <a:ext cx="5308062" cy="4267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19601" y="49530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Will this price achieve </a:t>
            </a:r>
            <a:r>
              <a:rPr lang="en-US" sz="3200" dirty="0" err="1" smtClean="0"/>
              <a:t>allocative</a:t>
            </a:r>
            <a:r>
              <a:rPr lang="en-US" sz="3200" dirty="0" smtClean="0"/>
              <a:t> efficiency?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Monopoly: Rate </a:t>
            </a:r>
            <a:r>
              <a:rPr lang="en-US" u="sng" dirty="0" smtClean="0"/>
              <a:t>Regulation</a:t>
            </a:r>
            <a:endParaRPr lang="en-US" u="sng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00"/>
            <a:ext cx="5638800" cy="5777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4542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Monopoly: Rate regulation</a:t>
            </a:r>
            <a:endParaRPr lang="en-US" dirty="0"/>
          </a:p>
        </p:txBody>
      </p:sp>
      <p:pic>
        <p:nvPicPr>
          <p:cNvPr id="68610" name="Picture 2" descr="http://www.harpercollege.edu/mhealy/ecogif/monopoly/fig11.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7620000" cy="548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603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"/>
            <a:ext cx="83058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Remember:</a:t>
            </a:r>
            <a:endParaRPr lang="en-US" b="1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en-US" sz="3200" dirty="0" smtClean="0"/>
              <a:t>If there are no, or low, barriers to entry, then competing firms will earn normal (zero) economic profits (why?) and they will achieve </a:t>
            </a:r>
            <a:r>
              <a:rPr lang="en-US" sz="3200" dirty="0" err="1" smtClean="0"/>
              <a:t>allocative</a:t>
            </a:r>
            <a:r>
              <a:rPr lang="en-US" sz="3200" dirty="0" smtClean="0"/>
              <a:t> efficiency (or come close).</a:t>
            </a:r>
          </a:p>
          <a:p>
            <a:pPr>
              <a:buNone/>
            </a:pPr>
            <a:r>
              <a:rPr lang="en-US" sz="1000" dirty="0" smtClean="0"/>
              <a:t>  </a:t>
            </a:r>
            <a:endParaRPr lang="en-US" sz="1000" dirty="0"/>
          </a:p>
          <a:p>
            <a:pPr>
              <a:buNone/>
            </a:pPr>
            <a:r>
              <a:rPr lang="en-US" sz="3200" dirty="0"/>
              <a:t> </a:t>
            </a:r>
            <a:r>
              <a:rPr lang="en-US" sz="3200" dirty="0" smtClean="0"/>
              <a:t>   If </a:t>
            </a:r>
            <a:r>
              <a:rPr lang="en-US" sz="3200" dirty="0"/>
              <a:t>there </a:t>
            </a:r>
            <a:r>
              <a:rPr lang="en-US" sz="3200" dirty="0" smtClean="0"/>
              <a:t>is blocked entry, </a:t>
            </a:r>
            <a:r>
              <a:rPr lang="en-US" sz="3200" dirty="0"/>
              <a:t>or </a:t>
            </a:r>
            <a:r>
              <a:rPr lang="en-US" sz="3200" dirty="0" smtClean="0"/>
              <a:t>high barriers, then firms </a:t>
            </a:r>
            <a:r>
              <a:rPr lang="en-US" sz="3200" dirty="0"/>
              <a:t>will earn </a:t>
            </a:r>
            <a:r>
              <a:rPr lang="en-US" sz="3200" dirty="0" smtClean="0"/>
              <a:t>economic </a:t>
            </a:r>
            <a:r>
              <a:rPr lang="en-US" sz="3200" dirty="0"/>
              <a:t>profits </a:t>
            </a:r>
            <a:r>
              <a:rPr lang="en-US" sz="3200" dirty="0" smtClean="0"/>
              <a:t>(why?) and </a:t>
            </a:r>
            <a:r>
              <a:rPr lang="en-US" sz="3200" dirty="0"/>
              <a:t>they will </a:t>
            </a:r>
            <a:r>
              <a:rPr lang="en-US" sz="3200" dirty="0" smtClean="0"/>
              <a:t>be </a:t>
            </a:r>
            <a:r>
              <a:rPr lang="en-US" sz="3200" dirty="0" err="1" smtClean="0"/>
              <a:t>allocatively</a:t>
            </a:r>
            <a:r>
              <a:rPr lang="en-US" sz="3200" dirty="0" smtClean="0"/>
              <a:t> inefficient.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6019800"/>
            <a:ext cx="8763000" cy="70788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10b – Monopoly: Long-Run Equilibrium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4648200"/>
            <a:ext cx="857250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1555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1. Monopolies can earn long run profits because: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7510" y="1030203"/>
            <a:ext cx="8458200" cy="3459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produce a unique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face a downward sloping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price makers (have market power)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have barriers to entry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1. Monopolies can earn long run profits because: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8194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7510" y="1030203"/>
            <a:ext cx="8458200" cy="3459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produce a unique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face a downward sloping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are price makers (have market power)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have barriers to entry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824" y="152400"/>
            <a:ext cx="8839200" cy="3505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No or low barriers:</a:t>
            </a:r>
            <a:endParaRPr lang="en-US" b="1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en-US" sz="3200" dirty="0" smtClean="0"/>
              <a:t>Pure Competition</a:t>
            </a:r>
            <a:br>
              <a:rPr lang="en-US" sz="3200" dirty="0" smtClean="0"/>
            </a:br>
            <a:r>
              <a:rPr lang="en-US" sz="3200" dirty="0" smtClean="0"/>
              <a:t>Monopolistic Competition</a:t>
            </a:r>
          </a:p>
          <a:p>
            <a:pPr>
              <a:buNone/>
            </a:pPr>
            <a:r>
              <a:rPr lang="en-US" sz="1000" dirty="0" smtClean="0"/>
              <a:t>  </a:t>
            </a:r>
            <a:endParaRPr lang="en-US" sz="1000" dirty="0"/>
          </a:p>
          <a:p>
            <a:pPr>
              <a:buNone/>
            </a:pPr>
            <a:r>
              <a:rPr lang="en-US" sz="3200" b="1" dirty="0" smtClean="0"/>
              <a:t>Blocked Entry </a:t>
            </a:r>
            <a:r>
              <a:rPr lang="en-US" sz="3200" b="1" dirty="0"/>
              <a:t>or </a:t>
            </a:r>
            <a:r>
              <a:rPr lang="en-US" sz="3200" b="1" dirty="0" smtClean="0"/>
              <a:t>high </a:t>
            </a:r>
            <a:r>
              <a:rPr lang="en-US" sz="3200" b="1" dirty="0"/>
              <a:t>barriers:</a:t>
            </a:r>
          </a:p>
          <a:p>
            <a:pPr>
              <a:buNone/>
            </a:pPr>
            <a:r>
              <a:rPr lang="en-US" sz="3200" dirty="0"/>
              <a:t>    </a:t>
            </a:r>
            <a:r>
              <a:rPr lang="en-US" sz="3200" dirty="0" smtClean="0"/>
              <a:t>Monopoly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Oligopoly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019800"/>
            <a:ext cx="8763000" cy="70788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10b – Monopoly: Long-Run Equilibrium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4648200"/>
            <a:ext cx="857250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449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381000"/>
            <a:ext cx="3352800" cy="14478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2. In the LR, what quantity will be produced? YP 35</a:t>
            </a:r>
            <a:endParaRPr lang="en-US" sz="3200" b="1" dirty="0"/>
          </a:p>
        </p:txBody>
      </p:sp>
      <p:pic>
        <p:nvPicPr>
          <p:cNvPr id="2051" name="Picture 3" descr="C:\web\ecogif\monopoly\lrequi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04800"/>
            <a:ext cx="5800725" cy="5162550"/>
          </a:xfrm>
          <a:prstGeom prst="rect">
            <a:avLst/>
          </a:prstGeom>
          <a:noFill/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32293" y="1993899"/>
            <a:ext cx="1295400" cy="2362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Q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CORRECTPOINTVALUE" val="10"/>
  <p:tag name="POWERPOINTVERSION" val="14.0"/>
  <p:tag name="TASKPANEKEY" val="0e6f6366-cce7-4840-9997-245a7589c725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5"/>
  <p:tag name="FONTSIZE" val="32"/>
  <p:tag name="BULLETTYPE" val="ppBulletArabicPeriod"/>
  <p:tag name="ANSWERTEXT" val="They produce a unique product&#10;They face a downward sloping demand&#10;They are price makers (have market power)&#10;They have barriers to entry"/>
  <p:tag name="OLDNUMANSWERS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. In the LR, what quantity will be produced?"/>
  <p:tag name="SLIDEORDER" val="2"/>
  <p:tag name="SLIDEGUID" val="835EAA331C4C4517AABCE1972F848552"/>
  <p:tag name="TOTALRESPONSES" val="27"/>
  <p:tag name="RESPONSECOUNT" val="27"/>
  <p:tag name="SLICED" val="False"/>
  <p:tag name="RESPONSES" val="1;1;1;1;1;1;1;2;1;1;3;1;1;2;1;2;1;1;1;1;1;1;1;1;2;3;1;"/>
  <p:tag name="CHARTSTRINGSTD" val="21 4 2 0"/>
  <p:tag name="CHARTSTRINGREV" val="0 2 4 21"/>
  <p:tag name="CHARTSTRINGSTDPER" val="0.777777777777778 0.148148148148148 0.0740740740740741 0"/>
  <p:tag name="CHARTSTRINGREVPER" val="0 0.0740740740740741 0.148148148148148 0.777777777777778"/>
  <p:tag name="RESPONSESGATHERED" val="False"/>
  <p:tag name="ANONYMOUSTEMP" val="False"/>
  <p:tag name="ANSWERSALIAS" val="M|smicln|N|smicln|Q|smicln|R"/>
  <p:tag name="CORRECTPOINTVALUE" val="0"/>
  <p:tag name="VALUES" val="No Value|smicln|No Value|smicln|No Value|smicln|No Val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M&#10;N&#10;Q&#10;R"/>
  <p:tag name="OLDNUMANSWERS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. In the LR, what quantity will be produced?"/>
  <p:tag name="TOTALRESPONSES" val="27"/>
  <p:tag name="RESPONSECOUNT" val="27"/>
  <p:tag name="SLICED" val="False"/>
  <p:tag name="RESPONSES" val="1;1;1;1;1;1;1;2;1;1;3;1;1;2;1;2;1;1;1;1;1;1;1;1;2;3;1;"/>
  <p:tag name="CHARTSTRINGSTD" val="21 4 2 0"/>
  <p:tag name="CHARTSTRINGREV" val="0 2 4 21"/>
  <p:tag name="CHARTSTRINGSTDPER" val="0.777777777777778 0.148148148148148 0.0740740740740741 0"/>
  <p:tag name="CHARTSTRINGREVPER" val="0 0.0740740740740741 0.148148148148148 0.777777777777778"/>
  <p:tag name="RESPONSESGATHERED" val="False"/>
  <p:tag name="ANONYMOUSTEMP" val="False"/>
  <p:tag name="ANSWERSALIAS" val="M|smicln|N|smicln|Q|smicln|R"/>
  <p:tag name="SLIDEORDER" val="3"/>
  <p:tag name="SLIDEGUID" val="0697B72CF41840218E5510008B9F55E3"/>
  <p:tag name="CORRECTPOINTVALUE" val="1"/>
  <p:tag name="VALUES" val="Correct|smicln|Incorrect|smicln|Incorrect|smicln|Incorrec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M&#10;N&#10;Q&#10;R"/>
  <p:tag name="OLDNUMANSWERS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M|smicln|N|smicln|Q|smicln|R"/>
  <p:tag name="SLIDEORDER" val="3"/>
  <p:tag name="SLIDEGUID" val="6EC5112F5179488EA8796A605B7675AB"/>
  <p:tag name="TOTALRESPONSES" val="27"/>
  <p:tag name="RESPONSECOUNT" val="27"/>
  <p:tag name="SLICED" val="False"/>
  <p:tag name="RESPONSES" val="1;3;3;1;1;4;1;2;2;4;3;2;3;1;2;2;2;3;1;2;2;1;3;3;2;3;4;"/>
  <p:tag name="CHARTSTRINGSTD" val="7 9 8 3"/>
  <p:tag name="CHARTSTRINGREV" val="3 8 9 7"/>
  <p:tag name="CHARTSTRINGSTDPER" val="0.259259259259259 0.333333333333333 0.296296296296296 0.111111111111111"/>
  <p:tag name="CHARTSTRINGREVPER" val="0.111111111111111 0.296296296296296 0.333333333333333 0.259259259259259"/>
  <p:tag name="RESPONSESGATHERED" val="False"/>
  <p:tag name="ANONYMOUSTEMP" val="False"/>
  <p:tag name="CORRECTPOINTVALUE" val="0"/>
  <p:tag name="QUESTIONALIAS" val="3. What is the Prod. Eff. Q? YP 35"/>
  <p:tag name="VALUES" val="No Value|smicln|No Value|smicln|No Value|smicln|No Val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M&#10;N&#10;Q&#10;R"/>
  <p:tag name="OLDNUMANSWER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What is the Prod. Eff. Q?"/>
  <p:tag name="ANSWERSALIAS" val="M|smicln|N|smicln|Q|smicln|R"/>
  <p:tag name="TOTALRESPONSES" val="27"/>
  <p:tag name="RESPONSECOUNT" val="27"/>
  <p:tag name="SLICED" val="False"/>
  <p:tag name="RESPONSES" val="1;3;3;1;1;4;1;2;2;4;3;2;3;1;2;2;2;3;1;2;2;1;3;3;2;3;4;"/>
  <p:tag name="CHARTSTRINGSTD" val="7 9 8 3"/>
  <p:tag name="CHARTSTRINGREV" val="3 8 9 7"/>
  <p:tag name="CHARTSTRINGSTDPER" val="0.259259259259259 0.333333333333333 0.296296296296296 0.111111111111111"/>
  <p:tag name="CHARTSTRINGREVPER" val="0.111111111111111 0.296296296296296 0.333333333333333 0.259259259259259"/>
  <p:tag name="RESPONSESGATHERED" val="False"/>
  <p:tag name="ANONYMOUSTEMP" val="False"/>
  <p:tag name="SLIDEORDER" val="4"/>
  <p:tag name="SLIDEGUID" val="F54932E87C4F4D21B7A94F0807D4BE8F"/>
  <p:tag name="CORRECTPOINTVALUE" val="1"/>
  <p:tag name="VALUES" val="Incorrect|smicln|Correct|smicln|Incorrect|smicln|Incorrec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M&#10;N&#10;Q&#10;R"/>
  <p:tag name="OLDNUMANSWERS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2823B109D30444AFB176A0A68DB3BB97"/>
  <p:tag name="TOTALRESPONSES" val="26"/>
  <p:tag name="RESPONSECOUNT" val="26"/>
  <p:tag name="SLICED" val="False"/>
  <p:tag name="RESPONSES" val="-;1;3;3;2;4;2;3;1;3;3;3;2;3;3;1;3;2;3;3;3;2;3;3;3;3;4;"/>
  <p:tag name="CHARTSTRINGSTD" val="3 5 16 2"/>
  <p:tag name="CHARTSTRINGREV" val="2 16 5 3"/>
  <p:tag name="CHARTSTRINGSTDPER" val="0.115384615384615 0.192307692307692 0.615384615384615 0.0769230769230769"/>
  <p:tag name="CHARTSTRINGREVPER" val="0.0769230769230769 0.615384615384615 0.192307692307692 0.115384615384615"/>
  <p:tag name="RESPONSESGATHERED" val="False"/>
  <p:tag name="ANONYMOUSTEMP" val="False"/>
  <p:tag name="QUESTIONALIAS" val="4. What is the Alloc. Eff. Q?"/>
  <p:tag name="CORRECTPOINTVALUE" val="0"/>
  <p:tag name="ANSWERSALIAS" val="N|smicln|M|smicln|Q|smicln|R"/>
  <p:tag name="VALUES" val="No Value|smicln|No Value|smicln|No Value|smicln|No Val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N&#10;M&#10;Q&#10;R"/>
  <p:tag name="OLDNUMANSWERS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6"/>
  <p:tag name="RESPONSECOUNT" val="26"/>
  <p:tag name="SLICED" val="False"/>
  <p:tag name="RESPONSES" val="-;1;3;3;2;4;2;3;1;3;3;3;2;3;3;1;3;2;3;3;3;2;3;3;3;3;4;"/>
  <p:tag name="CHARTSTRINGSTD" val="3 5 16 2"/>
  <p:tag name="CHARTSTRINGREV" val="2 16 5 3"/>
  <p:tag name="CHARTSTRINGSTDPER" val="0.115384615384615 0.192307692307692 0.615384615384615 0.0769230769230769"/>
  <p:tag name="CHARTSTRINGREVPER" val="0.0769230769230769 0.615384615384615 0.192307692307692 0.115384615384615"/>
  <p:tag name="RESPONSESGATHERED" val="False"/>
  <p:tag name="ANONYMOUSTEMP" val="False"/>
  <p:tag name="QUESTIONALIAS" val="4. What is the Alloc. Eff. Q?"/>
  <p:tag name="SLIDEORDER" val="4"/>
  <p:tag name="SLIDEGUID" val="EBD3602C58DC481289B7BA06F8921046"/>
  <p:tag name="CORRECTPOINTVALUE" val="1"/>
  <p:tag name="ANSWERSALIAS" val="N|smicln|M|smicln|Q|smicln|R"/>
  <p:tag name="VALUES" val="Incorrect|smicln|Incorrect|smicln|Correct|smicln|Incorrec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N&#10;M&#10;Q&#10;R"/>
  <p:tag name="OLDNUMANSWERS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721C4F1B22D045CD81EDFC94D15416A1"/>
  <p:tag name="TOTALRESPONSES" val="26"/>
  <p:tag name="RESPONSECOUNT" val="26"/>
  <p:tag name="SLICED" val="False"/>
  <p:tag name="RESPONSES" val="4;2;4;2;4;4;4;4;4;4;-;4;4;4;1;4;4;4;1;4;4;4;2;4;4;2;4;"/>
  <p:tag name="CHARTSTRINGSTD" val="2 4 0 20"/>
  <p:tag name="CHARTSTRINGREV" val="20 0 4 2"/>
  <p:tag name="CHARTSTRINGSTDPER" val="0.0769230769230769 0.153846153846154 0 0.769230769230769"/>
  <p:tag name="CHARTSTRINGREVPER" val="0.769230769230769 0 0.153846153846154 0.0769230769230769"/>
  <p:tag name="RESPONSESGATHERED" val="False"/>
  <p:tag name="ANONYMOUSTEMP" val="False"/>
  <p:tag name="QUESTIONALIAS" val="5. Which is NOT a necessary condition for price discrimination?"/>
  <p:tag name="ANSWERSALIAS" val="Market power|smicln|Prevent resale|smicln|Segregate buyers according to their price elasticities of demand|smicln|The product must be a normal good"/>
  <p:tag name="CORRECTPOINTVALUE" val="0"/>
  <p:tag name="VALUES" val="No Value|smicln|No Value|smicln|No Value|smicln|No Val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6"/>
  <p:tag name="FONTSIZE" val="32"/>
  <p:tag name="BULLETTYPE" val="ppBulletArabicPeriod"/>
  <p:tag name="ANSWERTEXT" val="Market power&#10;Prevent resale&#10;Segregate buyers according to their price elasticities of demand&#10;The product must be a normal good"/>
  <p:tag name="OLDNUMANSWERS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6"/>
  <p:tag name="RESPONSECOUNT" val="26"/>
  <p:tag name="SLICED" val="False"/>
  <p:tag name="RESPONSES" val="4;2;4;2;4;4;4;4;4;4;-;4;4;4;1;4;4;4;1;4;4;4;2;4;4;2;4;"/>
  <p:tag name="CHARTSTRINGSTD" val="2 4 0 20"/>
  <p:tag name="CHARTSTRINGREV" val="20 0 4 2"/>
  <p:tag name="CHARTSTRINGSTDPER" val="0.0769230769230769 0.153846153846154 0 0.769230769230769"/>
  <p:tag name="CHARTSTRINGREVPER" val="0.769230769230769 0 0.153846153846154 0.0769230769230769"/>
  <p:tag name="RESPONSESGATHERED" val="False"/>
  <p:tag name="ANONYMOUSTEMP" val="False"/>
  <p:tag name="QUESTIONALIAS" val="5. Which is NOT a necessary condition for price discrimination?"/>
  <p:tag name="ANSWERSALIAS" val="Market power|smicln|Prevent resale|smicln|Segregate buyers according to their price elasticities of demand|smicln|The product must be a normal good"/>
  <p:tag name="SLIDEORDER" val="3"/>
  <p:tag name="SLIDEGUID" val="AC3E73FDB146430BA83A17793FE32A62"/>
  <p:tag name="CORRECTPOINTVALUE" val="1"/>
  <p:tag name="VALUES" val="Incorrect|smicln|Incorrect|smicln|Incorrect|smicln|Correc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6"/>
  <p:tag name="FONTSIZE" val="32"/>
  <p:tag name="BULLETTYPE" val="ppBulletArabicPeriod"/>
  <p:tag name="ANSWERTEXT" val="Market power&#10;Prevent resale&#10;Segregate buyers according to their price elasticities of demand&#10;The product must be a normal good"/>
  <p:tag name="OLDNUMANSWERS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87755D6CCD24FAA9E39AF86C2116800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3B0C0468661C4DCF9CC6A734B0201193"/>
  <p:tag name="TOTALRESPONSES" val="27"/>
  <p:tag name="RESPONSECOUNT" val="27"/>
  <p:tag name="SLICED" val="False"/>
  <p:tag name="RESPONSES" val="2;2;2;2;2;1;2;2;2;2;2;2;2;4;2;2;2;2;2;2;2;2;3;2;1;2;2;"/>
  <p:tag name="CHARTSTRINGSTD" val="2 23 1 1"/>
  <p:tag name="CHARTSTRINGREV" val="1 1 23 2"/>
  <p:tag name="CHARTSTRINGSTDPER" val="0.0740740740740741 0.851851851851852 0.037037037037037 0.037037037037037"/>
  <p:tag name="CHARTSTRINGREVPER" val="0.037037037037037 0.037037037037037 0.851851851851852 0.0740740740740741"/>
  <p:tag name="RESPONSESGATHERED" val="False"/>
  <p:tag name="ANONYMOUSTEMP" val="False"/>
  <p:tag name="QUESTIONALIAS" val="6. A price discriminating  monopolist charges a higher price to customers who:"/>
  <p:tag name="ANSWERSALIAS" val="Have a more elastic demand|smicln|Have a less elastic demand|smicln|Have a perfectly elastic demand|smicln|Have a unit elastic demand"/>
  <p:tag name="CORRECTPOINTVALUE" val="0"/>
  <p:tag name="VALUES" val="No Value|smicln|No Value|smicln|No Value|smicln|No Val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2"/>
  <p:tag name="FONTSIZE" val="32"/>
  <p:tag name="BULLETTYPE" val="ppBulletArabicPeriod"/>
  <p:tag name="ANSWERTEXT" val="Have a more elastic demand&#10;Have a less elastic demand&#10;Have a perfectly elastic demand&#10;Have a unit elastic demand"/>
  <p:tag name="OLDNUMANSWERS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87755D6CCD24FAA9E39AF86C2116800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7"/>
  <p:tag name="RESPONSECOUNT" val="27"/>
  <p:tag name="SLICED" val="False"/>
  <p:tag name="RESPONSES" val="2;2;2;2;2;1;2;2;2;2;2;2;2;4;2;2;2;2;2;2;2;2;3;2;1;2;2;"/>
  <p:tag name="CHARTSTRINGSTD" val="2 23 1 1"/>
  <p:tag name="CHARTSTRINGREV" val="1 1 23 2"/>
  <p:tag name="CHARTSTRINGSTDPER" val="0.0740740740740741 0.851851851851852 0.037037037037037 0.037037037037037"/>
  <p:tag name="CHARTSTRINGREVPER" val="0.037037037037037 0.037037037037037 0.851851851851852 0.0740740740740741"/>
  <p:tag name="RESPONSESGATHERED" val="False"/>
  <p:tag name="ANONYMOUSTEMP" val="False"/>
  <p:tag name="QUESTIONALIAS" val="6. A price discriminating  monopolist charges a higher price to customers who:"/>
  <p:tag name="ANSWERSALIAS" val="Have a more elastic demand|smicln|Have a less elastic demand|smicln|Have a perfectly elastic demand|smicln|Have a unit elastic demand"/>
  <p:tag name="SLIDEORDER" val="3"/>
  <p:tag name="SLIDEGUID" val="FA07C85DD12B4F278E7195EC0FFE1421"/>
  <p:tag name="CORRECTPOINTVALUE" val="1"/>
  <p:tag name="VALUES" val="Incorrect|smicln|Correct|smicln|Incorrect|smicln|Incorrec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2"/>
  <p:tag name="FONTSIZE" val="32"/>
  <p:tag name="BULLETTYPE" val="ppBulletArabicPeriod"/>
  <p:tag name="ANSWERTEXT" val="Have a more elastic demand&#10;Have a less elastic demand&#10;Have a perfectly elastic demand&#10;Have a unit elastic demand"/>
  <p:tag name="OLDNUMANSWERS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4"/>
  <p:tag name="SLIDEGUID" val="98FD1B0316C94A5D898ED659B9C0558B"/>
  <p:tag name="TOTALRESPONSES" val="23"/>
  <p:tag name="RESPONSECOUNT" val="23"/>
  <p:tag name="SLICED" val="False"/>
  <p:tag name="RESPONSES" val="2;2;2;-;2;3;2;4;2;4;4;3;-;-;1;4;3;4;2;3;1;2;-;3;3;2;4;"/>
  <p:tag name="CHARTSTRINGSTD" val="2 9 6 6"/>
  <p:tag name="CHARTSTRINGREV" val="6 6 9 2"/>
  <p:tag name="CHARTSTRINGSTDPER" val="0.0869565217391304 0.391304347826087 0.260869565217391 0.260869565217391"/>
  <p:tag name="CHARTSTRINGREVPER" val="0.260869565217391 0.260869565217391 0.391304347826087 0.0869565217391304"/>
  <p:tag name="RESPONSESGATHERED" val="False"/>
  <p:tag name="ANONYMOUSTEMP" val="False"/>
  <p:tag name="ANSWERSALIAS" val="N|smicln|M|smicln|Q|smicln|R"/>
  <p:tag name="CORRECTPOINTVALUE" val="0"/>
  <p:tag name="QUESTIONALIAS" val="7.If this firm were  a perfectly price discriminating monopolist, what quantity would be produced? YP 39"/>
  <p:tag name="VALUES" val="No Value|smicln|No Value|smicln|No Value|smicln|No Val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N&#10;M&#10;Q&#10;R"/>
  <p:tag name="OLDNUMANSWERS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3"/>
  <p:tag name="RESPONSECOUNT" val="23"/>
  <p:tag name="SLICED" val="False"/>
  <p:tag name="RESPONSES" val="2;2;2;-;2;3;2;4;2;4;4;3;-;-;1;4;3;4;2;3;1;2;-;3;3;2;4;"/>
  <p:tag name="CHARTSTRINGSTD" val="2 9 6 6"/>
  <p:tag name="CHARTSTRINGREV" val="6 6 9 2"/>
  <p:tag name="CHARTSTRINGSTDPER" val="0.0869565217391304 0.391304347826087 0.260869565217391 0.260869565217391"/>
  <p:tag name="CHARTSTRINGREVPER" val="0.260869565217391 0.260869565217391 0.391304347826087 0.0869565217391304"/>
  <p:tag name="RESPONSESGATHERED" val="False"/>
  <p:tag name="ANONYMOUSTEMP" val="False"/>
  <p:tag name="ANSWERSALIAS" val="N|smicln|M|smicln|Q|smicln|R"/>
  <p:tag name="SLIDEORDER" val="5"/>
  <p:tag name="SLIDEGUID" val="F077DFB212BF442DBE9E7F1D73A9E728"/>
  <p:tag name="CORRECTPOINTVALUE" val="1"/>
  <p:tag name="QUESTIONALIAS" val="7.If this firm were  a perfectly price discriminating monopolist, what quantity would be produced? YP 39"/>
  <p:tag name="VALUES" val="Incorrect|smicln|Incorrect|smicln|Correct|smicln|Incorrec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N&#10;M&#10;Q&#10;R"/>
  <p:tag name="OLDNUMANSWERS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How can you tell that this is a natural monopoly?"/>
  <p:tag name="ANSWERSALIAS" val="D is greater than MR|smicln|MR = zero at Q1|smicln|Demand crosses ATC when ATC is downward sloping|smicln|MC crosses ATC at the lowest point of the ATC"/>
  <p:tag name="SLIDEORDER" val="2"/>
  <p:tag name="SLIDEGUID" val="4EFB645C7CC24B42A466980FBEE399E7"/>
  <p:tag name="TOTALRESPONSES" val="26"/>
  <p:tag name="RESPONSECOUNT" val="26"/>
  <p:tag name="SLICED" val="False"/>
  <p:tag name="RESPONSES" val="3;3;3;3;3;3;3;3;3;4;3;4;2;2;3;3;2;1;-;3;4;3;3;3;3;3;3;"/>
  <p:tag name="CHARTSTRINGSTD" val="1 3 19 3"/>
  <p:tag name="CHARTSTRINGREV" val="3 19 3 1"/>
  <p:tag name="CHARTSTRINGSTDPER" val="0.0384615384615385 0.115384615384615 0.730769230769231 0.115384615384615"/>
  <p:tag name="CHARTSTRINGREVPER" val="0.115384615384615 0.730769230769231 0.115384615384615 0.0384615384615385"/>
  <p:tag name="RESPONSESGATHERED" val="False"/>
  <p:tag name="ANONYMOUSTEMP" val="False"/>
  <p:tag name="CORRECTPOINTVALUE" val="0"/>
  <p:tag name="VALUES" val="No Value|smicln|No Value|smicln|No Value|smicln|No Val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0"/>
  <p:tag name="FONTSIZE" val="32"/>
  <p:tag name="BULLETTYPE" val="ppBulletArabicPeriod"/>
  <p:tag name="ANSWERTEXT" val="D is greater than MR&#10;MR = zero at Q1&#10;Demand crosses ATC when ATC is downward sloping&#10;MC crosses ATC at the lowest point of the ATC"/>
  <p:tag name="OLDNUMANSWERS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How can you tell that this is a natural monopoly?"/>
  <p:tag name="ANSWERSALIAS" val="D is greater than MR|smicln|MR = zero at Q1|smicln|Demand crosses ATC when ATC is downward sloping|smicln|MC crosses ATC at the lowest point of the ATC"/>
  <p:tag name="TOTALRESPONSES" val="26"/>
  <p:tag name="RESPONSECOUNT" val="26"/>
  <p:tag name="SLICED" val="False"/>
  <p:tag name="RESPONSES" val="3;3;3;3;3;3;3;3;3;4;3;4;2;2;3;3;2;1;-;3;4;3;3;3;3;3;3;"/>
  <p:tag name="CHARTSTRINGSTD" val="1 3 19 3"/>
  <p:tag name="CHARTSTRINGREV" val="3 19 3 1"/>
  <p:tag name="CHARTSTRINGSTDPER" val="0.0384615384615385 0.115384615384615 0.730769230769231 0.115384615384615"/>
  <p:tag name="CHARTSTRINGREVPER" val="0.115384615384615 0.730769230769231 0.115384615384615 0.0384615384615385"/>
  <p:tag name="RESPONSESGATHERED" val="False"/>
  <p:tag name="ANONYMOUSTEMP" val="False"/>
  <p:tag name="SLIDEORDER" val="3"/>
  <p:tag name="SLIDEGUID" val="06673F145CDA401D94329A1232674F17"/>
  <p:tag name="CORRECTPOINTVALUE" val="1"/>
  <p:tag name="VALUES" val="Incorrect|smicln|Incorrect|smicln|Correct|smicln|Incorrec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0"/>
  <p:tag name="FONTSIZE" val="32"/>
  <p:tag name="BULLETTYPE" val="ppBulletArabicPeriod"/>
  <p:tag name="ANSWERTEXT" val="D is greater than MR&#10;MR = zero at Q1&#10;Demand crosses ATC when ATC is downward sloping&#10;MC crosses ATC at the lowest point of the ATC"/>
  <p:tag name="OLDNUMANSWERS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If the government wanted to achieve alloc. eff. they would put a price ceiling at:"/>
  <p:tag name="ANSWERSALIAS" val="P1|smicln|P2|smicln|P3|smicln|P4"/>
  <p:tag name="CORRECTPOINTVALUE" val="10"/>
  <p:tag name="TOTALRESPONSES" val="24"/>
  <p:tag name="RESPONSECOUNT" val="24"/>
  <p:tag name="SLICED" val="False"/>
  <p:tag name="RESPONSES" val="1;2;1;2;4;2;1;2;1;2;2;2;-;1;2;1;1;-;-;1;1;2;2;1;2;1;2;"/>
  <p:tag name="CHARTSTRINGSTD" val="11 12 0 1"/>
  <p:tag name="CHARTSTRINGREV" val="1 0 12 11"/>
  <p:tag name="CHARTSTRINGSTDPER" val="0.458333333333333 0.5 0 0.0416666666666667"/>
  <p:tag name="CHARTSTRINGREVPER" val="0.0416666666666667 0 0.5 0.458333333333333"/>
  <p:tag name="ANONYMOUSTEMP" val="False"/>
  <p:tag name="RESPONSESGATHERED" val="False"/>
  <p:tag name="SLIDEORDER" val="3"/>
  <p:tag name="SLIDEGUID" val="27199D7A574B4D29953BAA2FCFDDE0B2"/>
  <p:tag name="VALUES" val="No Value|smicln|No Value|smicln|No Value|smicln|No Val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6"/>
  <p:tag name="BULLETTYPE" val="ppBulletArabicPeriod"/>
  <p:tag name="ANSWERTEXT" val="P1&#10;P2&#10;P3&#10;P4"/>
  <p:tag name="OLDNUMANSWERS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If the government wanted to achieve alloc. eff. they would put a price ceiling at:"/>
  <p:tag name="ANSWERSALIAS" val="P1|smicln|P2|smicln|P3|smicln|P4"/>
  <p:tag name="CORRECTPOINTVALUE" val="10"/>
  <p:tag name="TOTALRESPONSES" val="24"/>
  <p:tag name="RESPONSECOUNT" val="24"/>
  <p:tag name="SLICED" val="False"/>
  <p:tag name="RESPONSES" val="1;2;1;2;4;2;1;2;1;2;2;2;-;1;2;1;1;-;-;1;1;2;2;1;2;1;2;"/>
  <p:tag name="CHARTSTRINGSTD" val="11 12 0 1"/>
  <p:tag name="CHARTSTRINGREV" val="1 0 12 11"/>
  <p:tag name="CHARTSTRINGSTDPER" val="0.458333333333333 0.5 0 0.0416666666666667"/>
  <p:tag name="CHARTSTRINGREVPER" val="0.0416666666666667 0 0.5 0.458333333333333"/>
  <p:tag name="ANONYMOUSTEMP" val="False"/>
  <p:tag name="RESPONSESGATHERED" val="False"/>
  <p:tag name="SLIDEORDER" val="4"/>
  <p:tag name="SLIDEGUID" val="CEBD84D2F8E9490CB4AA60D10308D23C"/>
  <p:tag name="VALUES" val="Incorrect|smicln|Incorrect|smicln|Correct|smicln|Incorrect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6"/>
  <p:tag name="BULLETTYPE" val="ppBulletArabicPeriod"/>
  <p:tag name="ANSWERTEXT" val="P1&#10;P2&#10;P3&#10;P4"/>
  <p:tag name="OLDNUMANSWERS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Monopolies can earn long run profits because:"/>
  <p:tag name="SLIDEORDER" val="2"/>
  <p:tag name="SLIDEGUID" val="8DF22F44BF8A419380B854417AA4C748"/>
  <p:tag name="TOTALRESPONSES" val="27"/>
  <p:tag name="RESPONSECOUNT" val="27"/>
  <p:tag name="SLICED" val="False"/>
  <p:tag name="RESPONSES" val="4;4;4;4;4;4;4;4;4;4;4;4;4;4;4;4;4;4;4;4;4;4;4;1;1;3;3;"/>
  <p:tag name="CHARTSTRINGSTD" val="2 0 2 23"/>
  <p:tag name="CHARTSTRINGREV" val="23 2 0 2"/>
  <p:tag name="CHARTSTRINGSTDPER" val="0.0740740740740741 0 0.0740740740740741 0.851851851851852"/>
  <p:tag name="CHARTSTRINGREVPER" val="0.851851851851852 0.0740740740740741 0 0.0740740740740741"/>
  <p:tag name="RESPONSESGATHERED" val="False"/>
  <p:tag name="ANONYMOUSTEMP" val="False"/>
  <p:tag name="ANSWERSALIAS" val="They produce a unique product|smicln|They face a downward sloping demand|smicln|They are price makers (have market power)|smicln|They have barriers to entry"/>
  <p:tag name="CORRECTPOINTVALUE" val="0"/>
  <p:tag name="VALUES" val="No Value|smicln|No Value|smicln|No Value|smicln|No Valu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0"/>
  <p:tag name="TOTALRESPONSES" val="24"/>
  <p:tag name="RESPONSECOUNT" val="24"/>
  <p:tag name="SLICED" val="False"/>
  <p:tag name="RESPONSES" val="1;2;1;2;4;2;1;2;1;2;2;2;-;1;2;1;1;-;-;1;1;2;2;1;2;1;2;"/>
  <p:tag name="CHARTSTRINGSTD" val="11 12 0 1"/>
  <p:tag name="CHARTSTRINGREV" val="1 0 12 11"/>
  <p:tag name="CHARTSTRINGSTDPER" val="0.458333333333333 0.5 0 0.0416666666666667"/>
  <p:tag name="CHARTSTRINGREVPER" val="0.0416666666666667 0 0.5 0.458333333333333"/>
  <p:tag name="ANONYMOUSTEMP" val="False"/>
  <p:tag name="RESPONSESGATHERED" val="False"/>
  <p:tag name="QUESTIONALIAS" val="10. If this monopoly was not regulated they would produce ____ and the alloc. Eff Q is ___:"/>
  <p:tag name="ANSWERSALIAS" val="Q3, Q1|smicln|Q3, Q2|smicln|Q1, Q3|smicln|Q1, Q2|smicln|Q2, Q2"/>
  <p:tag name="SLIDEORDER" val="4"/>
  <p:tag name="SLIDEGUID" val="559651243805447CB5F2F6AF6060AD02"/>
  <p:tag name="VALUES" val="No Value|smicln|No Value|smicln|No Value|smicln|No Value|smicln|No Valu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4"/>
  <p:tag name="FONTSIZE" val="36"/>
  <p:tag name="BULLETTYPE" val="ppBulletArabicPeriod"/>
  <p:tag name="ANSWERTEXT" val="Q3, Q1&#10;Q3, Q2&#10;Q1, Q3&#10;Q1, Q2&#10;Q2, Q2"/>
  <p:tag name="OLDNUMANSWERS" val="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0"/>
  <p:tag name="TOTALRESPONSES" val="24"/>
  <p:tag name="RESPONSECOUNT" val="24"/>
  <p:tag name="SLICED" val="False"/>
  <p:tag name="RESPONSES" val="1;2;1;2;4;2;1;2;1;2;2;2;-;1;2;1;1;-;-;1;1;2;2;1;2;1;2;"/>
  <p:tag name="CHARTSTRINGSTD" val="11 12 0 1"/>
  <p:tag name="CHARTSTRINGREV" val="1 0 12 11"/>
  <p:tag name="CHARTSTRINGSTDPER" val="0.458333333333333 0.5 0 0.0416666666666667"/>
  <p:tag name="CHARTSTRINGREVPER" val="0.0416666666666667 0 0.5 0.458333333333333"/>
  <p:tag name="ANONYMOUSTEMP" val="False"/>
  <p:tag name="RESPONSESGATHERED" val="False"/>
  <p:tag name="QUESTIONALIAS" val="10. If this monopoly was not regulated they would produce ____ and the alloc. Eff Q is ___:"/>
  <p:tag name="ANSWERSALIAS" val="Q3, Q1|smicln|Q3, Q2|smicln|Q1, Q3|smicln|Q1, Q2|smicln|Q2, Q2"/>
  <p:tag name="SLIDEORDER" val="5"/>
  <p:tag name="SLIDEGUID" val="B93EC83C02904987BD0436C87EEAE023"/>
  <p:tag name="VALUES" val="Incorrect|smicln|Correct|smicln|Incorrect|smicln|Incorrect|smicln|Incorrect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4"/>
  <p:tag name="FONTSIZE" val="36"/>
  <p:tag name="BULLETTYPE" val="ppBulletArabicPeriod"/>
  <p:tag name="ANSWERTEXT" val="Q3, Q1&#10;Q3, Q2&#10;Q1, Q3&#10;Q1, Q2&#10;Q2, Q2"/>
  <p:tag name="OLDNUMANSWERS" val="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If the government wanted to achieve alloc. eff. they would put a price ceiling at:"/>
  <p:tag name="ANSWERSALIAS" val="P1|smicln|P2|smicln|P3|smicln|P4"/>
  <p:tag name="SLIDEORDER" val="2"/>
  <p:tag name="SLIDEGUID" val="FD64648BD8CB40C1BC2CAFD73A26D73D"/>
  <p:tag name="TOTALRESPONSES" val="24"/>
  <p:tag name="RESPONSECOUNT" val="24"/>
  <p:tag name="SLICED" val="False"/>
  <p:tag name="RESPONSES" val="1;2;1;2;4;2;1;2;1;2;2;2;-;1;2;1;1;-;-;1;1;2;2;1;2;1;2;"/>
  <p:tag name="CHARTSTRINGSTD" val="11 12 0 1"/>
  <p:tag name="CHARTSTRINGREV" val="1 0 12 11"/>
  <p:tag name="CHARTSTRINGSTDPER" val="0.458333333333333 0.5 0 0.0416666666666667"/>
  <p:tag name="CHARTSTRINGREVPER" val="0.0416666666666667 0 0.5 0.458333333333333"/>
  <p:tag name="RESPONSESGATHERED" val="False"/>
  <p:tag name="ANONYMOUSTEMP" val="False"/>
  <p:tag name="CORRECTPOINTVALUE" val="0"/>
  <p:tag name="VALUES" val="No Value|smicln|No Value|smicln|No Value|smicln|No Valu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6"/>
  <p:tag name="BULLETTYPE" val="ppBulletArabicPeriod"/>
  <p:tag name="ANSWERTEXT" val="P1&#10;P2&#10;P3&#10;P4"/>
  <p:tag name="OLDNUMANSWERS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If the government wanted to achieve alloc. eff. they would put a price ceiling at:"/>
  <p:tag name="ANSWERSALIAS" val="P1|smicln|P2|smicln|P3|smicln|P4"/>
  <p:tag name="TOTALRESPONSES" val="24"/>
  <p:tag name="RESPONSECOUNT" val="24"/>
  <p:tag name="SLICED" val="False"/>
  <p:tag name="RESPONSES" val="1;2;1;2;4;2;1;2;1;2;2;2;-;1;2;1;1;-;-;1;1;2;2;1;2;1;2;"/>
  <p:tag name="CHARTSTRINGSTD" val="11 12 0 1"/>
  <p:tag name="CHARTSTRINGREV" val="1 0 12 11"/>
  <p:tag name="CHARTSTRINGSTDPER" val="0.458333333333333 0.5 0 0.0416666666666667"/>
  <p:tag name="CHARTSTRINGREVPER" val="0.0416666666666667 0 0.5 0.458333333333333"/>
  <p:tag name="RESPONSESGATHERED" val="False"/>
  <p:tag name="ANONYMOUSTEMP" val="False"/>
  <p:tag name="SLIDEORDER" val="3"/>
  <p:tag name="SLIDEGUID" val="1407E009DB9D4DF7B7CABFB1FFCAF875"/>
  <p:tag name="CORRECTPOINTVALUE" val="1"/>
  <p:tag name="VALUES" val="Incorrect|smicln|Correct|smicln|Incorrect|smicln|Incorrec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6"/>
  <p:tag name="BULLETTYPE" val="ppBulletArabicPeriod"/>
  <p:tag name="ANSWERTEXT" val="P1&#10;P2&#10;P3&#10;P4"/>
  <p:tag name="OLDNUMANSWER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5"/>
  <p:tag name="FONTSIZE" val="32"/>
  <p:tag name="BULLETTYPE" val="ppBulletArabicPeriod"/>
  <p:tag name="ANSWERTEXT" val="They produce a unique product&#10;They face a downward sloping demand&#10;They are price makers (have market power)&#10;They have barriers to entry"/>
  <p:tag name="OLDNUMANSWERS" val="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If the government use AC pricing they would put a price ceiling at:"/>
  <p:tag name="ANSWERSALIAS" val="P1|smicln|P2|smicln|P3|smicln|P4"/>
  <p:tag name="SLIDEORDER" val="3"/>
  <p:tag name="SLIDEGUID" val="1CFF1662D343493BBC5328155B469CCE"/>
  <p:tag name="TOTALRESPONSES" val="23"/>
  <p:tag name="RESPONSECOUNT" val="23"/>
  <p:tag name="SLICED" val="False"/>
  <p:tag name="RESPONSES" val="3;1;1;1;2;1;-;1;1;1;-;1;1;2;-;1;1;1;-;2;2;2;2;1;3;1;1;"/>
  <p:tag name="CHARTSTRINGSTD" val="15 6 2 0"/>
  <p:tag name="CHARTSTRINGREV" val="0 2 6 15"/>
  <p:tag name="CHARTSTRINGSTDPER" val="0.652173913043478 0.260869565217391 0.0869565217391304 0"/>
  <p:tag name="CHARTSTRINGREVPER" val="0 0.0869565217391304 0.260869565217391 0.652173913043478"/>
  <p:tag name="RESPONSESGATHERED" val="False"/>
  <p:tag name="ANONYMOUSTEMP" val="False"/>
  <p:tag name="CORRECTPOINTVALUE" val="0"/>
  <p:tag name="VALUES" val="No Value|smicln|No Value|smicln|No Value|smicln|No Valu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6"/>
  <p:tag name="BULLETTYPE" val="ppBulletArabicPeriod"/>
  <p:tag name="ANSWERTEXT" val="P1&#10;P2&#10;P3&#10;P4"/>
  <p:tag name="OLDNUMANSWERS" val="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If the government use AC pricing they would put a price ceiling at:"/>
  <p:tag name="ANSWERSALIAS" val="P1|smicln|P2|smicln|P3|smicln|P4"/>
  <p:tag name="TOTALRESPONSES" val="23"/>
  <p:tag name="RESPONSECOUNT" val="23"/>
  <p:tag name="SLICED" val="False"/>
  <p:tag name="RESPONSES" val="3;1;1;1;2;1;-;1;1;1;-;1;1;2;-;1;1;1;-;2;2;2;2;1;3;1;1;"/>
  <p:tag name="CHARTSTRINGSTD" val="15 6 2 0"/>
  <p:tag name="CHARTSTRINGREV" val="0 2 6 15"/>
  <p:tag name="CHARTSTRINGSTDPER" val="0.652173913043478 0.260869565217391 0.0869565217391304 0"/>
  <p:tag name="CHARTSTRINGREVPER" val="0 0.0869565217391304 0.260869565217391 0.652173913043478"/>
  <p:tag name="RESPONSESGATHERED" val="False"/>
  <p:tag name="ANONYMOUSTEMP" val="False"/>
  <p:tag name="SLIDEORDER" val="4"/>
  <p:tag name="SLIDEGUID" val="22A63899C8A247E6AABD51B0A8A607B3"/>
  <p:tag name="CORRECTPOINTVALUE" val="1"/>
  <p:tag name="VALUES" val="Correct|smicln|Incorrect|smicln|Incorrect|smicln|Incorrec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6"/>
  <p:tag name="BULLETTYPE" val="ppBulletArabicPeriod"/>
  <p:tag name="ANSWERTEXT" val="P1&#10;P2&#10;P3&#10;P4"/>
  <p:tag name="OLDNUMANSWERS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Monopolies can earn long run profits because:"/>
  <p:tag name="TOTALRESPONSES" val="27"/>
  <p:tag name="RESPONSECOUNT" val="27"/>
  <p:tag name="SLICED" val="False"/>
  <p:tag name="RESPONSES" val="4;4;4;4;4;4;4;4;4;4;4;4;4;4;4;4;4;4;4;4;4;4;4;1;1;3;3;"/>
  <p:tag name="CHARTSTRINGSTD" val="2 0 2 23"/>
  <p:tag name="CHARTSTRINGREV" val="23 2 0 2"/>
  <p:tag name="CHARTSTRINGSTDPER" val="0.0740740740740741 0 0.0740740740740741 0.851851851851852"/>
  <p:tag name="CHARTSTRINGREVPER" val="0.851851851851852 0.0740740740740741 0 0.0740740740740741"/>
  <p:tag name="RESPONSESGATHERED" val="False"/>
  <p:tag name="ANONYMOUSTEMP" val="False"/>
  <p:tag name="ANSWERSALIAS" val="They produce a unique product|smicln|They face a downward sloping demand|smicln|They are price makers (have market power)|smicln|They have barriers to entry"/>
  <p:tag name="SLIDEORDER" val="3"/>
  <p:tag name="SLIDEGUID" val="22BD63AD8D0041AC975BA480BD10942B"/>
  <p:tag name="CORRECTPOINTVALUE" val="1"/>
  <p:tag name="VALUES" val="Incorrect|smicln|Incorrect|smicln|Incorrect|smicln|Correc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1718</Words>
  <Application>Microsoft Office PowerPoint</Application>
  <PresentationFormat>On-screen Show (4:3)</PresentationFormat>
  <Paragraphs>282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10b - ARE BUSINESSES EFFICIENT? Monopoly in the Long Run</vt:lpstr>
      <vt:lpstr>ARE BUSINESSES EFFICIENT? 10b – Monopoly: Long-Run Equilibrium</vt:lpstr>
      <vt:lpstr>PowerPoint Presentation</vt:lpstr>
      <vt:lpstr>PowerPoint Presentation</vt:lpstr>
      <vt:lpstr>PowerPoint Presentation</vt:lpstr>
      <vt:lpstr>1. Monopolies can earn long run profits because:</vt:lpstr>
      <vt:lpstr>1. Monopolies can earn long run profits because:</vt:lpstr>
      <vt:lpstr>PowerPoint Presentation</vt:lpstr>
      <vt:lpstr>2. In the LR, what quantity will be produced? YP 35</vt:lpstr>
      <vt:lpstr>2. In the LR, what quantity will be produced? YP 35</vt:lpstr>
      <vt:lpstr>3. What is the Prod. Eff. Q? YP 35</vt:lpstr>
      <vt:lpstr>3. What is the Prod. Eff. Q? YP 35</vt:lpstr>
      <vt:lpstr>Monopoly: Productive Inefficiency</vt:lpstr>
      <vt:lpstr>4. What is the Alloc. Eff. Q? YP 35</vt:lpstr>
      <vt:lpstr>4. What is the Alloc. Eff. Q? YP 35</vt:lpstr>
      <vt:lpstr>ARE MONOPOLIES EFFICIENT?  NO!</vt:lpstr>
      <vt:lpstr>Monopoly: LR Equilibrium</vt:lpstr>
      <vt:lpstr>Monopolies are Inefficient BUT, Cost Complications exist:</vt:lpstr>
      <vt:lpstr>ARE BUSINESSES EFFICIENT?</vt:lpstr>
      <vt:lpstr>PRICE DISCRIMINATION</vt:lpstr>
      <vt:lpstr>5. Which is NOT a necessary condition for price discrimination?</vt:lpstr>
      <vt:lpstr>5. Which is NOT a necessary condition for price discrimination?</vt:lpstr>
      <vt:lpstr>6. A price discriminating  monopolist charges a higher price to customers who:</vt:lpstr>
      <vt:lpstr>6. A price discriminating  monopolist charges a higher price to customers who:</vt:lpstr>
      <vt:lpstr>7.If this firm were  a perfectly price discriminating monopolist, what quantity would be produced? YP 39</vt:lpstr>
      <vt:lpstr>7.If this firm were  a perfectly price discriminating monopolist, what quantity would be produced? YP 39</vt:lpstr>
      <vt:lpstr>PowerPoint Presentation</vt:lpstr>
      <vt:lpstr>ARE BUSINESSES EFFICIENT?</vt:lpstr>
      <vt:lpstr>Regulated Monopoly</vt:lpstr>
      <vt:lpstr>Regulated Monopoly</vt:lpstr>
      <vt:lpstr>Regulated Monopoly</vt:lpstr>
      <vt:lpstr>Regulated Monopoly</vt:lpstr>
      <vt:lpstr>8. How can you tell that this is a natural monopoly? YP 37</vt:lpstr>
      <vt:lpstr>8. How can you tell that this is a natural monopoly? YP 37</vt:lpstr>
      <vt:lpstr>9. If this monopoly was not regulated they would charge a price of: (YP 37)</vt:lpstr>
      <vt:lpstr>9. If this monopoly was not regulated they would charge a price of: (YP 37)</vt:lpstr>
      <vt:lpstr>10. If this monopoly was not regulated they would produce ____ and the alloc. Eff Q is ___: (YP 37)</vt:lpstr>
      <vt:lpstr>10. If this monopoly was not regulated they would produce ____ and the alloc. Eff Q is ___: (YP 37)</vt:lpstr>
      <vt:lpstr>11. If the government wanted to achieve alloc. eff. they would put a price ceiling at: (YP 37)</vt:lpstr>
      <vt:lpstr>11. If the government wanted to achieve alloc. eff. they would put a price ceiling at: (YP 37)</vt:lpstr>
      <vt:lpstr>12. If the government uses AC pricing  (fair return pricing) they would put a price  ceiling at: (YP 37)</vt:lpstr>
      <vt:lpstr>12. If the government uses AC pricing  (fair return pricing) they would put a price  ceiling at: (YP 37)</vt:lpstr>
      <vt:lpstr>Monopoly: Rate Regulation</vt:lpstr>
      <vt:lpstr>Monopoly: Rate regulation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Mark Healy</cp:lastModifiedBy>
  <cp:revision>121</cp:revision>
  <dcterms:created xsi:type="dcterms:W3CDTF">2013-02-04T18:55:14Z</dcterms:created>
  <dcterms:modified xsi:type="dcterms:W3CDTF">2019-11-06T14:44:26Z</dcterms:modified>
</cp:coreProperties>
</file>