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321" r:id="rId3"/>
    <p:sldId id="322" r:id="rId4"/>
    <p:sldId id="323" r:id="rId5"/>
    <p:sldId id="324" r:id="rId6"/>
    <p:sldId id="325" r:id="rId7"/>
    <p:sldId id="326" r:id="rId8"/>
    <p:sldId id="327" r:id="rId9"/>
    <p:sldId id="328" r:id="rId10"/>
    <p:sldId id="329" r:id="rId11"/>
    <p:sldId id="259" r:id="rId12"/>
    <p:sldId id="277" r:id="rId13"/>
    <p:sldId id="273" r:id="rId14"/>
    <p:sldId id="278" r:id="rId15"/>
    <p:sldId id="330" r:id="rId16"/>
    <p:sldId id="331" r:id="rId17"/>
    <p:sldId id="332" r:id="rId18"/>
    <p:sldId id="333" r:id="rId19"/>
    <p:sldId id="334" r:id="rId20"/>
    <p:sldId id="261" r:id="rId21"/>
    <p:sldId id="279" r:id="rId22"/>
    <p:sldId id="335" r:id="rId23"/>
    <p:sldId id="336" r:id="rId24"/>
    <p:sldId id="337" r:id="rId25"/>
    <p:sldId id="262" r:id="rId26"/>
    <p:sldId id="280" r:id="rId27"/>
    <p:sldId id="338" r:id="rId28"/>
    <p:sldId id="339" r:id="rId29"/>
    <p:sldId id="275" r:id="rId30"/>
    <p:sldId id="281" r:id="rId31"/>
    <p:sldId id="340" r:id="rId32"/>
    <p:sldId id="341" r:id="rId33"/>
    <p:sldId id="342" r:id="rId34"/>
    <p:sldId id="260" r:id="rId35"/>
    <p:sldId id="282" r:id="rId36"/>
    <p:sldId id="263" r:id="rId37"/>
    <p:sldId id="283" r:id="rId38"/>
    <p:sldId id="343" r:id="rId39"/>
    <p:sldId id="298" r:id="rId40"/>
    <p:sldId id="301" r:id="rId41"/>
    <p:sldId id="344" r:id="rId42"/>
    <p:sldId id="345" r:id="rId43"/>
    <p:sldId id="346" r:id="rId44"/>
    <p:sldId id="347" r:id="rId45"/>
    <p:sldId id="348" r:id="rId46"/>
    <p:sldId id="349" r:id="rId47"/>
    <p:sldId id="350" r:id="rId48"/>
    <p:sldId id="351" r:id="rId49"/>
    <p:sldId id="352" r:id="rId50"/>
    <p:sldId id="353" r:id="rId51"/>
    <p:sldId id="354" r:id="rId52"/>
    <p:sldId id="355" r:id="rId53"/>
    <p:sldId id="264" r:id="rId54"/>
    <p:sldId id="284" r:id="rId55"/>
    <p:sldId id="265" r:id="rId56"/>
    <p:sldId id="285" r:id="rId57"/>
    <p:sldId id="266" r:id="rId58"/>
    <p:sldId id="286" r:id="rId59"/>
    <p:sldId id="356" r:id="rId60"/>
    <p:sldId id="357" r:id="rId61"/>
    <p:sldId id="358" r:id="rId62"/>
    <p:sldId id="359" r:id="rId63"/>
    <p:sldId id="360" r:id="rId64"/>
    <p:sldId id="361" r:id="rId65"/>
    <p:sldId id="362" r:id="rId66"/>
    <p:sldId id="363" r:id="rId67"/>
    <p:sldId id="364" r:id="rId68"/>
    <p:sldId id="365" r:id="rId69"/>
    <p:sldId id="267" r:id="rId70"/>
    <p:sldId id="287" r:id="rId71"/>
    <p:sldId id="366" r:id="rId72"/>
  </p:sldIdLst>
  <p:sldSz cx="9144000" cy="6858000" type="screen4x3"/>
  <p:notesSz cx="6858000" cy="9144000"/>
  <p:custDataLst>
    <p:tags r:id="rId7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3" d="100"/>
          <a:sy n="63" d="100"/>
        </p:scale>
        <p:origin x="-1555" y="-50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746EAF-A769-436D-9698-E3130BACC578}"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746EAF-A769-436D-9698-E3130BACC578}"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746EAF-A769-436D-9698-E3130BACC578}" type="datetimeFigureOut">
              <a:rPr lang="en-US" smtClean="0"/>
              <a:pPr/>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746EAF-A769-436D-9698-E3130BACC578}" type="datetimeFigureOut">
              <a:rPr lang="en-US" smtClean="0"/>
              <a:pPr/>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46EAF-A769-436D-9698-E3130BACC578}" type="datetimeFigureOut">
              <a:rPr lang="en-US" smtClean="0"/>
              <a:pPr/>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46EAF-A769-436D-9698-E3130BACC578}" type="datetimeFigureOut">
              <a:rPr lang="en-US" smtClean="0"/>
              <a:pPr/>
              <a:t>3/27/2020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9D441-B69F-49EC-8203-F85001B0A1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8.xml"/><Relationship Id="rId1" Type="http://schemas.openxmlformats.org/officeDocument/2006/relationships/tags" Target="../tags/tag27.xml"/></Relationships>
</file>

<file path=ppt/slides/_rels/slide21.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6.xml"/><Relationship Id="rId1" Type="http://schemas.openxmlformats.org/officeDocument/2006/relationships/tags" Target="../tags/tag35.xml"/></Relationships>
</file>

<file path=ppt/slides/_rels/slide2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3.xml"/><Relationship Id="rId1" Type="http://schemas.openxmlformats.org/officeDocument/2006/relationships/tags" Target="../tags/tag4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1.xml"/><Relationship Id="rId1" Type="http://schemas.openxmlformats.org/officeDocument/2006/relationships/tags" Target="../tags/tag50.xml"/></Relationships>
</file>

<file path=ppt/slides/_rels/slide35.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6.xml"/><Relationship Id="rId1" Type="http://schemas.openxmlformats.org/officeDocument/2006/relationships/tags" Target="../tags/tag55.xml"/></Relationships>
</file>

<file path=ppt/slides/_rels/slide37.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11.png"/><Relationship Id="rId4"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13.png"/><Relationship Id="rId4"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13.png"/><Relationship Id="rId4"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13.png"/><Relationship Id="rId4"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9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94.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5.xml"/></Relationships>
</file>

<file path=ppt/slides/_rels/slide6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slideLayout" Target="../slideLayouts/slideLayout7.xml"/><Relationship Id="rId1" Type="http://schemas.openxmlformats.org/officeDocument/2006/relationships/tags" Target="../tags/tag96.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6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slideLayout" Target="../slideLayouts/slideLayout7.xml"/><Relationship Id="rId1" Type="http://schemas.openxmlformats.org/officeDocument/2006/relationships/tags" Target="../tags/tag98.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99.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0.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tags" Target="../tags/tag101.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02.xml"/><Relationship Id="rId5" Type="http://schemas.openxmlformats.org/officeDocument/2006/relationships/image" Target="../media/image21.pn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image" Target="../media/image27.png"/><Relationship Id="rId4"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hyperlink" Target="http://www.cbsnews.com/news/whats-so-bad-about-monopoly-power/" TargetMode="Externa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hyperlink" Target="http://markets.cbsnews.com/MSFT/quote/" TargetMode="External"/><Relationship Id="rId5" Type="http://schemas.openxmlformats.org/officeDocument/2006/relationships/hyperlink" Target="http://www.ft.com/intl/cms/s/0/4af20576-3757-11e4-8472-00144feabdc0.html" TargetMode="External"/><Relationship Id="rId4" Type="http://schemas.openxmlformats.org/officeDocument/2006/relationships/hyperlink" Target="http://markets.cbsnews.com/GOOG/quo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7772400" cy="1371600"/>
          </a:xfrm>
        </p:spPr>
        <p:txBody>
          <a:bodyPr>
            <a:normAutofit fontScale="90000"/>
          </a:bodyPr>
          <a:lstStyle/>
          <a:p>
            <a:r>
              <a:rPr lang="en-US" b="1" dirty="0"/>
              <a:t>ARE BUSINESSES EFFICIENT? </a:t>
            </a:r>
            <a:r>
              <a:rPr lang="en-US" b="1" dirty="0" smtClean="0"/>
              <a:t/>
            </a:r>
            <a:br>
              <a:rPr lang="en-US" b="1" dirty="0" smtClean="0"/>
            </a:br>
            <a:r>
              <a:rPr lang="en-US" b="1" dirty="0" smtClean="0"/>
              <a:t>10a - Monopoly</a:t>
            </a:r>
            <a:endParaRPr lang="en-US" b="1" dirty="0"/>
          </a:p>
        </p:txBody>
      </p:sp>
      <p:sp>
        <p:nvSpPr>
          <p:cNvPr id="3" name="Subtitle 2"/>
          <p:cNvSpPr>
            <a:spLocks noGrp="1"/>
          </p:cNvSpPr>
          <p:nvPr>
            <p:ph type="subTitle" idx="1"/>
          </p:nvPr>
        </p:nvSpPr>
        <p:spPr>
          <a:xfrm>
            <a:off x="609600" y="3581400"/>
            <a:ext cx="7772400" cy="2743200"/>
          </a:xfrm>
        </p:spPr>
        <p:txBody>
          <a:bodyPr>
            <a:normAutofit lnSpcReduction="10000"/>
          </a:bodyPr>
          <a:lstStyle/>
          <a:p>
            <a:pPr algn="l"/>
            <a:r>
              <a:rPr lang="en-US" b="1" dirty="0" smtClean="0">
                <a:solidFill>
                  <a:schemeClr val="tx1"/>
                </a:solidFill>
              </a:rPr>
              <a:t>This web quiz may appear as two pages on tablets and laptops.</a:t>
            </a:r>
          </a:p>
          <a:p>
            <a:pPr algn="l"/>
            <a:endParaRPr lang="en-US" sz="800" b="1" dirty="0">
              <a:solidFill>
                <a:schemeClr val="tx1"/>
              </a:solidFill>
            </a:endParaRPr>
          </a:p>
          <a:p>
            <a:pPr algn="l"/>
            <a:r>
              <a:rPr lang="en-US" b="1" dirty="0" smtClean="0">
                <a:solidFill>
                  <a:schemeClr val="tx1"/>
                </a:solidFill>
              </a:rPr>
              <a:t>I recommend that you view it as one page by clicking on the open book icon        at the bottom of the page.</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5348" y="5105400"/>
            <a:ext cx="616272" cy="53067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400"/>
            <a:ext cx="9144000" cy="167911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39771"/>
            <a:ext cx="9144000" cy="418229"/>
          </a:xfrm>
          <a:prstGeom prst="rect">
            <a:avLst/>
          </a:prstGeom>
        </p:spPr>
      </p:pic>
    </p:spTree>
    <p:custDataLst>
      <p:tags r:id="rId1"/>
    </p:custDataLst>
    <p:extLst>
      <p:ext uri="{BB962C8B-B14F-4D97-AF65-F5344CB8AC3E}">
        <p14:creationId xmlns:p14="http://schemas.microsoft.com/office/powerpoint/2010/main" val="41217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0"/>
            <a:ext cx="7772400" cy="609599"/>
          </a:xfrm>
        </p:spPr>
        <p:txBody>
          <a:bodyPr>
            <a:normAutofit fontScale="90000"/>
          </a:bodyPr>
          <a:lstStyle/>
          <a:p>
            <a:r>
              <a:rPr lang="en-US" b="1" dirty="0" smtClean="0"/>
              <a:t>ARE BUSINESSES EFFICIENT?</a:t>
            </a:r>
            <a:endParaRPr lang="en-US" b="1" dirty="0"/>
          </a:p>
        </p:txBody>
      </p:sp>
      <p:sp>
        <p:nvSpPr>
          <p:cNvPr id="3" name="Subtitle 2"/>
          <p:cNvSpPr>
            <a:spLocks noGrp="1"/>
          </p:cNvSpPr>
          <p:nvPr>
            <p:ph type="subTitle" idx="1"/>
          </p:nvPr>
        </p:nvSpPr>
        <p:spPr>
          <a:xfrm>
            <a:off x="601980" y="1143000"/>
            <a:ext cx="8001000" cy="4648200"/>
          </a:xfrm>
        </p:spPr>
        <p:txBody>
          <a:bodyPr>
            <a:normAutofit/>
          </a:bodyPr>
          <a:lstStyle/>
          <a:p>
            <a:pPr algn="l"/>
            <a:r>
              <a:rPr lang="en-US" sz="4000" dirty="0" smtClean="0">
                <a:solidFill>
                  <a:schemeClr val="tx1"/>
                </a:solidFill>
              </a:rPr>
              <a:t>Monopoly</a:t>
            </a:r>
          </a:p>
          <a:p>
            <a:pPr lvl="1" algn="l">
              <a:buFont typeface="Arial" pitchFamily="34" charset="0"/>
              <a:buChar char="•"/>
            </a:pPr>
            <a:r>
              <a:rPr lang="en-US" sz="3600" b="1" dirty="0" smtClean="0">
                <a:solidFill>
                  <a:srgbClr val="FF0000"/>
                </a:solidFill>
              </a:rPr>
              <a:t>Characteristics and Examples</a:t>
            </a:r>
          </a:p>
          <a:p>
            <a:pPr lvl="1" algn="l">
              <a:buFont typeface="Arial" pitchFamily="34" charset="0"/>
              <a:buChar char="•"/>
            </a:pPr>
            <a:r>
              <a:rPr lang="en-US" sz="3600" dirty="0" smtClean="0">
                <a:solidFill>
                  <a:schemeClr val="tx1"/>
                </a:solidFill>
              </a:rPr>
              <a:t>Barriers to Entry</a:t>
            </a:r>
          </a:p>
          <a:p>
            <a:pPr lvl="1" algn="l">
              <a:buFont typeface="Arial" pitchFamily="34" charset="0"/>
              <a:buChar char="•"/>
            </a:pPr>
            <a:r>
              <a:rPr lang="en-US" sz="3600" dirty="0" smtClean="0">
                <a:solidFill>
                  <a:schemeClr val="tx1"/>
                </a:solidFill>
              </a:rPr>
              <a:t>Short Run Equilibrium</a:t>
            </a:r>
          </a:p>
          <a:p>
            <a:pPr lvl="2" algn="l">
              <a:buFont typeface="Arial" pitchFamily="34" charset="0"/>
              <a:buChar char="•"/>
            </a:pPr>
            <a:r>
              <a:rPr lang="en-US" sz="3200" dirty="0" smtClean="0">
                <a:solidFill>
                  <a:schemeClr val="tx1"/>
                </a:solidFill>
              </a:rPr>
              <a:t>Profit maximizing case</a:t>
            </a:r>
          </a:p>
          <a:p>
            <a:pPr lvl="2" algn="l">
              <a:buFont typeface="Arial" pitchFamily="34" charset="0"/>
              <a:buChar char="•"/>
            </a:pPr>
            <a:r>
              <a:rPr lang="en-US" sz="3200" dirty="0" smtClean="0">
                <a:solidFill>
                  <a:schemeClr val="tx1"/>
                </a:solidFill>
              </a:rPr>
              <a:t>Loss minimizing case</a:t>
            </a:r>
          </a:p>
          <a:p>
            <a:pPr lvl="2" algn="l">
              <a:buFont typeface="Arial" pitchFamily="34" charset="0"/>
              <a:buChar char="•"/>
            </a:pPr>
            <a:r>
              <a:rPr lang="en-US" sz="3200" dirty="0" smtClean="0">
                <a:solidFill>
                  <a:schemeClr val="tx1"/>
                </a:solidFill>
              </a:rPr>
              <a:t>Shut down case</a:t>
            </a:r>
          </a:p>
        </p:txBody>
      </p:sp>
      <p:sp>
        <p:nvSpPr>
          <p:cNvPr id="4" name="TextBox 3"/>
          <p:cNvSpPr txBox="1"/>
          <p:nvPr/>
        </p:nvSpPr>
        <p:spPr>
          <a:xfrm>
            <a:off x="335280" y="76200"/>
            <a:ext cx="8534400" cy="769441"/>
          </a:xfrm>
          <a:prstGeom prst="rect">
            <a:avLst/>
          </a:prstGeom>
          <a:noFill/>
          <a:ln w="38100">
            <a:solidFill>
              <a:srgbClr val="00B0F0"/>
            </a:solidFill>
          </a:ln>
        </p:spPr>
        <p:txBody>
          <a:bodyPr wrap="square" rtlCol="0">
            <a:spAutoFit/>
          </a:bodyPr>
          <a:lstStyle/>
          <a:p>
            <a:pPr algn="ctr"/>
            <a:r>
              <a:rPr lang="en-US" sz="4400" b="1" dirty="0"/>
              <a:t>10a – </a:t>
            </a:r>
            <a:r>
              <a:rPr lang="en-US" sz="4400" b="1" dirty="0" smtClean="0"/>
              <a:t>Monopoly in the Short Run</a:t>
            </a:r>
            <a:endParaRPr lang="en-US" sz="4400" dirty="0"/>
          </a:p>
        </p:txBody>
      </p:sp>
    </p:spTree>
    <p:custDataLst>
      <p:tags r:id="rId1"/>
    </p:custDataLst>
    <p:extLst>
      <p:ext uri="{BB962C8B-B14F-4D97-AF65-F5344CB8AC3E}">
        <p14:creationId xmlns:p14="http://schemas.microsoft.com/office/powerpoint/2010/main" val="1117907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05800" cy="1630362"/>
          </a:xfrm>
        </p:spPr>
        <p:txBody>
          <a:bodyPr>
            <a:normAutofit/>
          </a:bodyPr>
          <a:lstStyle/>
          <a:p>
            <a:pPr algn="l"/>
            <a:r>
              <a:rPr lang="en-US" b="1" dirty="0" smtClean="0"/>
              <a:t>1. Which is NOT a characteristic of monopolies?   YP2</a:t>
            </a:r>
            <a:endParaRPr lang="en-US" b="1" dirty="0"/>
          </a:p>
        </p:txBody>
      </p:sp>
      <p:sp>
        <p:nvSpPr>
          <p:cNvPr id="3" name="TPAnswers"/>
          <p:cNvSpPr>
            <a:spLocks noGrp="1"/>
          </p:cNvSpPr>
          <p:nvPr>
            <p:ph type="body" idx="1"/>
            <p:custDataLst>
              <p:tags r:id="rId2"/>
            </p:custDataLst>
          </p:nvPr>
        </p:nvSpPr>
        <p:spPr>
          <a:xfrm>
            <a:off x="457200" y="1752600"/>
            <a:ext cx="7239000" cy="4373563"/>
          </a:xfrm>
        </p:spPr>
        <p:txBody>
          <a:bodyPr>
            <a:normAutofit/>
          </a:bodyPr>
          <a:lstStyle/>
          <a:p>
            <a:pPr marL="514350" indent="-514350">
              <a:buFont typeface="Arial" pitchFamily="34" charset="0"/>
              <a:buAutoNum type="arabicPeriod"/>
            </a:pPr>
            <a:r>
              <a:rPr lang="en-US" dirty="0" smtClean="0"/>
              <a:t>Single firm</a:t>
            </a:r>
          </a:p>
          <a:p>
            <a:pPr marL="514350" indent="-514350">
              <a:buFont typeface="Arial" pitchFamily="34" charset="0"/>
              <a:buAutoNum type="arabicPeriod"/>
            </a:pPr>
            <a:r>
              <a:rPr lang="en-US" dirty="0" smtClean="0"/>
              <a:t>A lot of control over price</a:t>
            </a:r>
          </a:p>
          <a:p>
            <a:pPr marL="514350" indent="-514350">
              <a:buFont typeface="Arial" pitchFamily="34" charset="0"/>
              <a:buAutoNum type="arabicPeriod"/>
            </a:pPr>
            <a:r>
              <a:rPr lang="en-US" dirty="0" smtClean="0"/>
              <a:t>Mutual interdependence</a:t>
            </a:r>
          </a:p>
          <a:p>
            <a:pPr marL="514350" indent="-514350">
              <a:buFont typeface="Arial" pitchFamily="34" charset="0"/>
              <a:buAutoNum type="arabicPeriod"/>
            </a:pPr>
            <a:r>
              <a:rPr lang="en-US" dirty="0" smtClean="0"/>
              <a:t>Unique product</a:t>
            </a:r>
          </a:p>
          <a:p>
            <a:pPr marL="514350" indent="-514350">
              <a:buFont typeface="Arial" pitchFamily="34" charset="0"/>
              <a:buAutoNum type="arabicPeriod"/>
            </a:pPr>
            <a:r>
              <a:rPr lang="en-US" dirty="0" smtClean="0"/>
              <a:t>Blocked entry</a:t>
            </a:r>
          </a:p>
          <a:p>
            <a:pPr marL="514350" indent="-514350">
              <a:buFont typeface="Arial" pitchFamily="34" charset="0"/>
              <a:buAutoNum type="arabicPeriod"/>
            </a:pPr>
            <a:r>
              <a:rPr lang="en-US" dirty="0" smtClean="0"/>
              <a:t>Public relations non-price competition</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05800" cy="1630362"/>
          </a:xfrm>
        </p:spPr>
        <p:txBody>
          <a:bodyPr>
            <a:normAutofit/>
          </a:bodyPr>
          <a:lstStyle/>
          <a:p>
            <a:pPr algn="l"/>
            <a:r>
              <a:rPr lang="en-US" b="1" dirty="0" smtClean="0">
                <a:solidFill>
                  <a:srgbClr val="0070C0"/>
                </a:solidFill>
              </a:rPr>
              <a:t>1. Which is NOT a characteristic of monopolies?   YP2</a:t>
            </a:r>
            <a:endParaRPr lang="en-US" b="1" dirty="0">
              <a:solidFill>
                <a:srgbClr val="0070C0"/>
              </a:solidFill>
            </a:endParaRPr>
          </a:p>
        </p:txBody>
      </p:sp>
      <p:sp>
        <p:nvSpPr>
          <p:cNvPr id="6" name="CorShape1"/>
          <p:cNvSpPr/>
          <p:nvPr>
            <p:custDataLst>
              <p:tags r:id="rId2"/>
            </p:custDataLst>
          </p:nvPr>
        </p:nvSpPr>
        <p:spPr>
          <a:xfrm rot="10800000">
            <a:off x="172720" y="29897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752600"/>
            <a:ext cx="7239000" cy="4373563"/>
          </a:xfrm>
        </p:spPr>
        <p:txBody>
          <a:bodyPr>
            <a:normAutofit/>
          </a:bodyPr>
          <a:lstStyle/>
          <a:p>
            <a:pPr marL="514350" indent="-514350">
              <a:buFont typeface="Arial" pitchFamily="34" charset="0"/>
              <a:buAutoNum type="arabicPeriod"/>
            </a:pPr>
            <a:r>
              <a:rPr lang="en-US" dirty="0" smtClean="0"/>
              <a:t>Single firm</a:t>
            </a:r>
          </a:p>
          <a:p>
            <a:pPr marL="514350" indent="-514350">
              <a:buFont typeface="Arial" pitchFamily="34" charset="0"/>
              <a:buAutoNum type="arabicPeriod"/>
            </a:pPr>
            <a:r>
              <a:rPr lang="en-US" dirty="0" smtClean="0"/>
              <a:t>A lot of control over price</a:t>
            </a:r>
          </a:p>
          <a:p>
            <a:pPr marL="514350" indent="-514350">
              <a:buFont typeface="Arial" pitchFamily="34" charset="0"/>
              <a:buAutoNum type="arabicPeriod"/>
            </a:pPr>
            <a:r>
              <a:rPr lang="en-US" dirty="0" smtClean="0"/>
              <a:t>Mutual interdependence</a:t>
            </a:r>
          </a:p>
          <a:p>
            <a:pPr marL="514350" indent="-514350">
              <a:buFont typeface="Arial" pitchFamily="34" charset="0"/>
              <a:buAutoNum type="arabicPeriod"/>
            </a:pPr>
            <a:r>
              <a:rPr lang="en-US" dirty="0" smtClean="0"/>
              <a:t>Unique product</a:t>
            </a:r>
          </a:p>
          <a:p>
            <a:pPr marL="514350" indent="-514350">
              <a:buFont typeface="Arial" pitchFamily="34" charset="0"/>
              <a:buAutoNum type="arabicPeriod"/>
            </a:pPr>
            <a:r>
              <a:rPr lang="en-US" dirty="0" smtClean="0"/>
              <a:t>Blocked entry</a:t>
            </a:r>
          </a:p>
          <a:p>
            <a:pPr marL="514350" indent="-514350">
              <a:buFont typeface="Arial" pitchFamily="34" charset="0"/>
              <a:buAutoNum type="arabicPeriod"/>
            </a:pPr>
            <a:r>
              <a:rPr lang="en-US" dirty="0" smtClean="0"/>
              <a:t>Public relations non-price competition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382000" cy="1143000"/>
          </a:xfrm>
        </p:spPr>
        <p:txBody>
          <a:bodyPr>
            <a:normAutofit fontScale="90000"/>
          </a:bodyPr>
          <a:lstStyle/>
          <a:p>
            <a:pPr algn="l"/>
            <a:r>
              <a:rPr lang="en-US" b="1" dirty="0" smtClean="0"/>
              <a:t>2. Which of the following is a good example of a monopoly? </a:t>
            </a:r>
            <a:endParaRPr lang="en-US" b="1" dirty="0"/>
          </a:p>
        </p:txBody>
      </p:sp>
      <p:sp>
        <p:nvSpPr>
          <p:cNvPr id="3" name="TPAnswers"/>
          <p:cNvSpPr>
            <a:spLocks noGrp="1"/>
          </p:cNvSpPr>
          <p:nvPr>
            <p:ph type="body" idx="1"/>
            <p:custDataLst>
              <p:tags r:id="rId2"/>
            </p:custDataLst>
          </p:nvPr>
        </p:nvSpPr>
        <p:spPr>
          <a:xfrm>
            <a:off x="457200" y="1828800"/>
            <a:ext cx="5257800" cy="4297363"/>
          </a:xfrm>
        </p:spPr>
        <p:txBody>
          <a:bodyPr>
            <a:normAutofit/>
          </a:bodyPr>
          <a:lstStyle/>
          <a:p>
            <a:pPr marL="514350" indent="-514350">
              <a:buFont typeface="Arial" pitchFamily="34" charset="0"/>
              <a:buAutoNum type="arabicPeriod"/>
            </a:pPr>
            <a:r>
              <a:rPr lang="en-US" dirty="0" smtClean="0"/>
              <a:t>A fast-food restaurant</a:t>
            </a:r>
          </a:p>
          <a:p>
            <a:pPr marL="514350" indent="-514350">
              <a:buFont typeface="Arial" pitchFamily="34" charset="0"/>
              <a:buAutoNum type="arabicPeriod"/>
            </a:pPr>
            <a:r>
              <a:rPr lang="en-US" dirty="0" smtClean="0"/>
              <a:t>A soft drink company</a:t>
            </a:r>
          </a:p>
          <a:p>
            <a:pPr marL="514350" indent="-514350">
              <a:buFont typeface="Arial" pitchFamily="34" charset="0"/>
              <a:buAutoNum type="arabicPeriod"/>
            </a:pPr>
            <a:r>
              <a:rPr lang="en-US" dirty="0" smtClean="0"/>
              <a:t>A local electric company</a:t>
            </a:r>
          </a:p>
          <a:p>
            <a:pPr marL="514350" indent="-514350">
              <a:buFont typeface="Arial" pitchFamily="34" charset="0"/>
              <a:buAutoNum type="arabicPeriod"/>
            </a:pPr>
            <a:r>
              <a:rPr lang="en-US" dirty="0" smtClean="0"/>
              <a:t>A construction firm</a:t>
            </a:r>
            <a:endParaRPr lang="en-US"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382000" cy="1143000"/>
          </a:xfrm>
        </p:spPr>
        <p:txBody>
          <a:bodyPr>
            <a:normAutofit fontScale="90000"/>
          </a:bodyPr>
          <a:lstStyle/>
          <a:p>
            <a:pPr algn="l"/>
            <a:r>
              <a:rPr lang="en-US" b="1" dirty="0" smtClean="0">
                <a:solidFill>
                  <a:srgbClr val="0070C0"/>
                </a:solidFill>
              </a:rPr>
              <a:t>2. Which of the following is a good example of a monopoly? </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1828800"/>
            <a:ext cx="5257800" cy="4297363"/>
          </a:xfrm>
        </p:spPr>
        <p:txBody>
          <a:bodyPr>
            <a:normAutofit/>
          </a:bodyPr>
          <a:lstStyle/>
          <a:p>
            <a:pPr marL="514350" indent="-514350">
              <a:buFont typeface="Arial" pitchFamily="34" charset="0"/>
              <a:buAutoNum type="arabicPeriod"/>
            </a:pPr>
            <a:r>
              <a:rPr lang="en-US" dirty="0" smtClean="0"/>
              <a:t>A fast-food restaurant</a:t>
            </a:r>
          </a:p>
          <a:p>
            <a:pPr marL="514350" indent="-514350">
              <a:buFont typeface="Arial" pitchFamily="34" charset="0"/>
              <a:buAutoNum type="arabicPeriod"/>
            </a:pPr>
            <a:r>
              <a:rPr lang="en-US" dirty="0" smtClean="0"/>
              <a:t>A soft drink company</a:t>
            </a:r>
          </a:p>
          <a:p>
            <a:pPr marL="514350" indent="-514350">
              <a:buFont typeface="Arial" pitchFamily="34" charset="0"/>
              <a:buAutoNum type="arabicPeriod"/>
            </a:pPr>
            <a:r>
              <a:rPr lang="en-US" dirty="0" smtClean="0"/>
              <a:t>A local electric company</a:t>
            </a:r>
          </a:p>
          <a:p>
            <a:pPr marL="514350" indent="-514350">
              <a:buFont typeface="Arial" pitchFamily="34" charset="0"/>
              <a:buAutoNum type="arabicPeriod"/>
            </a:pPr>
            <a:r>
              <a:rPr lang="en-US" dirty="0" smtClean="0"/>
              <a:t>A construction firm</a:t>
            </a:r>
            <a:endParaRPr lang="en-US" dirty="0"/>
          </a:p>
        </p:txBody>
      </p:sp>
      <p:sp>
        <p:nvSpPr>
          <p:cNvPr id="5" name="CorShape1"/>
          <p:cNvSpPr/>
          <p:nvPr>
            <p:custDataLst>
              <p:tags r:id="rId3"/>
            </p:custDataLst>
          </p:nvPr>
        </p:nvSpPr>
        <p:spPr>
          <a:xfrm rot="10800000">
            <a:off x="152400" y="3124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1341120" y="152400"/>
            <a:ext cx="6400800" cy="627363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662318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amodelstext.jpg"/>
          <p:cNvPicPr>
            <a:picLocks noChangeAspect="1"/>
          </p:cNvPicPr>
          <p:nvPr/>
        </p:nvPicPr>
        <p:blipFill>
          <a:blip r:embed="rId3" cstate="print"/>
          <a:stretch>
            <a:fillRect/>
          </a:stretch>
        </p:blipFill>
        <p:spPr>
          <a:xfrm>
            <a:off x="1" y="533400"/>
            <a:ext cx="9202738" cy="3352800"/>
          </a:xfrm>
          <a:prstGeom prst="rect">
            <a:avLst/>
          </a:prstGeom>
        </p:spPr>
      </p:pic>
    </p:spTree>
    <p:custDataLst>
      <p:tags r:id="rId1"/>
    </p:custDataLst>
    <p:extLst>
      <p:ext uri="{BB962C8B-B14F-4D97-AF65-F5344CB8AC3E}">
        <p14:creationId xmlns:p14="http://schemas.microsoft.com/office/powerpoint/2010/main" val="211260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33528"/>
            <a:ext cx="5774338" cy="1077218"/>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Examples of Monopolies</a:t>
            </a:r>
          </a:p>
          <a:p>
            <a:r>
              <a:rPr lang="en-US" sz="2400" dirty="0" smtClean="0">
                <a:latin typeface="Arial" panose="020B0604020202020204" pitchFamily="34" charset="0"/>
                <a:cs typeface="Arial" panose="020B0604020202020204" pitchFamily="34" charset="0"/>
              </a:rPr>
              <a:t>                 (from the textbook)</a:t>
            </a:r>
            <a:endParaRPr lang="en-US" sz="2400" dirty="0">
              <a:latin typeface="Arial" panose="020B0604020202020204" pitchFamily="34" charset="0"/>
              <a:cs typeface="Arial" panose="020B0604020202020204" pitchFamily="34" charset="0"/>
            </a:endParaRPr>
          </a:p>
        </p:txBody>
      </p:sp>
      <p:sp>
        <p:nvSpPr>
          <p:cNvPr id="3" name="TextBox 2"/>
          <p:cNvSpPr txBox="1"/>
          <p:nvPr/>
        </p:nvSpPr>
        <p:spPr>
          <a:xfrm>
            <a:off x="57912" y="1143000"/>
            <a:ext cx="8991600" cy="5509200"/>
          </a:xfrm>
          <a:prstGeom prst="rect">
            <a:avLst/>
          </a:prstGeom>
          <a:noFill/>
        </p:spPr>
        <p:txBody>
          <a:bodyPr wrap="square" rtlCol="0">
            <a:spAutoFit/>
          </a:bodyPr>
          <a:lstStyle/>
          <a:p>
            <a:r>
              <a:rPr lang="en-US" sz="2200" dirty="0" smtClean="0">
                <a:latin typeface="Arial" panose="020B0604020202020204" pitchFamily="34" charset="0"/>
                <a:cs typeface="Arial" panose="020B0604020202020204" pitchFamily="34" charset="0"/>
              </a:rPr>
              <a:t>LEGAL MONOPOLIES: Public </a:t>
            </a:r>
            <a:r>
              <a:rPr lang="en-US" sz="2200" dirty="0">
                <a:latin typeface="Arial" panose="020B0604020202020204" pitchFamily="34" charset="0"/>
                <a:cs typeface="Arial" panose="020B0604020202020204" pitchFamily="34" charset="0"/>
              </a:rPr>
              <a:t>utilities: gas, electric, water, cable TV, and local telephone service companies, are often pure monopolies</a:t>
            </a:r>
            <a:r>
              <a:rPr lang="en-US" sz="2200" dirty="0" smtClean="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NEAR MONOPOLIES: Central </a:t>
            </a:r>
            <a:r>
              <a:rPr lang="en-US" sz="2200" dirty="0">
                <a:latin typeface="Arial" panose="020B0604020202020204" pitchFamily="34" charset="0"/>
                <a:cs typeface="Arial" panose="020B0604020202020204" pitchFamily="34" charset="0"/>
              </a:rPr>
              <a:t>Microprocessors (</a:t>
            </a:r>
            <a:r>
              <a:rPr lang="en-US" sz="2200" dirty="0" smtClean="0">
                <a:latin typeface="Arial" panose="020B0604020202020204" pitchFamily="34" charset="0"/>
                <a:cs typeface="Arial" panose="020B0604020202020204" pitchFamily="34" charset="0"/>
              </a:rPr>
              <a:t>Intel 80% of market), </a:t>
            </a:r>
            <a:r>
              <a:rPr lang="en-US" sz="2200" dirty="0">
                <a:latin typeface="Arial" panose="020B0604020202020204" pitchFamily="34" charset="0"/>
                <a:cs typeface="Arial" panose="020B0604020202020204" pitchFamily="34" charset="0"/>
              </a:rPr>
              <a:t>First Data Resources (Western </a:t>
            </a:r>
            <a:r>
              <a:rPr lang="en-US" sz="2200" dirty="0" smtClean="0">
                <a:latin typeface="Arial" panose="020B0604020202020204" pitchFamily="34" charset="0"/>
                <a:cs typeface="Arial" panose="020B0604020202020204" pitchFamily="34" charset="0"/>
              </a:rPr>
              <a:t>Union 80% of money order transfers), </a:t>
            </a:r>
            <a:r>
              <a:rPr lang="en-US" sz="2200" dirty="0">
                <a:latin typeface="Arial" panose="020B0604020202020204" pitchFamily="34" charset="0"/>
                <a:cs typeface="Arial" panose="020B0604020202020204" pitchFamily="34" charset="0"/>
              </a:rPr>
              <a:t>Wham-o (</a:t>
            </a:r>
            <a:r>
              <a:rPr lang="en-US" sz="2200" dirty="0" smtClean="0">
                <a:latin typeface="Arial" panose="020B0604020202020204" pitchFamily="34" charset="0"/>
                <a:cs typeface="Arial" panose="020B0604020202020204" pitchFamily="34" charset="0"/>
              </a:rPr>
              <a:t>Frisbees 90% of market), </a:t>
            </a:r>
            <a:r>
              <a:rPr lang="en-US" sz="2200" dirty="0" err="1">
                <a:latin typeface="Arial" panose="020B0604020202020204" pitchFamily="34" charset="0"/>
                <a:cs typeface="Arial" panose="020B0604020202020204" pitchFamily="34" charset="0"/>
              </a:rPr>
              <a:t>Brannock</a:t>
            </a:r>
            <a:r>
              <a:rPr lang="en-US" sz="2200" dirty="0">
                <a:latin typeface="Arial" panose="020B0604020202020204" pitchFamily="34" charset="0"/>
                <a:cs typeface="Arial" panose="020B0604020202020204" pitchFamily="34" charset="0"/>
              </a:rPr>
              <a:t> Device Company (shoe sizing </a:t>
            </a:r>
            <a:r>
              <a:rPr lang="en-US" sz="2200" dirty="0" smtClean="0">
                <a:latin typeface="Arial" panose="020B0604020202020204" pitchFamily="34" charset="0"/>
                <a:cs typeface="Arial" panose="020B0604020202020204" pitchFamily="34" charset="0"/>
              </a:rPr>
              <a:t>devices 80% or market), </a:t>
            </a:r>
            <a:r>
              <a:rPr lang="en-US" sz="2200" dirty="0">
                <a:latin typeface="Arial" panose="020B0604020202020204" pitchFamily="34" charset="0"/>
                <a:cs typeface="Arial" panose="020B0604020202020204" pitchFamily="34" charset="0"/>
              </a:rPr>
              <a:t>and </a:t>
            </a:r>
            <a:r>
              <a:rPr lang="en-US" sz="2200" dirty="0" smtClean="0">
                <a:latin typeface="Arial" panose="020B0604020202020204" pitchFamily="34" charset="0"/>
                <a:cs typeface="Arial" panose="020B0604020202020204" pitchFamily="34" charset="0"/>
              </a:rPr>
              <a:t>Google (70% of internet searches; 75% of internet ad revenue)</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Manufacturing monopolies are virtually nonexistent in nationwide U.S. manufacturing industries</a:t>
            </a:r>
            <a:r>
              <a:rPr lang="en-US" sz="2200" dirty="0" smtClean="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Professional sports leagues grant team monopolies to cities</a:t>
            </a:r>
            <a:r>
              <a:rPr lang="en-US" sz="2200" dirty="0" smtClean="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Monopolies may be geographic. A small town may have only one airline, bank, </a:t>
            </a:r>
            <a:r>
              <a:rPr lang="en-US" sz="2200" dirty="0" smtClean="0">
                <a:latin typeface="Arial" panose="020B0604020202020204" pitchFamily="34" charset="0"/>
                <a:cs typeface="Arial" panose="020B0604020202020204" pitchFamily="34" charset="0"/>
              </a:rPr>
              <a:t>etc</a:t>
            </a:r>
            <a:r>
              <a:rPr lang="en-US" sz="2200" dirty="0">
                <a:latin typeface="Arial" panose="020B0604020202020204" pitchFamily="34" charset="0"/>
                <a:cs typeface="Arial" panose="020B0604020202020204" pitchFamily="34" charset="0"/>
              </a:rPr>
              <a:t>.</a:t>
            </a:r>
            <a:endParaRPr lang="en-US" sz="2200" dirty="0" smtClean="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13289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229600" cy="5016758"/>
          </a:xfrm>
          <a:prstGeom prst="rect">
            <a:avLst/>
          </a:prstGeom>
        </p:spPr>
        <p:txBody>
          <a:bodyPr wrap="square">
            <a:spAutoFit/>
          </a:bodyPr>
          <a:lstStyle/>
          <a:p>
            <a:r>
              <a:rPr lang="en-US" sz="4000" b="1" u="sng" dirty="0"/>
              <a:t>Why Study </a:t>
            </a:r>
            <a:r>
              <a:rPr lang="en-US" sz="4000" b="1" u="sng" dirty="0" smtClean="0"/>
              <a:t>Monopolies</a:t>
            </a:r>
            <a:r>
              <a:rPr lang="en-US" sz="4000" b="1" u="sng" dirty="0"/>
              <a:t>?</a:t>
            </a:r>
            <a:endParaRPr lang="en-US" sz="4000" u="sng" dirty="0"/>
          </a:p>
          <a:p>
            <a:pPr marL="571500" indent="-571500">
              <a:buFont typeface="Arial" panose="020B0604020202020204" pitchFamily="34" charset="0"/>
              <a:buChar char="•"/>
            </a:pPr>
            <a:r>
              <a:rPr lang="en-US" sz="4000" dirty="0"/>
              <a:t>because they really do exist</a:t>
            </a:r>
          </a:p>
          <a:p>
            <a:pPr marL="571500" indent="-571500">
              <a:buFont typeface="Arial" panose="020B0604020202020204" pitchFamily="34" charset="0"/>
              <a:buChar char="•"/>
            </a:pPr>
            <a:endParaRPr lang="en-US" sz="4000" dirty="0" smtClean="0"/>
          </a:p>
          <a:p>
            <a:pPr marL="571500" indent="-571500">
              <a:buFont typeface="Arial" panose="020B0604020202020204" pitchFamily="34" charset="0"/>
              <a:buChar char="•"/>
            </a:pPr>
            <a:r>
              <a:rPr lang="en-US" sz="4000" dirty="0" smtClean="0"/>
              <a:t>because </a:t>
            </a:r>
            <a:r>
              <a:rPr lang="en-US" sz="4000" dirty="0"/>
              <a:t>most industries are a combination of pure competition and pure </a:t>
            </a:r>
            <a:r>
              <a:rPr lang="en-US" sz="4000" dirty="0" smtClean="0"/>
              <a:t>monopoly </a:t>
            </a:r>
            <a:endParaRPr lang="en-US" sz="4000" dirty="0"/>
          </a:p>
          <a:p>
            <a:pPr marL="1485900" lvl="2" indent="-571500">
              <a:buFont typeface="Courier New" panose="02070309020205020404" pitchFamily="49" charset="0"/>
              <a:buChar char="o"/>
            </a:pPr>
            <a:r>
              <a:rPr lang="en-US" sz="4000" dirty="0"/>
              <a:t>monopolistic </a:t>
            </a:r>
            <a:r>
              <a:rPr lang="en-US" sz="4000" dirty="0" smtClean="0"/>
              <a:t>competition</a:t>
            </a:r>
            <a:endParaRPr lang="en-US" sz="4000" dirty="0"/>
          </a:p>
          <a:p>
            <a:pPr marL="1485900" lvl="2" indent="-571500">
              <a:buFont typeface="Courier New" panose="02070309020205020404" pitchFamily="49" charset="0"/>
              <a:buChar char="o"/>
            </a:pPr>
            <a:r>
              <a:rPr lang="en-US" sz="4000" dirty="0"/>
              <a:t>oligopoly</a:t>
            </a:r>
          </a:p>
        </p:txBody>
      </p:sp>
      <p:sp>
        <p:nvSpPr>
          <p:cNvPr id="3" name="TextBox 2"/>
          <p:cNvSpPr txBox="1"/>
          <p:nvPr/>
        </p:nvSpPr>
        <p:spPr>
          <a:xfrm>
            <a:off x="338328" y="5943600"/>
            <a:ext cx="8534400" cy="769441"/>
          </a:xfrm>
          <a:prstGeom prst="rect">
            <a:avLst/>
          </a:prstGeom>
          <a:noFill/>
          <a:ln w="38100">
            <a:solidFill>
              <a:srgbClr val="00B0F0"/>
            </a:solidFill>
          </a:ln>
        </p:spPr>
        <p:txBody>
          <a:bodyPr wrap="square" rtlCol="0">
            <a:spAutoFit/>
          </a:bodyPr>
          <a:lstStyle/>
          <a:p>
            <a:pPr algn="ctr"/>
            <a:r>
              <a:rPr lang="en-US" sz="4400" b="1" dirty="0"/>
              <a:t>10a – </a:t>
            </a:r>
            <a:r>
              <a:rPr lang="en-US" sz="4400" b="1" dirty="0" smtClean="0"/>
              <a:t>Monopoly in the Short Run</a:t>
            </a:r>
            <a:endParaRPr lang="en-US" sz="4400" dirty="0"/>
          </a:p>
        </p:txBody>
      </p:sp>
    </p:spTree>
    <p:custDataLst>
      <p:tags r:id="rId1"/>
    </p:custDataLst>
    <p:extLst>
      <p:ext uri="{BB962C8B-B14F-4D97-AF65-F5344CB8AC3E}">
        <p14:creationId xmlns:p14="http://schemas.microsoft.com/office/powerpoint/2010/main" val="3989947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0"/>
            <a:ext cx="7772400" cy="609599"/>
          </a:xfrm>
        </p:spPr>
        <p:txBody>
          <a:bodyPr>
            <a:normAutofit fontScale="90000"/>
          </a:bodyPr>
          <a:lstStyle/>
          <a:p>
            <a:r>
              <a:rPr lang="en-US" b="1" dirty="0" smtClean="0"/>
              <a:t>ARE BUSINESSES EFFICIENT?</a:t>
            </a:r>
            <a:endParaRPr lang="en-US" b="1" dirty="0"/>
          </a:p>
        </p:txBody>
      </p:sp>
      <p:sp>
        <p:nvSpPr>
          <p:cNvPr id="3" name="Subtitle 2"/>
          <p:cNvSpPr>
            <a:spLocks noGrp="1"/>
          </p:cNvSpPr>
          <p:nvPr>
            <p:ph type="subTitle" idx="1"/>
          </p:nvPr>
        </p:nvSpPr>
        <p:spPr>
          <a:xfrm>
            <a:off x="601980" y="1143000"/>
            <a:ext cx="8001000" cy="4648200"/>
          </a:xfrm>
        </p:spPr>
        <p:txBody>
          <a:bodyPr>
            <a:normAutofit/>
          </a:bodyPr>
          <a:lstStyle/>
          <a:p>
            <a:pPr algn="l"/>
            <a:r>
              <a:rPr lang="en-US" sz="4000" dirty="0" smtClean="0">
                <a:solidFill>
                  <a:schemeClr val="tx1"/>
                </a:solidFill>
              </a:rPr>
              <a:t>Monopoly</a:t>
            </a:r>
          </a:p>
          <a:p>
            <a:pPr lvl="1" algn="l">
              <a:buFont typeface="Arial" pitchFamily="34" charset="0"/>
              <a:buChar char="•"/>
            </a:pPr>
            <a:r>
              <a:rPr lang="en-US" sz="3600" dirty="0" smtClean="0">
                <a:solidFill>
                  <a:schemeClr val="tx1"/>
                </a:solidFill>
              </a:rPr>
              <a:t>Characteristics and Examples</a:t>
            </a:r>
          </a:p>
          <a:p>
            <a:pPr lvl="1" algn="l">
              <a:buFont typeface="Arial" pitchFamily="34" charset="0"/>
              <a:buChar char="•"/>
            </a:pPr>
            <a:r>
              <a:rPr lang="en-US" sz="3600" b="1" dirty="0" smtClean="0">
                <a:solidFill>
                  <a:srgbClr val="FF0000"/>
                </a:solidFill>
              </a:rPr>
              <a:t>Barriers to Entry</a:t>
            </a:r>
          </a:p>
          <a:p>
            <a:pPr lvl="1" algn="l">
              <a:buFont typeface="Arial" pitchFamily="34" charset="0"/>
              <a:buChar char="•"/>
            </a:pPr>
            <a:r>
              <a:rPr lang="en-US" sz="3600" dirty="0" smtClean="0">
                <a:solidFill>
                  <a:schemeClr val="tx1"/>
                </a:solidFill>
              </a:rPr>
              <a:t>Short Run Equilibrium</a:t>
            </a:r>
          </a:p>
          <a:p>
            <a:pPr lvl="2" algn="l">
              <a:buFont typeface="Arial" pitchFamily="34" charset="0"/>
              <a:buChar char="•"/>
            </a:pPr>
            <a:r>
              <a:rPr lang="en-US" sz="3200" dirty="0" smtClean="0">
                <a:solidFill>
                  <a:schemeClr val="tx1"/>
                </a:solidFill>
              </a:rPr>
              <a:t>Profit maximizing case</a:t>
            </a:r>
          </a:p>
          <a:p>
            <a:pPr lvl="2" algn="l">
              <a:buFont typeface="Arial" pitchFamily="34" charset="0"/>
              <a:buChar char="•"/>
            </a:pPr>
            <a:r>
              <a:rPr lang="en-US" sz="3200" dirty="0" smtClean="0">
                <a:solidFill>
                  <a:schemeClr val="tx1"/>
                </a:solidFill>
              </a:rPr>
              <a:t>Loss minimizing case</a:t>
            </a:r>
          </a:p>
          <a:p>
            <a:pPr lvl="2" algn="l">
              <a:buFont typeface="Arial" pitchFamily="34" charset="0"/>
              <a:buChar char="•"/>
            </a:pPr>
            <a:r>
              <a:rPr lang="en-US" sz="3200" dirty="0" smtClean="0">
                <a:solidFill>
                  <a:schemeClr val="tx1"/>
                </a:solidFill>
              </a:rPr>
              <a:t>Shut down case</a:t>
            </a:r>
          </a:p>
        </p:txBody>
      </p:sp>
      <p:sp>
        <p:nvSpPr>
          <p:cNvPr id="4" name="TextBox 3"/>
          <p:cNvSpPr txBox="1"/>
          <p:nvPr/>
        </p:nvSpPr>
        <p:spPr>
          <a:xfrm>
            <a:off x="335280" y="76200"/>
            <a:ext cx="8534400" cy="769441"/>
          </a:xfrm>
          <a:prstGeom prst="rect">
            <a:avLst/>
          </a:prstGeom>
          <a:noFill/>
          <a:ln w="38100">
            <a:solidFill>
              <a:srgbClr val="00B0F0"/>
            </a:solidFill>
          </a:ln>
        </p:spPr>
        <p:txBody>
          <a:bodyPr wrap="square" rtlCol="0">
            <a:spAutoFit/>
          </a:bodyPr>
          <a:lstStyle/>
          <a:p>
            <a:pPr algn="ctr"/>
            <a:r>
              <a:rPr lang="en-US" sz="4400" b="1" dirty="0"/>
              <a:t>10a – </a:t>
            </a:r>
            <a:r>
              <a:rPr lang="en-US" sz="4400" b="1" dirty="0" smtClean="0"/>
              <a:t>Monopoly in the Short Run</a:t>
            </a:r>
            <a:endParaRPr lang="en-US" sz="4400" dirty="0"/>
          </a:p>
        </p:txBody>
      </p:sp>
    </p:spTree>
    <p:custDataLst>
      <p:tags r:id="rId1"/>
    </p:custDataLst>
    <p:extLst>
      <p:ext uri="{BB962C8B-B14F-4D97-AF65-F5344CB8AC3E}">
        <p14:creationId xmlns:p14="http://schemas.microsoft.com/office/powerpoint/2010/main" val="2225924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524000"/>
            <a:ext cx="8077200" cy="3276600"/>
          </a:xfrm>
        </p:spPr>
        <p:txBody>
          <a:bodyPr>
            <a:normAutofit/>
          </a:bodyPr>
          <a:lstStyle/>
          <a:p>
            <a:pPr algn="l"/>
            <a:r>
              <a:rPr lang="en-US" sz="3600" dirty="0" smtClean="0">
                <a:solidFill>
                  <a:schemeClr val="tx1"/>
                </a:solidFill>
              </a:rPr>
              <a:t>YP 19 Draw the Long Run Equilibrium Graph for Pure Competition and Identify :</a:t>
            </a:r>
          </a:p>
          <a:p>
            <a:pPr marL="1028700" lvl="1" indent="-571500" algn="l">
              <a:buFont typeface="Arial" pitchFamily="34" charset="0"/>
              <a:buChar char="•"/>
            </a:pPr>
            <a:r>
              <a:rPr lang="en-US" dirty="0" smtClean="0">
                <a:solidFill>
                  <a:schemeClr val="tx1"/>
                </a:solidFill>
              </a:rPr>
              <a:t>The Profit Maximizing Quantity</a:t>
            </a:r>
          </a:p>
          <a:p>
            <a:pPr marL="1028700" lvl="1" indent="-571500" algn="l">
              <a:buFont typeface="Arial" pitchFamily="34" charset="0"/>
              <a:buChar char="•"/>
            </a:pPr>
            <a:r>
              <a:rPr lang="en-US" dirty="0" smtClean="0">
                <a:solidFill>
                  <a:schemeClr val="tx1"/>
                </a:solidFill>
              </a:rPr>
              <a:t>The </a:t>
            </a:r>
            <a:r>
              <a:rPr lang="en-US" dirty="0" err="1" smtClean="0">
                <a:solidFill>
                  <a:schemeClr val="tx1"/>
                </a:solidFill>
              </a:rPr>
              <a:t>Allocatively</a:t>
            </a:r>
            <a:r>
              <a:rPr lang="en-US" dirty="0" smtClean="0">
                <a:solidFill>
                  <a:schemeClr val="tx1"/>
                </a:solidFill>
              </a:rPr>
              <a:t>  Efficient Quantity</a:t>
            </a:r>
          </a:p>
          <a:p>
            <a:pPr marL="1028700" lvl="1" indent="-571500" algn="l">
              <a:buFont typeface="Arial" pitchFamily="34" charset="0"/>
              <a:buChar char="•"/>
            </a:pPr>
            <a:r>
              <a:rPr lang="en-US" dirty="0" smtClean="0">
                <a:solidFill>
                  <a:schemeClr val="tx1"/>
                </a:solidFill>
              </a:rPr>
              <a:t>The Productively Efficient Quantity</a:t>
            </a:r>
          </a:p>
          <a:p>
            <a:pPr algn="l"/>
            <a:endParaRPr lang="en-US" dirty="0" smtClean="0">
              <a:solidFill>
                <a:schemeClr val="tx1"/>
              </a:solidFill>
            </a:endParaRPr>
          </a:p>
        </p:txBody>
      </p:sp>
      <p:sp>
        <p:nvSpPr>
          <p:cNvPr id="5" name="Title 1"/>
          <p:cNvSpPr>
            <a:spLocks noGrp="1"/>
          </p:cNvSpPr>
          <p:nvPr>
            <p:ph type="ctrTitle"/>
          </p:nvPr>
        </p:nvSpPr>
        <p:spPr>
          <a:xfrm>
            <a:off x="609600" y="76200"/>
            <a:ext cx="7772400" cy="1143000"/>
          </a:xfrm>
        </p:spPr>
        <p:txBody>
          <a:bodyPr>
            <a:noAutofit/>
          </a:bodyPr>
          <a:lstStyle/>
          <a:p>
            <a:r>
              <a:rPr lang="en-US" sz="3600" b="1" dirty="0" smtClean="0"/>
              <a:t>Review Lesson 8/9b </a:t>
            </a:r>
            <a:br>
              <a:rPr lang="en-US" sz="3600" b="1" dirty="0" smtClean="0"/>
            </a:br>
            <a:r>
              <a:rPr lang="en-US" sz="3600" b="1" dirty="0" smtClean="0"/>
              <a:t>Pure Competition in the Long Run</a:t>
            </a:r>
            <a:endParaRPr lang="en-US" sz="3600" b="1" dirty="0"/>
          </a:p>
        </p:txBody>
      </p:sp>
      <p:sp>
        <p:nvSpPr>
          <p:cNvPr id="4" name="TextBox 3"/>
          <p:cNvSpPr txBox="1"/>
          <p:nvPr/>
        </p:nvSpPr>
        <p:spPr>
          <a:xfrm>
            <a:off x="228600" y="5934456"/>
            <a:ext cx="8534400" cy="769441"/>
          </a:xfrm>
          <a:prstGeom prst="rect">
            <a:avLst/>
          </a:prstGeom>
          <a:noFill/>
          <a:ln w="38100">
            <a:solidFill>
              <a:srgbClr val="00B0F0"/>
            </a:solidFill>
          </a:ln>
        </p:spPr>
        <p:txBody>
          <a:bodyPr wrap="square" rtlCol="0">
            <a:spAutoFit/>
          </a:bodyPr>
          <a:lstStyle/>
          <a:p>
            <a:pPr algn="ctr"/>
            <a:r>
              <a:rPr lang="en-US" sz="4400" b="1" dirty="0"/>
              <a:t>10a – </a:t>
            </a:r>
            <a:r>
              <a:rPr lang="en-US" sz="4400" b="1" dirty="0" smtClean="0"/>
              <a:t>Monopoly in the Short Run</a:t>
            </a:r>
            <a:endParaRPr lang="en-US" sz="4400" dirty="0"/>
          </a:p>
        </p:txBody>
      </p:sp>
    </p:spTree>
    <p:custDataLst>
      <p:tags r:id="rId1"/>
    </p:custDataLst>
    <p:extLst>
      <p:ext uri="{BB962C8B-B14F-4D97-AF65-F5344CB8AC3E}">
        <p14:creationId xmlns:p14="http://schemas.microsoft.com/office/powerpoint/2010/main" val="1727592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382000" cy="1143000"/>
          </a:xfrm>
        </p:spPr>
        <p:txBody>
          <a:bodyPr>
            <a:normAutofit fontScale="90000"/>
          </a:bodyPr>
          <a:lstStyle/>
          <a:p>
            <a:pPr algn="l"/>
            <a:r>
              <a:rPr lang="en-US" b="1" dirty="0" smtClean="0"/>
              <a:t>3. Which of the following is NOT a barrier to entry? </a:t>
            </a:r>
            <a:endParaRPr lang="en-US" b="1" dirty="0"/>
          </a:p>
        </p:txBody>
      </p:sp>
      <p:sp>
        <p:nvSpPr>
          <p:cNvPr id="3" name="TPAnswers"/>
          <p:cNvSpPr>
            <a:spLocks noGrp="1"/>
          </p:cNvSpPr>
          <p:nvPr>
            <p:ph type="body" idx="1"/>
            <p:custDataLst>
              <p:tags r:id="rId2"/>
            </p:custDataLst>
          </p:nvPr>
        </p:nvSpPr>
        <p:spPr>
          <a:xfrm>
            <a:off x="457200" y="1828800"/>
            <a:ext cx="5257800" cy="4297363"/>
          </a:xfrm>
        </p:spPr>
        <p:txBody>
          <a:bodyPr>
            <a:normAutofit/>
          </a:bodyPr>
          <a:lstStyle/>
          <a:p>
            <a:pPr marL="514350" indent="-514350">
              <a:buFont typeface="Arial" pitchFamily="34" charset="0"/>
              <a:buAutoNum type="arabicPeriod"/>
            </a:pPr>
            <a:r>
              <a:rPr lang="en-US" dirty="0" smtClean="0"/>
              <a:t>Economies of scale / costs</a:t>
            </a:r>
          </a:p>
          <a:p>
            <a:pPr marL="514350" indent="-514350">
              <a:buFont typeface="Arial" pitchFamily="34" charset="0"/>
              <a:buAutoNum type="arabicPeriod"/>
            </a:pPr>
            <a:r>
              <a:rPr lang="en-US" dirty="0" smtClean="0"/>
              <a:t>Legal barriers</a:t>
            </a:r>
          </a:p>
          <a:p>
            <a:pPr marL="514350" indent="-514350">
              <a:buFont typeface="Arial" pitchFamily="34" charset="0"/>
              <a:buAutoNum type="arabicPeriod"/>
            </a:pPr>
            <a:r>
              <a:rPr lang="en-US" dirty="0" smtClean="0"/>
              <a:t>Ownership of essential raw material</a:t>
            </a:r>
          </a:p>
          <a:p>
            <a:pPr marL="514350" indent="-514350">
              <a:buFont typeface="Arial" pitchFamily="34" charset="0"/>
              <a:buAutoNum type="arabicPeriod"/>
            </a:pPr>
            <a:r>
              <a:rPr lang="en-US" dirty="0" smtClean="0"/>
              <a:t>Pricing and other strategies</a:t>
            </a:r>
          </a:p>
          <a:p>
            <a:pPr marL="514350" indent="-514350">
              <a:buFont typeface="Arial" pitchFamily="34" charset="0"/>
              <a:buAutoNum type="arabicPeriod"/>
            </a:pPr>
            <a:r>
              <a:rPr lang="en-US" dirty="0" smtClean="0"/>
              <a:t>Price discrimination</a:t>
            </a:r>
            <a:endParaRPr lang="en-US"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382000" cy="1143000"/>
          </a:xfrm>
        </p:spPr>
        <p:txBody>
          <a:bodyPr>
            <a:normAutofit fontScale="90000"/>
          </a:bodyPr>
          <a:lstStyle/>
          <a:p>
            <a:pPr algn="l"/>
            <a:r>
              <a:rPr lang="en-US" b="1" dirty="0" smtClean="0">
                <a:solidFill>
                  <a:srgbClr val="0070C0"/>
                </a:solidFill>
              </a:rPr>
              <a:t>3. Which of the following is NOT a barrier to entry? </a:t>
            </a:r>
            <a:endParaRPr lang="en-US" b="1" dirty="0">
              <a:solidFill>
                <a:srgbClr val="0070C0"/>
              </a:solidFill>
            </a:endParaRPr>
          </a:p>
        </p:txBody>
      </p:sp>
      <p:sp>
        <p:nvSpPr>
          <p:cNvPr id="7" name="CorShape1"/>
          <p:cNvSpPr/>
          <p:nvPr>
            <p:custDataLst>
              <p:tags r:id="rId2"/>
            </p:custDataLst>
          </p:nvPr>
        </p:nvSpPr>
        <p:spPr>
          <a:xfrm rot="10800000">
            <a:off x="172720" y="4724061"/>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828800"/>
            <a:ext cx="5257800" cy="4297363"/>
          </a:xfrm>
        </p:spPr>
        <p:txBody>
          <a:bodyPr>
            <a:normAutofit/>
          </a:bodyPr>
          <a:lstStyle/>
          <a:p>
            <a:pPr marL="514350" indent="-514350">
              <a:buFont typeface="Arial" pitchFamily="34" charset="0"/>
              <a:buAutoNum type="arabicPeriod"/>
            </a:pPr>
            <a:r>
              <a:rPr lang="en-US" dirty="0" smtClean="0"/>
              <a:t>Economies of scale / costs</a:t>
            </a:r>
          </a:p>
          <a:p>
            <a:pPr marL="514350" indent="-514350">
              <a:buFont typeface="Arial" pitchFamily="34" charset="0"/>
              <a:buAutoNum type="arabicPeriod"/>
            </a:pPr>
            <a:r>
              <a:rPr lang="en-US" dirty="0" smtClean="0"/>
              <a:t>Legal barriers</a:t>
            </a:r>
          </a:p>
          <a:p>
            <a:pPr marL="514350" indent="-514350">
              <a:buFont typeface="Arial" pitchFamily="34" charset="0"/>
              <a:buAutoNum type="arabicPeriod"/>
            </a:pPr>
            <a:r>
              <a:rPr lang="en-US" dirty="0" smtClean="0"/>
              <a:t>Ownership of essential raw material</a:t>
            </a:r>
          </a:p>
          <a:p>
            <a:pPr marL="514350" indent="-514350">
              <a:buFont typeface="Arial" pitchFamily="34" charset="0"/>
              <a:buAutoNum type="arabicPeriod"/>
            </a:pPr>
            <a:r>
              <a:rPr lang="en-US" dirty="0" smtClean="0"/>
              <a:t>Pricing and other strategies</a:t>
            </a:r>
          </a:p>
          <a:p>
            <a:pPr marL="514350" indent="-514350">
              <a:buFont typeface="Arial" pitchFamily="34" charset="0"/>
              <a:buAutoNum type="arabicPeriod"/>
            </a:pPr>
            <a:r>
              <a:rPr lang="en-US" dirty="0" smtClean="0"/>
              <a:t>Price discrimination</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b="1" u="sng" dirty="0" smtClean="0"/>
              <a:t>Barriers to Entry</a:t>
            </a:r>
            <a:endParaRPr lang="en-US" b="1" u="sng" dirty="0"/>
          </a:p>
        </p:txBody>
      </p:sp>
      <p:sp>
        <p:nvSpPr>
          <p:cNvPr id="3" name="Text Placeholder 2"/>
          <p:cNvSpPr>
            <a:spLocks noGrp="1"/>
          </p:cNvSpPr>
          <p:nvPr>
            <p:ph type="body" idx="1"/>
          </p:nvPr>
        </p:nvSpPr>
        <p:spPr>
          <a:xfrm>
            <a:off x="457200" y="1066800"/>
            <a:ext cx="8229600" cy="4525963"/>
          </a:xfrm>
        </p:spPr>
        <p:txBody>
          <a:bodyPr/>
          <a:lstStyle/>
          <a:p>
            <a:pPr marL="0" indent="0">
              <a:buNone/>
            </a:pPr>
            <a:r>
              <a:rPr lang="en-US" b="1" dirty="0" smtClean="0"/>
              <a:t>1. Economies of Scale </a:t>
            </a:r>
            <a:r>
              <a:rPr lang="en-US" dirty="0" smtClean="0"/>
              <a:t>(see next screen)</a:t>
            </a:r>
          </a:p>
          <a:p>
            <a:pPr marL="0" indent="0">
              <a:buNone/>
            </a:pPr>
            <a:r>
              <a:rPr lang="en-US" b="1" dirty="0" smtClean="0"/>
              <a:t>2. Legal Barriers</a:t>
            </a:r>
            <a:endParaRPr lang="en-US" dirty="0"/>
          </a:p>
          <a:p>
            <a:pPr marL="914400" lvl="1" indent="-514350">
              <a:buAutoNum type="alphaLcParenR"/>
            </a:pPr>
            <a:r>
              <a:rPr lang="en-US" b="1" dirty="0" smtClean="0"/>
              <a:t>Patents</a:t>
            </a:r>
          </a:p>
          <a:p>
            <a:pPr marL="914400" lvl="1" indent="-514350">
              <a:buAutoNum type="alphaLcParenR"/>
            </a:pPr>
            <a:r>
              <a:rPr lang="en-US" b="1" dirty="0" smtClean="0"/>
              <a:t>licenses</a:t>
            </a:r>
            <a:r>
              <a:rPr lang="en-US" dirty="0" smtClean="0"/>
              <a:t> </a:t>
            </a:r>
          </a:p>
          <a:p>
            <a:pPr marL="0" indent="0">
              <a:buNone/>
            </a:pPr>
            <a:r>
              <a:rPr lang="en-US" b="1" dirty="0" smtClean="0"/>
              <a:t>3</a:t>
            </a:r>
            <a:r>
              <a:rPr lang="en-US" b="1" dirty="0"/>
              <a:t>. </a:t>
            </a:r>
            <a:r>
              <a:rPr lang="en-US" b="1" dirty="0" smtClean="0"/>
              <a:t>Ownership </a:t>
            </a:r>
            <a:r>
              <a:rPr lang="en-US" b="1" dirty="0"/>
              <a:t>or control of essential raw materials</a:t>
            </a:r>
            <a:endParaRPr lang="en-US" dirty="0"/>
          </a:p>
          <a:p>
            <a:pPr marL="0" indent="0">
              <a:buNone/>
            </a:pPr>
            <a:r>
              <a:rPr lang="en-US" b="1" dirty="0"/>
              <a:t>4. </a:t>
            </a:r>
            <a:r>
              <a:rPr lang="en-US" b="1" dirty="0" smtClean="0"/>
              <a:t>Pricing </a:t>
            </a:r>
            <a:r>
              <a:rPr lang="en-US" b="1" dirty="0"/>
              <a:t>and other </a:t>
            </a:r>
            <a:r>
              <a:rPr lang="en-US" b="1" dirty="0" smtClean="0"/>
              <a:t>Strategic Barriers</a:t>
            </a:r>
            <a:endParaRPr lang="en-US" dirty="0"/>
          </a:p>
          <a:p>
            <a:pPr marL="0" indent="0">
              <a:buNone/>
            </a:pPr>
            <a:endParaRPr lang="en-US" dirty="0"/>
          </a:p>
        </p:txBody>
      </p:sp>
      <p:sp>
        <p:nvSpPr>
          <p:cNvPr id="4" name="TextBox 3"/>
          <p:cNvSpPr txBox="1"/>
          <p:nvPr/>
        </p:nvSpPr>
        <p:spPr>
          <a:xfrm>
            <a:off x="338328" y="5943600"/>
            <a:ext cx="8534400" cy="769441"/>
          </a:xfrm>
          <a:prstGeom prst="rect">
            <a:avLst/>
          </a:prstGeom>
          <a:noFill/>
          <a:ln w="38100">
            <a:solidFill>
              <a:srgbClr val="00B0F0"/>
            </a:solidFill>
          </a:ln>
        </p:spPr>
        <p:txBody>
          <a:bodyPr wrap="square" rtlCol="0">
            <a:spAutoFit/>
          </a:bodyPr>
          <a:lstStyle/>
          <a:p>
            <a:pPr algn="ctr"/>
            <a:r>
              <a:rPr lang="en-US" sz="4400" b="1" dirty="0"/>
              <a:t>10a – </a:t>
            </a:r>
            <a:r>
              <a:rPr lang="en-US" sz="4400" b="1" dirty="0" smtClean="0"/>
              <a:t>Monopoly in the Short Run</a:t>
            </a:r>
            <a:endParaRPr lang="en-US" sz="4400" dirty="0"/>
          </a:p>
        </p:txBody>
      </p:sp>
    </p:spTree>
    <p:custDataLst>
      <p:tags r:id="rId1"/>
    </p:custDataLst>
    <p:extLst>
      <p:ext uri="{BB962C8B-B14F-4D97-AF65-F5344CB8AC3E}">
        <p14:creationId xmlns:p14="http://schemas.microsoft.com/office/powerpoint/2010/main" val="1736586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harpercollege.edu/mhealy/ecogif/monopoly/fig11.1.gif"/>
          <p:cNvPicPr>
            <a:picLocks noChangeAspect="1" noChangeArrowheads="1"/>
          </p:cNvPicPr>
          <p:nvPr/>
        </p:nvPicPr>
        <p:blipFill>
          <a:blip r:embed="rId3" cstate="print"/>
          <a:srcRect/>
          <a:stretch>
            <a:fillRect/>
          </a:stretch>
        </p:blipFill>
        <p:spPr bwMode="auto">
          <a:xfrm>
            <a:off x="338328" y="990600"/>
            <a:ext cx="8428994" cy="4724400"/>
          </a:xfrm>
          <a:prstGeom prst="rect">
            <a:avLst/>
          </a:prstGeom>
          <a:noFill/>
        </p:spPr>
      </p:pic>
      <p:sp>
        <p:nvSpPr>
          <p:cNvPr id="4" name="TextBox 3"/>
          <p:cNvSpPr txBox="1"/>
          <p:nvPr/>
        </p:nvSpPr>
        <p:spPr>
          <a:xfrm>
            <a:off x="214883" y="76200"/>
            <a:ext cx="8763001" cy="553998"/>
          </a:xfrm>
          <a:prstGeom prst="rect">
            <a:avLst/>
          </a:prstGeom>
          <a:noFill/>
        </p:spPr>
        <p:txBody>
          <a:bodyPr wrap="square" rtlCol="0">
            <a:spAutoFit/>
          </a:bodyPr>
          <a:lstStyle/>
          <a:p>
            <a:r>
              <a:rPr lang="en-US" sz="3000" b="1" dirty="0" smtClean="0"/>
              <a:t>Economies of Scale / Cost Barrier / Natural Monopoly</a:t>
            </a:r>
            <a:endParaRPr lang="en-US" sz="3000" b="1" dirty="0"/>
          </a:p>
        </p:txBody>
      </p:sp>
      <p:sp>
        <p:nvSpPr>
          <p:cNvPr id="5" name="TextBox 4"/>
          <p:cNvSpPr txBox="1"/>
          <p:nvPr/>
        </p:nvSpPr>
        <p:spPr>
          <a:xfrm>
            <a:off x="338328" y="5943600"/>
            <a:ext cx="8534400" cy="769441"/>
          </a:xfrm>
          <a:prstGeom prst="rect">
            <a:avLst/>
          </a:prstGeom>
          <a:noFill/>
          <a:ln w="38100">
            <a:solidFill>
              <a:srgbClr val="00B0F0"/>
            </a:solidFill>
          </a:ln>
        </p:spPr>
        <p:txBody>
          <a:bodyPr wrap="square" rtlCol="0">
            <a:spAutoFit/>
          </a:bodyPr>
          <a:lstStyle/>
          <a:p>
            <a:pPr algn="ctr"/>
            <a:r>
              <a:rPr lang="en-US" sz="4400" b="1" dirty="0"/>
              <a:t>10a – </a:t>
            </a:r>
            <a:r>
              <a:rPr lang="en-US" sz="4400" b="1" dirty="0" smtClean="0"/>
              <a:t>Monopoly in the Short Run</a:t>
            </a:r>
            <a:endParaRPr lang="en-US" sz="4400" dirty="0"/>
          </a:p>
        </p:txBody>
      </p:sp>
    </p:spTree>
    <p:custDataLst>
      <p:tags r:id="rId1"/>
    </p:custDataLst>
    <p:extLst>
      <p:ext uri="{BB962C8B-B14F-4D97-AF65-F5344CB8AC3E}">
        <p14:creationId xmlns:p14="http://schemas.microsoft.com/office/powerpoint/2010/main" val="3578100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104" y="152400"/>
            <a:ext cx="2901696" cy="4647426"/>
          </a:xfrm>
          <a:prstGeom prst="rect">
            <a:avLst/>
          </a:prstGeom>
          <a:noFill/>
        </p:spPr>
        <p:txBody>
          <a:bodyPr wrap="square" rtlCol="0">
            <a:spAutoFit/>
          </a:bodyPr>
          <a:lstStyle/>
          <a:p>
            <a:pPr algn="ctr"/>
            <a:r>
              <a:rPr lang="en-US" sz="3600" b="1" u="sng" dirty="0" smtClean="0"/>
              <a:t>Natural Monopoly</a:t>
            </a:r>
          </a:p>
          <a:p>
            <a:r>
              <a:rPr lang="en-US" sz="3200" dirty="0" smtClean="0"/>
              <a:t>Large economies of scale therefore</a:t>
            </a:r>
          </a:p>
          <a:p>
            <a:r>
              <a:rPr lang="en-US" sz="3200" dirty="0" smtClean="0"/>
              <a:t>D </a:t>
            </a:r>
            <a:r>
              <a:rPr lang="en-US" sz="3200" dirty="0" smtClean="0"/>
              <a:t>crosses ATC when ATC is downward sloping.</a:t>
            </a:r>
          </a:p>
        </p:txBody>
      </p:sp>
      <p:pic>
        <p:nvPicPr>
          <p:cNvPr id="35842" name="Picture 2" descr="C:\Data\web\ecogif\monopoly\natmono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2216" y="-381000"/>
            <a:ext cx="5867400" cy="50736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6223" y="5181600"/>
            <a:ext cx="8816901" cy="1569660"/>
          </a:xfrm>
          <a:prstGeom prst="rect">
            <a:avLst/>
          </a:prstGeom>
          <a:noFill/>
        </p:spPr>
        <p:txBody>
          <a:bodyPr wrap="none" rtlCol="0">
            <a:spAutoFit/>
          </a:bodyPr>
          <a:lstStyle/>
          <a:p>
            <a:r>
              <a:rPr lang="en-US" sz="3200" dirty="0"/>
              <a:t>Indicates one firm can provide all that is demanded </a:t>
            </a:r>
            <a:r>
              <a:rPr lang="en-US" sz="3200" dirty="0" smtClean="0"/>
              <a:t/>
            </a:r>
            <a:br>
              <a:rPr lang="en-US" sz="3200" dirty="0" smtClean="0"/>
            </a:br>
            <a:r>
              <a:rPr lang="en-US" sz="3200" dirty="0" smtClean="0"/>
              <a:t>at a </a:t>
            </a:r>
            <a:r>
              <a:rPr lang="en-US" sz="3200" dirty="0"/>
              <a:t>lower </a:t>
            </a:r>
            <a:r>
              <a:rPr lang="en-US" sz="3200" dirty="0" smtClean="0"/>
              <a:t>cost than </a:t>
            </a:r>
            <a:r>
              <a:rPr lang="en-US" sz="3200" dirty="0"/>
              <a:t>if there were several </a:t>
            </a:r>
            <a:r>
              <a:rPr lang="en-US" sz="3200" dirty="0" smtClean="0"/>
              <a:t>firms, </a:t>
            </a:r>
          </a:p>
          <a:p>
            <a:r>
              <a:rPr lang="en-US" sz="3200" dirty="0" smtClean="0"/>
              <a:t>i.e. it is “natural” to have one firm in the industry.</a:t>
            </a:r>
            <a:endParaRPr lang="en-US" sz="3200" dirty="0"/>
          </a:p>
        </p:txBody>
      </p:sp>
    </p:spTree>
    <p:custDataLst>
      <p:tags r:id="rId1"/>
    </p:custDataLst>
    <p:extLst>
      <p:ext uri="{BB962C8B-B14F-4D97-AF65-F5344CB8AC3E}">
        <p14:creationId xmlns:p14="http://schemas.microsoft.com/office/powerpoint/2010/main" val="1813907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686800" cy="715962"/>
          </a:xfrm>
        </p:spPr>
        <p:txBody>
          <a:bodyPr>
            <a:normAutofit fontScale="90000"/>
          </a:bodyPr>
          <a:lstStyle/>
          <a:p>
            <a:pPr algn="l"/>
            <a:r>
              <a:rPr lang="en-US" b="1" dirty="0" smtClean="0"/>
              <a:t>4. Why are barriers important</a:t>
            </a:r>
            <a:r>
              <a:rPr lang="en-US" b="1" dirty="0" smtClean="0"/>
              <a:t>?</a:t>
            </a:r>
            <a:endParaRPr lang="en-US" b="1" dirty="0"/>
          </a:p>
        </p:txBody>
      </p:sp>
      <p:sp>
        <p:nvSpPr>
          <p:cNvPr id="3" name="TPAnswers"/>
          <p:cNvSpPr>
            <a:spLocks noGrp="1"/>
          </p:cNvSpPr>
          <p:nvPr>
            <p:ph type="body" idx="1"/>
            <p:custDataLst>
              <p:tags r:id="rId2"/>
            </p:custDataLst>
          </p:nvPr>
        </p:nvSpPr>
        <p:spPr>
          <a:xfrm>
            <a:off x="457200" y="1066801"/>
            <a:ext cx="8458200" cy="2362200"/>
          </a:xfrm>
        </p:spPr>
        <p:txBody>
          <a:bodyPr>
            <a:normAutofit/>
          </a:bodyPr>
          <a:lstStyle/>
          <a:p>
            <a:pPr marL="514350" indent="-514350">
              <a:buFont typeface="Arial" pitchFamily="34" charset="0"/>
              <a:buAutoNum type="arabicPeriod"/>
            </a:pPr>
            <a:r>
              <a:rPr lang="en-US" dirty="0" smtClean="0"/>
              <a:t>They determine long run profits</a:t>
            </a:r>
          </a:p>
          <a:p>
            <a:pPr marL="514350" indent="-514350">
              <a:buFont typeface="Arial" pitchFamily="34" charset="0"/>
              <a:buAutoNum type="arabicPeriod"/>
            </a:pPr>
            <a:r>
              <a:rPr lang="en-US" dirty="0" smtClean="0"/>
              <a:t>They allow for price discrimination</a:t>
            </a:r>
          </a:p>
          <a:p>
            <a:pPr marL="514350" indent="-514350">
              <a:buFont typeface="Arial" pitchFamily="34" charset="0"/>
              <a:buAutoNum type="arabicPeriod"/>
            </a:pPr>
            <a:r>
              <a:rPr lang="en-US" dirty="0" smtClean="0"/>
              <a:t>They permit product differentiation</a:t>
            </a:r>
          </a:p>
          <a:p>
            <a:pPr marL="514350" indent="-514350">
              <a:buFont typeface="Arial" pitchFamily="34" charset="0"/>
              <a:buAutoNum type="arabicPeriod"/>
            </a:pPr>
            <a:r>
              <a:rPr lang="en-US" dirty="0" smtClean="0"/>
              <a:t>They create mutual interdependence</a:t>
            </a:r>
            <a:endParaRPr lang="en-US"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686800" cy="715962"/>
          </a:xfrm>
        </p:spPr>
        <p:txBody>
          <a:bodyPr>
            <a:normAutofit fontScale="90000"/>
          </a:bodyPr>
          <a:lstStyle/>
          <a:p>
            <a:pPr algn="l"/>
            <a:r>
              <a:rPr lang="en-US" b="1" dirty="0" smtClean="0">
                <a:solidFill>
                  <a:srgbClr val="0070C0"/>
                </a:solidFill>
              </a:rPr>
              <a:t>4. Why are barriers important?</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1066801"/>
            <a:ext cx="8458200" cy="2362200"/>
          </a:xfrm>
        </p:spPr>
        <p:txBody>
          <a:bodyPr>
            <a:normAutofit/>
          </a:bodyPr>
          <a:lstStyle/>
          <a:p>
            <a:pPr marL="514350" indent="-514350">
              <a:buFont typeface="Arial" pitchFamily="34" charset="0"/>
              <a:buAutoNum type="arabicPeriod"/>
            </a:pPr>
            <a:r>
              <a:rPr lang="en-US" dirty="0" smtClean="0"/>
              <a:t>They determine long run profits</a:t>
            </a:r>
          </a:p>
          <a:p>
            <a:pPr marL="514350" indent="-514350">
              <a:buFont typeface="Arial" pitchFamily="34" charset="0"/>
              <a:buAutoNum type="arabicPeriod"/>
            </a:pPr>
            <a:r>
              <a:rPr lang="en-US" dirty="0" smtClean="0"/>
              <a:t>They allow for price discrimination</a:t>
            </a:r>
          </a:p>
          <a:p>
            <a:pPr marL="514350" indent="-514350">
              <a:buFont typeface="Arial" pitchFamily="34" charset="0"/>
              <a:buAutoNum type="arabicPeriod"/>
            </a:pPr>
            <a:r>
              <a:rPr lang="en-US" dirty="0" smtClean="0"/>
              <a:t>They permit product differentiation</a:t>
            </a:r>
          </a:p>
          <a:p>
            <a:pPr marL="514350" indent="-514350">
              <a:buFont typeface="Arial" pitchFamily="34" charset="0"/>
              <a:buAutoNum type="arabicPeriod"/>
            </a:pPr>
            <a:r>
              <a:rPr lang="en-US" dirty="0" smtClean="0"/>
              <a:t>They create mutual interdependence</a:t>
            </a:r>
            <a:endParaRPr lang="en-US" dirty="0"/>
          </a:p>
        </p:txBody>
      </p:sp>
      <p:sp>
        <p:nvSpPr>
          <p:cNvPr id="6" name="CorShape1"/>
          <p:cNvSpPr/>
          <p:nvPr>
            <p:custDataLst>
              <p:tags r:id="rId3"/>
            </p:custDataLst>
          </p:nvPr>
        </p:nvSpPr>
        <p:spPr>
          <a:xfrm rot="10800000">
            <a:off x="172720" y="1231054"/>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b="1" u="sng" dirty="0" smtClean="0"/>
              <a:t>Why are Barriers Important?</a:t>
            </a:r>
            <a:endParaRPr lang="en-US" b="1" u="sng" dirty="0"/>
          </a:p>
        </p:txBody>
      </p:sp>
      <p:sp>
        <p:nvSpPr>
          <p:cNvPr id="3" name="Text Placeholder 2"/>
          <p:cNvSpPr>
            <a:spLocks noGrp="1"/>
          </p:cNvSpPr>
          <p:nvPr>
            <p:ph type="body" idx="1"/>
          </p:nvPr>
        </p:nvSpPr>
        <p:spPr>
          <a:xfrm>
            <a:off x="152400" y="914400"/>
            <a:ext cx="8839200" cy="4678363"/>
          </a:xfrm>
        </p:spPr>
        <p:txBody>
          <a:bodyPr>
            <a:normAutofit/>
          </a:bodyPr>
          <a:lstStyle/>
          <a:p>
            <a:pPr marL="0" indent="0" algn="ctr">
              <a:buNone/>
            </a:pPr>
            <a:r>
              <a:rPr lang="en-US" sz="4000" b="1" dirty="0" smtClean="0">
                <a:solidFill>
                  <a:srgbClr val="FF0000"/>
                </a:solidFill>
              </a:rPr>
              <a:t>Barriers to entry allow firms </a:t>
            </a:r>
            <a:r>
              <a:rPr lang="en-US" sz="4000" b="1" dirty="0" smtClean="0">
                <a:solidFill>
                  <a:srgbClr val="FF0000"/>
                </a:solidFill>
              </a:rPr>
              <a:t>to </a:t>
            </a:r>
            <a:r>
              <a:rPr lang="en-US" sz="4000" b="1" dirty="0" smtClean="0">
                <a:solidFill>
                  <a:srgbClr val="FF0000"/>
                </a:solidFill>
              </a:rPr>
              <a:t>earn long run </a:t>
            </a:r>
            <a:r>
              <a:rPr lang="en-US" sz="4000" b="1" dirty="0" smtClean="0">
                <a:solidFill>
                  <a:srgbClr val="FF0000"/>
                </a:solidFill>
              </a:rPr>
              <a:t>profits and to be inefficient.</a:t>
            </a:r>
            <a:endParaRPr lang="en-US" sz="4000" b="1" dirty="0" smtClean="0">
              <a:solidFill>
                <a:srgbClr val="FF0000"/>
              </a:solidFill>
            </a:endParaRPr>
          </a:p>
          <a:p>
            <a:pPr marL="0" indent="0">
              <a:buNone/>
            </a:pPr>
            <a:r>
              <a:rPr lang="en-US" sz="800" b="1" dirty="0" smtClean="0"/>
              <a:t>  </a:t>
            </a:r>
            <a:endParaRPr lang="en-US" sz="800" b="1" dirty="0"/>
          </a:p>
          <a:p>
            <a:pPr marL="0" indent="0">
              <a:buNone/>
            </a:pPr>
            <a:r>
              <a:rPr lang="en-US" b="1" dirty="0" smtClean="0"/>
              <a:t>Pure Comp. = no barriers = no long run profits</a:t>
            </a:r>
          </a:p>
          <a:p>
            <a:pPr marL="0" indent="0">
              <a:buNone/>
            </a:pPr>
            <a:r>
              <a:rPr lang="en-US" sz="800" b="1" dirty="0" smtClean="0"/>
              <a:t>  </a:t>
            </a:r>
            <a:endParaRPr lang="en-US" sz="800" b="1" dirty="0"/>
          </a:p>
          <a:p>
            <a:pPr marL="0" indent="0">
              <a:buNone/>
            </a:pPr>
            <a:r>
              <a:rPr lang="en-US" b="1" dirty="0" smtClean="0"/>
              <a:t>Monopoly = entry blocked = long run profits</a:t>
            </a:r>
            <a:endParaRPr lang="en-US" dirty="0"/>
          </a:p>
          <a:p>
            <a:pPr marL="0" indent="0">
              <a:buNone/>
            </a:pPr>
            <a:r>
              <a:rPr lang="en-US" sz="800" dirty="0" smtClean="0"/>
              <a:t>  </a:t>
            </a:r>
          </a:p>
          <a:p>
            <a:pPr marL="0" indent="0">
              <a:buNone/>
            </a:pPr>
            <a:r>
              <a:rPr lang="en-US" b="1" dirty="0" err="1" smtClean="0"/>
              <a:t>Monop</a:t>
            </a:r>
            <a:r>
              <a:rPr lang="en-US" b="1" dirty="0" smtClean="0"/>
              <a:t>. Comp. = few barriers = no long run profits</a:t>
            </a:r>
          </a:p>
          <a:p>
            <a:pPr marL="0" indent="0">
              <a:buNone/>
            </a:pPr>
            <a:r>
              <a:rPr lang="en-US" sz="800" b="1" dirty="0" smtClean="0"/>
              <a:t>  </a:t>
            </a:r>
            <a:endParaRPr lang="en-US" sz="800" b="1" dirty="0"/>
          </a:p>
          <a:p>
            <a:pPr marL="0" indent="0">
              <a:buNone/>
            </a:pPr>
            <a:r>
              <a:rPr lang="en-US" b="1" dirty="0" smtClean="0"/>
              <a:t>Oligopoly = high barriers = long run profits</a:t>
            </a:r>
            <a:endParaRPr lang="en-US" b="1" dirty="0"/>
          </a:p>
        </p:txBody>
      </p:sp>
      <p:sp>
        <p:nvSpPr>
          <p:cNvPr id="4" name="TextBox 3"/>
          <p:cNvSpPr txBox="1"/>
          <p:nvPr/>
        </p:nvSpPr>
        <p:spPr>
          <a:xfrm>
            <a:off x="338328" y="5943600"/>
            <a:ext cx="8534400" cy="769441"/>
          </a:xfrm>
          <a:prstGeom prst="rect">
            <a:avLst/>
          </a:prstGeom>
          <a:noFill/>
          <a:ln w="38100">
            <a:solidFill>
              <a:srgbClr val="00B0F0"/>
            </a:solidFill>
          </a:ln>
        </p:spPr>
        <p:txBody>
          <a:bodyPr wrap="square" rtlCol="0">
            <a:spAutoFit/>
          </a:bodyPr>
          <a:lstStyle/>
          <a:p>
            <a:pPr algn="ctr"/>
            <a:r>
              <a:rPr lang="en-US" sz="4400" b="1" dirty="0"/>
              <a:t>10a – </a:t>
            </a:r>
            <a:r>
              <a:rPr lang="en-US" sz="4400" b="1" dirty="0" smtClean="0"/>
              <a:t>Monopoly in the Short Run</a:t>
            </a:r>
            <a:endParaRPr lang="en-US" sz="4400" dirty="0"/>
          </a:p>
        </p:txBody>
      </p:sp>
    </p:spTree>
    <p:custDataLst>
      <p:tags r:id="rId1"/>
    </p:custDataLst>
    <p:extLst>
      <p:ext uri="{BB962C8B-B14F-4D97-AF65-F5344CB8AC3E}">
        <p14:creationId xmlns:p14="http://schemas.microsoft.com/office/powerpoint/2010/main" val="2912677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0416" y="1676400"/>
            <a:ext cx="8634984" cy="4800600"/>
          </a:xfrm>
        </p:spPr>
        <p:txBody>
          <a:bodyPr>
            <a:normAutofit lnSpcReduction="10000"/>
          </a:bodyPr>
          <a:lstStyle/>
          <a:p>
            <a:pPr lvl="1" algn="l"/>
            <a:r>
              <a:rPr lang="en-US" sz="3200" dirty="0" smtClean="0">
                <a:solidFill>
                  <a:schemeClr val="tx1"/>
                </a:solidFill>
              </a:rPr>
              <a:t>1. Characteristics and Examples</a:t>
            </a:r>
            <a:br>
              <a:rPr lang="en-US" sz="3200" dirty="0" smtClean="0">
                <a:solidFill>
                  <a:schemeClr val="tx1"/>
                </a:solidFill>
              </a:rPr>
            </a:br>
            <a:r>
              <a:rPr lang="en-US" sz="3200" b="1" dirty="0" smtClean="0">
                <a:solidFill>
                  <a:srgbClr val="FF0000"/>
                </a:solidFill>
              </a:rPr>
              <a:t>2. Nature of the Demand Curve</a:t>
            </a:r>
            <a:r>
              <a:rPr lang="en-US" sz="3200" dirty="0" smtClean="0">
                <a:solidFill>
                  <a:schemeClr val="tx1"/>
                </a:solidFill>
              </a:rPr>
              <a:t/>
            </a:r>
            <a:br>
              <a:rPr lang="en-US" sz="3200" dirty="0" smtClean="0">
                <a:solidFill>
                  <a:schemeClr val="tx1"/>
                </a:solidFill>
              </a:rPr>
            </a:br>
            <a:r>
              <a:rPr lang="en-US" sz="3200" dirty="0" smtClean="0">
                <a:solidFill>
                  <a:schemeClr val="tx1"/>
                </a:solidFill>
              </a:rPr>
              <a:t>3. Short Run Equilibrium </a:t>
            </a:r>
            <a:br>
              <a:rPr lang="en-US" sz="3200" dirty="0" smtClean="0">
                <a:solidFill>
                  <a:schemeClr val="tx1"/>
                </a:solidFill>
              </a:rPr>
            </a:br>
            <a:r>
              <a:rPr lang="en-US" sz="3200" dirty="0" smtClean="0">
                <a:solidFill>
                  <a:schemeClr val="tx1"/>
                </a:solidFill>
              </a:rPr>
              <a:t>4. Long Run Equilibrium and Efficiency</a:t>
            </a:r>
            <a:br>
              <a:rPr lang="en-US" sz="3200" dirty="0" smtClean="0">
                <a:solidFill>
                  <a:schemeClr val="tx1"/>
                </a:solidFill>
              </a:rPr>
            </a:br>
            <a:r>
              <a:rPr lang="en-US" sz="3200" dirty="0" smtClean="0">
                <a:solidFill>
                  <a:schemeClr val="tx1"/>
                </a:solidFill>
              </a:rPr>
              <a:t>5. Other Issues</a:t>
            </a:r>
          </a:p>
          <a:p>
            <a:pPr marL="1485900" lvl="2" indent="-571500" algn="l">
              <a:buFont typeface="Arial" pitchFamily="34" charset="0"/>
              <a:buChar char="•"/>
            </a:pPr>
            <a:r>
              <a:rPr lang="en-US" sz="2800" dirty="0" smtClean="0">
                <a:solidFill>
                  <a:schemeClr val="tx1"/>
                </a:solidFill>
              </a:rPr>
              <a:t>Barriers to Entry</a:t>
            </a:r>
          </a:p>
          <a:p>
            <a:pPr marL="1485900" lvl="2" indent="-571500" algn="l">
              <a:buFont typeface="Arial" pitchFamily="34" charset="0"/>
              <a:buChar char="•"/>
            </a:pPr>
            <a:r>
              <a:rPr lang="en-US" sz="2800" dirty="0" smtClean="0">
                <a:solidFill>
                  <a:schemeClr val="tx1"/>
                </a:solidFill>
              </a:rPr>
              <a:t>Price Discrimination</a:t>
            </a:r>
          </a:p>
          <a:p>
            <a:pPr marL="1485900" lvl="2" indent="-571500" algn="l">
              <a:buFont typeface="Arial" pitchFamily="34" charset="0"/>
              <a:buChar char="•"/>
            </a:pPr>
            <a:r>
              <a:rPr lang="en-US" sz="2800" dirty="0" smtClean="0">
                <a:solidFill>
                  <a:schemeClr val="tx1"/>
                </a:solidFill>
              </a:rPr>
              <a:t>Regulated Monopolies</a:t>
            </a:r>
          </a:p>
          <a:p>
            <a:pPr lvl="1" algn="l"/>
            <a:r>
              <a:rPr lang="en-US" sz="3200" dirty="0" smtClean="0">
                <a:solidFill>
                  <a:schemeClr val="tx1"/>
                </a:solidFill>
              </a:rPr>
              <a:t>YP 24 Outline of what we will study about monopolies</a:t>
            </a:r>
            <a:endParaRPr lang="en-US" sz="3200" dirty="0">
              <a:solidFill>
                <a:schemeClr val="tx1"/>
              </a:solidFill>
            </a:endParaRPr>
          </a:p>
        </p:txBody>
      </p:sp>
      <p:sp>
        <p:nvSpPr>
          <p:cNvPr id="5" name="Title 1"/>
          <p:cNvSpPr>
            <a:spLocks noGrp="1"/>
          </p:cNvSpPr>
          <p:nvPr>
            <p:ph type="ctrTitle"/>
          </p:nvPr>
        </p:nvSpPr>
        <p:spPr>
          <a:xfrm>
            <a:off x="152400" y="990600"/>
            <a:ext cx="7772400" cy="609599"/>
          </a:xfrm>
        </p:spPr>
        <p:txBody>
          <a:bodyPr>
            <a:noAutofit/>
          </a:bodyPr>
          <a:lstStyle/>
          <a:p>
            <a:pPr algn="l"/>
            <a:r>
              <a:rPr lang="en-US" sz="3600" b="1" dirty="0" smtClean="0"/>
              <a:t>For “Monopolies” Know:</a:t>
            </a:r>
            <a:endParaRPr lang="en-US" sz="3600" b="1" dirty="0"/>
          </a:p>
        </p:txBody>
      </p:sp>
      <p:sp>
        <p:nvSpPr>
          <p:cNvPr id="4" name="TextBox 3"/>
          <p:cNvSpPr txBox="1"/>
          <p:nvPr/>
        </p:nvSpPr>
        <p:spPr>
          <a:xfrm>
            <a:off x="280416" y="76200"/>
            <a:ext cx="8534400" cy="707886"/>
          </a:xfrm>
          <a:prstGeom prst="rect">
            <a:avLst/>
          </a:prstGeom>
          <a:noFill/>
          <a:ln w="38100">
            <a:solidFill>
              <a:srgbClr val="00B0F0"/>
            </a:solidFill>
          </a:ln>
        </p:spPr>
        <p:txBody>
          <a:bodyPr wrap="square" rtlCol="0">
            <a:spAutoFit/>
          </a:bodyPr>
          <a:lstStyle/>
          <a:p>
            <a:pPr algn="ctr"/>
            <a:r>
              <a:rPr lang="en-US" sz="4000" b="1" dirty="0"/>
              <a:t>10a – </a:t>
            </a:r>
            <a:r>
              <a:rPr lang="en-US" sz="4000" b="1" dirty="0" smtClean="0"/>
              <a:t>Monopoly in the Short Run</a:t>
            </a:r>
            <a:endParaRPr lang="en-US" sz="4000" dirty="0"/>
          </a:p>
        </p:txBody>
      </p:sp>
    </p:spTree>
    <p:custDataLst>
      <p:tags r:id="rId1"/>
    </p:custDataLst>
    <p:extLst>
      <p:ext uri="{BB962C8B-B14F-4D97-AF65-F5344CB8AC3E}">
        <p14:creationId xmlns:p14="http://schemas.microsoft.com/office/powerpoint/2010/main" val="914023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686800" cy="1096962"/>
          </a:xfrm>
        </p:spPr>
        <p:txBody>
          <a:bodyPr>
            <a:normAutofit fontScale="90000"/>
          </a:bodyPr>
          <a:lstStyle/>
          <a:p>
            <a:pPr algn="l"/>
            <a:r>
              <a:rPr lang="en-US" b="1" dirty="0" smtClean="0"/>
              <a:t>5. The demand curve facing a monopoly is: </a:t>
            </a:r>
            <a:endParaRPr lang="en-US" b="1" dirty="0"/>
          </a:p>
        </p:txBody>
      </p:sp>
      <p:sp>
        <p:nvSpPr>
          <p:cNvPr id="3" name="TPAnswers"/>
          <p:cNvSpPr>
            <a:spLocks noGrp="1"/>
          </p:cNvSpPr>
          <p:nvPr>
            <p:ph type="body" idx="1"/>
            <p:custDataLst>
              <p:tags r:id="rId2"/>
            </p:custDataLst>
          </p:nvPr>
        </p:nvSpPr>
        <p:spPr>
          <a:xfrm>
            <a:off x="457200" y="1447800"/>
            <a:ext cx="4419600" cy="3200401"/>
          </a:xfrm>
        </p:spPr>
        <p:txBody>
          <a:bodyPr>
            <a:normAutofit/>
          </a:bodyPr>
          <a:lstStyle/>
          <a:p>
            <a:pPr marL="514350" indent="-514350">
              <a:buFont typeface="Arial" pitchFamily="34" charset="0"/>
              <a:buAutoNum type="arabicPeriod"/>
            </a:pPr>
            <a:r>
              <a:rPr lang="en-US" dirty="0" smtClean="0"/>
              <a:t>Perfectly elastic</a:t>
            </a:r>
          </a:p>
          <a:p>
            <a:pPr marL="514350" indent="-514350">
              <a:buFont typeface="Arial" pitchFamily="34" charset="0"/>
              <a:buAutoNum type="arabicPeriod"/>
            </a:pPr>
            <a:r>
              <a:rPr lang="en-US" dirty="0" smtClean="0"/>
              <a:t>Relatively elastic</a:t>
            </a:r>
          </a:p>
          <a:p>
            <a:pPr marL="514350" indent="-514350">
              <a:buFont typeface="Arial" pitchFamily="34" charset="0"/>
              <a:buAutoNum type="arabicPeriod"/>
            </a:pPr>
            <a:r>
              <a:rPr lang="en-US" dirty="0" smtClean="0"/>
              <a:t>Equal to its MR</a:t>
            </a:r>
          </a:p>
          <a:p>
            <a:pPr marL="514350" indent="-514350">
              <a:buFont typeface="Arial" pitchFamily="34" charset="0"/>
              <a:buAutoNum type="arabicPeriod"/>
            </a:pPr>
            <a:r>
              <a:rPr lang="en-US" dirty="0" smtClean="0"/>
              <a:t>Downward sloping</a:t>
            </a:r>
            <a:endParaRPr lang="en-US"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0"/>
            <a:ext cx="7772400" cy="609599"/>
          </a:xfrm>
        </p:spPr>
        <p:txBody>
          <a:bodyPr>
            <a:normAutofit fontScale="90000"/>
          </a:bodyPr>
          <a:lstStyle/>
          <a:p>
            <a:r>
              <a:rPr lang="en-US" b="1" dirty="0" smtClean="0"/>
              <a:t>ARE BUSINESSES EFFICIENT?</a:t>
            </a:r>
            <a:endParaRPr lang="en-US" b="1" dirty="0"/>
          </a:p>
        </p:txBody>
      </p:sp>
      <p:sp>
        <p:nvSpPr>
          <p:cNvPr id="3" name="Subtitle 2"/>
          <p:cNvSpPr>
            <a:spLocks noGrp="1"/>
          </p:cNvSpPr>
          <p:nvPr>
            <p:ph type="subTitle" idx="1"/>
          </p:nvPr>
        </p:nvSpPr>
        <p:spPr>
          <a:xfrm>
            <a:off x="601980" y="1143000"/>
            <a:ext cx="8001000" cy="4648200"/>
          </a:xfrm>
        </p:spPr>
        <p:txBody>
          <a:bodyPr>
            <a:normAutofit/>
          </a:bodyPr>
          <a:lstStyle/>
          <a:p>
            <a:pPr algn="l"/>
            <a:r>
              <a:rPr lang="en-US" sz="4000" dirty="0" smtClean="0">
                <a:solidFill>
                  <a:schemeClr val="tx1"/>
                </a:solidFill>
              </a:rPr>
              <a:t>Monopoly</a:t>
            </a:r>
          </a:p>
          <a:p>
            <a:pPr lvl="1" algn="l">
              <a:buFont typeface="Arial" pitchFamily="34" charset="0"/>
              <a:buChar char="•"/>
            </a:pPr>
            <a:r>
              <a:rPr lang="en-US" sz="3600" dirty="0" smtClean="0">
                <a:solidFill>
                  <a:schemeClr val="tx1"/>
                </a:solidFill>
              </a:rPr>
              <a:t>Characteristics and Examples</a:t>
            </a:r>
          </a:p>
          <a:p>
            <a:pPr lvl="1" algn="l">
              <a:buFont typeface="Arial" pitchFamily="34" charset="0"/>
              <a:buChar char="•"/>
            </a:pPr>
            <a:r>
              <a:rPr lang="en-US" sz="3600" dirty="0" smtClean="0">
                <a:solidFill>
                  <a:schemeClr val="tx1"/>
                </a:solidFill>
              </a:rPr>
              <a:t>Barriers to Entry</a:t>
            </a:r>
          </a:p>
          <a:p>
            <a:pPr lvl="1" algn="l">
              <a:buFont typeface="Arial" pitchFamily="34" charset="0"/>
              <a:buChar char="•"/>
            </a:pPr>
            <a:r>
              <a:rPr lang="en-US" sz="3600" dirty="0" smtClean="0">
                <a:solidFill>
                  <a:schemeClr val="tx1"/>
                </a:solidFill>
              </a:rPr>
              <a:t>Short Run Equilibrium</a:t>
            </a:r>
          </a:p>
          <a:p>
            <a:pPr lvl="2" algn="l">
              <a:buFont typeface="Arial" pitchFamily="34" charset="0"/>
              <a:buChar char="•"/>
            </a:pPr>
            <a:r>
              <a:rPr lang="en-US" sz="3200" dirty="0" smtClean="0">
                <a:solidFill>
                  <a:schemeClr val="tx1"/>
                </a:solidFill>
              </a:rPr>
              <a:t>Profit maximizing case</a:t>
            </a:r>
          </a:p>
          <a:p>
            <a:pPr lvl="2" algn="l">
              <a:buFont typeface="Arial" pitchFamily="34" charset="0"/>
              <a:buChar char="•"/>
            </a:pPr>
            <a:r>
              <a:rPr lang="en-US" sz="3200" dirty="0" smtClean="0">
                <a:solidFill>
                  <a:schemeClr val="tx1"/>
                </a:solidFill>
              </a:rPr>
              <a:t>Loss minimizing case</a:t>
            </a:r>
          </a:p>
          <a:p>
            <a:pPr lvl="2" algn="l">
              <a:buFont typeface="Arial" pitchFamily="34" charset="0"/>
              <a:buChar char="•"/>
            </a:pPr>
            <a:r>
              <a:rPr lang="en-US" sz="3200" dirty="0" smtClean="0">
                <a:solidFill>
                  <a:schemeClr val="tx1"/>
                </a:solidFill>
              </a:rPr>
              <a:t>Shut down case</a:t>
            </a:r>
          </a:p>
        </p:txBody>
      </p:sp>
      <p:sp>
        <p:nvSpPr>
          <p:cNvPr id="4" name="TextBox 3"/>
          <p:cNvSpPr txBox="1"/>
          <p:nvPr/>
        </p:nvSpPr>
        <p:spPr>
          <a:xfrm>
            <a:off x="335280" y="76200"/>
            <a:ext cx="8534400" cy="769441"/>
          </a:xfrm>
          <a:prstGeom prst="rect">
            <a:avLst/>
          </a:prstGeom>
          <a:noFill/>
          <a:ln w="38100">
            <a:solidFill>
              <a:srgbClr val="00B0F0"/>
            </a:solidFill>
          </a:ln>
        </p:spPr>
        <p:txBody>
          <a:bodyPr wrap="square" rtlCol="0">
            <a:spAutoFit/>
          </a:bodyPr>
          <a:lstStyle/>
          <a:p>
            <a:pPr algn="ctr"/>
            <a:r>
              <a:rPr lang="en-US" sz="4400" b="1" dirty="0"/>
              <a:t>10a – </a:t>
            </a:r>
            <a:r>
              <a:rPr lang="en-US" sz="4400" b="1" dirty="0" smtClean="0"/>
              <a:t>Monopoly in the Short Run</a:t>
            </a:r>
            <a:endParaRPr lang="en-US" sz="4400" dirty="0"/>
          </a:p>
        </p:txBody>
      </p:sp>
    </p:spTree>
    <p:custDataLst>
      <p:tags r:id="rId1"/>
    </p:custDataLst>
    <p:extLst>
      <p:ext uri="{BB962C8B-B14F-4D97-AF65-F5344CB8AC3E}">
        <p14:creationId xmlns:p14="http://schemas.microsoft.com/office/powerpoint/2010/main" val="1041335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686800" cy="1096962"/>
          </a:xfrm>
        </p:spPr>
        <p:txBody>
          <a:bodyPr>
            <a:normAutofit fontScale="90000"/>
          </a:bodyPr>
          <a:lstStyle/>
          <a:p>
            <a:pPr algn="l"/>
            <a:r>
              <a:rPr lang="en-US" b="1" dirty="0" smtClean="0">
                <a:solidFill>
                  <a:srgbClr val="0070C0"/>
                </a:solidFill>
              </a:rPr>
              <a:t>5. The demand curve facing a monopoly is: </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1447800"/>
            <a:ext cx="4419600" cy="3200401"/>
          </a:xfrm>
        </p:spPr>
        <p:txBody>
          <a:bodyPr>
            <a:normAutofit/>
          </a:bodyPr>
          <a:lstStyle/>
          <a:p>
            <a:pPr marL="514350" indent="-514350">
              <a:buFont typeface="Arial" pitchFamily="34" charset="0"/>
              <a:buAutoNum type="arabicPeriod"/>
            </a:pPr>
            <a:r>
              <a:rPr lang="en-US" dirty="0" smtClean="0"/>
              <a:t>Perfectly elastic</a:t>
            </a:r>
          </a:p>
          <a:p>
            <a:pPr marL="514350" indent="-514350">
              <a:buFont typeface="Arial" pitchFamily="34" charset="0"/>
              <a:buAutoNum type="arabicPeriod"/>
            </a:pPr>
            <a:r>
              <a:rPr lang="en-US" dirty="0" smtClean="0"/>
              <a:t>Relatively elastic</a:t>
            </a:r>
          </a:p>
          <a:p>
            <a:pPr marL="514350" indent="-514350">
              <a:buFont typeface="Arial" pitchFamily="34" charset="0"/>
              <a:buAutoNum type="arabicPeriod"/>
            </a:pPr>
            <a:r>
              <a:rPr lang="en-US" dirty="0" smtClean="0"/>
              <a:t>Equal to its MR</a:t>
            </a:r>
          </a:p>
          <a:p>
            <a:pPr marL="514350" indent="-514350">
              <a:buFont typeface="Arial" pitchFamily="34" charset="0"/>
              <a:buAutoNum type="arabicPeriod"/>
            </a:pPr>
            <a:r>
              <a:rPr lang="en-US" dirty="0" smtClean="0"/>
              <a:t>Downward sloping</a:t>
            </a:r>
            <a:endParaRPr lang="en-US" dirty="0"/>
          </a:p>
        </p:txBody>
      </p:sp>
      <p:sp>
        <p:nvSpPr>
          <p:cNvPr id="5" name="CorShape1"/>
          <p:cNvSpPr/>
          <p:nvPr>
            <p:custDataLst>
              <p:tags r:id="rId3"/>
            </p:custDataLst>
          </p:nvPr>
        </p:nvSpPr>
        <p:spPr>
          <a:xfrm rot="10800000">
            <a:off x="304800" y="3200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 y="5715000"/>
            <a:ext cx="8763000" cy="707886"/>
          </a:xfrm>
          <a:prstGeom prst="rect">
            <a:avLst/>
          </a:prstGeom>
          <a:noFill/>
        </p:spPr>
        <p:txBody>
          <a:bodyPr wrap="square" rtlCol="0">
            <a:spAutoFit/>
          </a:bodyPr>
          <a:lstStyle/>
          <a:p>
            <a:r>
              <a:rPr lang="en-US" sz="4000" dirty="0" smtClean="0"/>
              <a:t>See YP 25 -  </a:t>
            </a:r>
            <a:r>
              <a:rPr lang="en-US" sz="4000" dirty="0" smtClean="0"/>
              <a:t>Graph D (price).</a:t>
            </a:r>
            <a:endParaRPr lang="en-US" sz="4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432" y="152400"/>
            <a:ext cx="9296400" cy="6477000"/>
          </a:xfrm>
        </p:spPr>
        <p:txBody>
          <a:bodyPr>
            <a:normAutofit/>
          </a:bodyPr>
          <a:lstStyle/>
          <a:p>
            <a:r>
              <a:rPr lang="en-US" sz="3600" b="1" dirty="0" smtClean="0">
                <a:solidFill>
                  <a:schemeClr val="tx1"/>
                </a:solidFill>
              </a:rPr>
              <a:t> Marginal = Change in Total / Change in Q</a:t>
            </a:r>
          </a:p>
          <a:p>
            <a:pPr algn="l"/>
            <a:r>
              <a:rPr lang="en-US" sz="800" dirty="0" smtClean="0">
                <a:solidFill>
                  <a:schemeClr val="tx1"/>
                </a:solidFill>
              </a:rPr>
              <a:t> </a:t>
            </a:r>
          </a:p>
          <a:p>
            <a:pPr algn="l"/>
            <a:r>
              <a:rPr lang="en-US" dirty="0">
                <a:solidFill>
                  <a:schemeClr val="tx1"/>
                </a:solidFill>
              </a:rPr>
              <a:t>MU = Change in TU / Change in Q </a:t>
            </a:r>
            <a:r>
              <a:rPr lang="en-US" dirty="0" smtClean="0">
                <a:solidFill>
                  <a:schemeClr val="tx1"/>
                </a:solidFill>
              </a:rPr>
              <a:t>consumed (6a)</a:t>
            </a:r>
          </a:p>
          <a:p>
            <a:pPr algn="l"/>
            <a:r>
              <a:rPr lang="en-US" dirty="0" smtClean="0">
                <a:solidFill>
                  <a:schemeClr val="tx1"/>
                </a:solidFill>
              </a:rPr>
              <a:t>MP = Change in TP / Change in Q of resources (7a)</a:t>
            </a:r>
            <a:endParaRPr lang="en-US" dirty="0">
              <a:solidFill>
                <a:schemeClr val="tx1"/>
              </a:solidFill>
            </a:endParaRPr>
          </a:p>
          <a:p>
            <a:pPr algn="l"/>
            <a:r>
              <a:rPr lang="en-US" dirty="0" smtClean="0">
                <a:solidFill>
                  <a:schemeClr val="tx1"/>
                </a:solidFill>
              </a:rPr>
              <a:t>MC = Change in TC / Change in Q produced (7b)</a:t>
            </a:r>
          </a:p>
          <a:p>
            <a:pPr algn="l"/>
            <a:r>
              <a:rPr lang="en-US" b="1" dirty="0" smtClean="0">
                <a:solidFill>
                  <a:schemeClr val="tx1"/>
                </a:solidFill>
              </a:rPr>
              <a:t>MR = Change in TR / Change in Q sold </a:t>
            </a:r>
            <a:r>
              <a:rPr lang="en-US" dirty="0" smtClean="0">
                <a:solidFill>
                  <a:schemeClr val="tx1"/>
                </a:solidFill>
              </a:rPr>
              <a:t>(lessons 8-11)</a:t>
            </a:r>
          </a:p>
          <a:p>
            <a:pPr algn="l"/>
            <a:r>
              <a:rPr lang="en-US" dirty="0" smtClean="0">
                <a:solidFill>
                  <a:schemeClr val="tx1"/>
                </a:solidFill>
              </a:rPr>
              <a:t>MRP = Change in TR / Change in Q of resources (12-13)</a:t>
            </a:r>
          </a:p>
          <a:p>
            <a:pPr algn="l"/>
            <a:r>
              <a:rPr lang="en-US" dirty="0" smtClean="0">
                <a:solidFill>
                  <a:schemeClr val="tx1"/>
                </a:solidFill>
              </a:rPr>
              <a:t>MRC = Change in TC / Change in Q of resources (12-13)</a:t>
            </a:r>
          </a:p>
          <a:p>
            <a:pPr algn="l"/>
            <a:endParaRPr lang="en-US" dirty="0" smtClean="0">
              <a:solidFill>
                <a:schemeClr val="tx1"/>
              </a:solidFill>
            </a:endParaRPr>
          </a:p>
          <a:p>
            <a:pPr algn="l"/>
            <a:endParaRPr lang="en-US" dirty="0" smtClean="0">
              <a:solidFill>
                <a:schemeClr val="tx1"/>
              </a:solidFill>
            </a:endParaRPr>
          </a:p>
          <a:p>
            <a:pPr algn="l"/>
            <a:endParaRPr lang="en-US" sz="4000" dirty="0">
              <a:solidFill>
                <a:schemeClr val="tx1"/>
              </a:solidFill>
            </a:endParaRPr>
          </a:p>
        </p:txBody>
      </p:sp>
      <p:sp>
        <p:nvSpPr>
          <p:cNvPr id="4" name="TextBox 3"/>
          <p:cNvSpPr txBox="1"/>
          <p:nvPr/>
        </p:nvSpPr>
        <p:spPr>
          <a:xfrm>
            <a:off x="335280" y="6019800"/>
            <a:ext cx="8534400" cy="769441"/>
          </a:xfrm>
          <a:prstGeom prst="rect">
            <a:avLst/>
          </a:prstGeom>
          <a:noFill/>
          <a:ln w="38100">
            <a:solidFill>
              <a:srgbClr val="00B0F0"/>
            </a:solidFill>
          </a:ln>
        </p:spPr>
        <p:txBody>
          <a:bodyPr wrap="square" rtlCol="0">
            <a:spAutoFit/>
          </a:bodyPr>
          <a:lstStyle/>
          <a:p>
            <a:pPr algn="ctr"/>
            <a:r>
              <a:rPr lang="en-US" sz="4400" b="1" dirty="0"/>
              <a:t>10a – </a:t>
            </a:r>
            <a:r>
              <a:rPr lang="en-US" sz="4400" b="1" dirty="0" smtClean="0"/>
              <a:t>Monopoly in the Short Run</a:t>
            </a:r>
            <a:endParaRPr lang="en-US" sz="4400" dirty="0"/>
          </a:p>
        </p:txBody>
      </p:sp>
    </p:spTree>
    <p:custDataLst>
      <p:tags r:id="rId1"/>
    </p:custDataLst>
    <p:extLst>
      <p:ext uri="{BB962C8B-B14F-4D97-AF65-F5344CB8AC3E}">
        <p14:creationId xmlns:p14="http://schemas.microsoft.com/office/powerpoint/2010/main" val="4093258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 y="6205210"/>
            <a:ext cx="8534400" cy="523220"/>
          </a:xfrm>
          <a:prstGeom prst="rect">
            <a:avLst/>
          </a:prstGeom>
          <a:noFill/>
          <a:ln w="38100">
            <a:solidFill>
              <a:srgbClr val="00B0F0"/>
            </a:solidFill>
          </a:ln>
        </p:spPr>
        <p:txBody>
          <a:bodyPr wrap="square" rtlCol="0">
            <a:spAutoFit/>
          </a:bodyPr>
          <a:lstStyle/>
          <a:p>
            <a:pPr algn="ctr"/>
            <a:r>
              <a:rPr lang="en-US" sz="2800" b="1" dirty="0"/>
              <a:t>10a – </a:t>
            </a:r>
            <a:r>
              <a:rPr lang="en-US" sz="2800" b="1" dirty="0" smtClean="0"/>
              <a:t>Monopoly in the Short Run</a:t>
            </a:r>
            <a:endParaRPr lang="en-US" sz="2800" dirty="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62000"/>
            <a:ext cx="4729362" cy="508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5740" y="54114"/>
            <a:ext cx="8763000" cy="707886"/>
          </a:xfrm>
          <a:prstGeom prst="rect">
            <a:avLst/>
          </a:prstGeom>
          <a:noFill/>
        </p:spPr>
        <p:txBody>
          <a:bodyPr wrap="square" rtlCol="0">
            <a:spAutoFit/>
          </a:bodyPr>
          <a:lstStyle/>
          <a:p>
            <a:r>
              <a:rPr lang="en-US" sz="4000" dirty="0" smtClean="0"/>
              <a:t>See YP 25 -  Calculate </a:t>
            </a:r>
            <a:r>
              <a:rPr lang="en-US" sz="4000" dirty="0" smtClean="0"/>
              <a:t>MR. </a:t>
            </a:r>
            <a:r>
              <a:rPr lang="en-US" sz="4000" dirty="0" smtClean="0"/>
              <a:t>Plot D and </a:t>
            </a:r>
            <a:r>
              <a:rPr lang="en-US" sz="4000" dirty="0" smtClean="0"/>
              <a:t>MR.</a:t>
            </a:r>
            <a:endParaRPr lang="en-US" sz="4000" dirty="0"/>
          </a:p>
        </p:txBody>
      </p:sp>
    </p:spTree>
    <p:custDataLst>
      <p:tags r:id="rId1"/>
    </p:custDataLst>
    <p:extLst>
      <p:ext uri="{BB962C8B-B14F-4D97-AF65-F5344CB8AC3E}">
        <p14:creationId xmlns:p14="http://schemas.microsoft.com/office/powerpoint/2010/main" val="2377506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323088" y="914400"/>
            <a:ext cx="10064084" cy="4800600"/>
          </a:xfrm>
          <a:prstGeom prst="rect">
            <a:avLst/>
          </a:prstGeom>
          <a:noFill/>
          <a:ln w="9525">
            <a:noFill/>
            <a:miter lim="800000"/>
            <a:headEnd/>
            <a:tailEnd/>
          </a:ln>
        </p:spPr>
      </p:pic>
      <p:sp>
        <p:nvSpPr>
          <p:cNvPr id="3" name="TextBox 2"/>
          <p:cNvSpPr txBox="1"/>
          <p:nvPr/>
        </p:nvSpPr>
        <p:spPr>
          <a:xfrm>
            <a:off x="323088" y="6248400"/>
            <a:ext cx="8534400" cy="523220"/>
          </a:xfrm>
          <a:prstGeom prst="rect">
            <a:avLst/>
          </a:prstGeom>
          <a:noFill/>
          <a:ln w="38100">
            <a:solidFill>
              <a:srgbClr val="00B0F0"/>
            </a:solidFill>
          </a:ln>
        </p:spPr>
        <p:txBody>
          <a:bodyPr wrap="square" rtlCol="0">
            <a:spAutoFit/>
          </a:bodyPr>
          <a:lstStyle/>
          <a:p>
            <a:pPr algn="ctr"/>
            <a:r>
              <a:rPr lang="en-US" sz="2800" b="1" dirty="0"/>
              <a:t>10a – </a:t>
            </a:r>
            <a:r>
              <a:rPr lang="en-US" sz="2800" b="1" dirty="0" smtClean="0"/>
              <a:t>Monopoly in the Short Run</a:t>
            </a:r>
            <a:endParaRPr lang="en-US" sz="2800" dirty="0"/>
          </a:p>
        </p:txBody>
      </p:sp>
      <p:sp>
        <p:nvSpPr>
          <p:cNvPr id="4" name="TextBox 3"/>
          <p:cNvSpPr txBox="1"/>
          <p:nvPr/>
        </p:nvSpPr>
        <p:spPr>
          <a:xfrm>
            <a:off x="205740" y="54114"/>
            <a:ext cx="8763000" cy="707886"/>
          </a:xfrm>
          <a:prstGeom prst="rect">
            <a:avLst/>
          </a:prstGeom>
          <a:noFill/>
        </p:spPr>
        <p:txBody>
          <a:bodyPr wrap="square" rtlCol="0">
            <a:spAutoFit/>
          </a:bodyPr>
          <a:lstStyle/>
          <a:p>
            <a:r>
              <a:rPr lang="en-US" sz="4000" dirty="0" smtClean="0"/>
              <a:t>See YP 25 -  Calculate </a:t>
            </a:r>
            <a:r>
              <a:rPr lang="en-US" sz="4000" dirty="0" smtClean="0"/>
              <a:t>MR. </a:t>
            </a:r>
            <a:r>
              <a:rPr lang="en-US" sz="4000" dirty="0" smtClean="0"/>
              <a:t>Plot D and </a:t>
            </a:r>
            <a:r>
              <a:rPr lang="en-US" sz="4000" dirty="0" smtClean="0"/>
              <a:t>MR.</a:t>
            </a:r>
            <a:endParaRPr lang="en-US" sz="4000" dirty="0"/>
          </a:p>
        </p:txBody>
      </p:sp>
    </p:spTree>
    <p:custDataLst>
      <p:tags r:id="rId1"/>
    </p:custDataLst>
    <p:extLst>
      <p:ext uri="{BB962C8B-B14F-4D97-AF65-F5344CB8AC3E}">
        <p14:creationId xmlns:p14="http://schemas.microsoft.com/office/powerpoint/2010/main" val="17013198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381000"/>
            <a:ext cx="8458200" cy="2057400"/>
          </a:xfrm>
        </p:spPr>
        <p:txBody>
          <a:bodyPr>
            <a:noAutofit/>
          </a:bodyPr>
          <a:lstStyle/>
          <a:p>
            <a:pPr algn="l"/>
            <a:r>
              <a:rPr lang="en-US" sz="3600" b="1" dirty="0" smtClean="0"/>
              <a:t>6. A monopolist can sell 1 widget for $5. In order to sell 2 widgets, the firm must lower the price to $4.  What is the MR of the second widget?</a:t>
            </a:r>
            <a:endParaRPr lang="en-US" sz="3600" b="1" dirty="0"/>
          </a:p>
        </p:txBody>
      </p:sp>
      <p:sp>
        <p:nvSpPr>
          <p:cNvPr id="3" name="TPAnswers"/>
          <p:cNvSpPr>
            <a:spLocks noGrp="1"/>
          </p:cNvSpPr>
          <p:nvPr>
            <p:ph type="body" idx="1"/>
            <p:custDataLst>
              <p:tags r:id="rId2"/>
            </p:custDataLst>
          </p:nvPr>
        </p:nvSpPr>
        <p:spPr>
          <a:xfrm>
            <a:off x="457200" y="2590800"/>
            <a:ext cx="8229600" cy="3535363"/>
          </a:xfrm>
        </p:spPr>
        <p:txBody>
          <a:bodyPr>
            <a:normAutofit/>
          </a:bodyPr>
          <a:lstStyle/>
          <a:p>
            <a:pPr marL="514350" indent="-514350">
              <a:buFont typeface="Arial" pitchFamily="34" charset="0"/>
              <a:buAutoNum type="arabicPeriod"/>
            </a:pPr>
            <a:r>
              <a:rPr lang="en-US" dirty="0" smtClean="0"/>
              <a:t>MR = $1</a:t>
            </a:r>
          </a:p>
          <a:p>
            <a:pPr marL="514350" indent="-514350">
              <a:buFont typeface="Arial" pitchFamily="34" charset="0"/>
              <a:buAutoNum type="arabicPeriod"/>
            </a:pPr>
            <a:r>
              <a:rPr lang="en-US" dirty="0" smtClean="0"/>
              <a:t>MR = $2</a:t>
            </a:r>
          </a:p>
          <a:p>
            <a:pPr marL="514350" indent="-514350">
              <a:buFont typeface="Arial" pitchFamily="34" charset="0"/>
              <a:buAutoNum type="arabicPeriod"/>
            </a:pPr>
            <a:r>
              <a:rPr lang="en-US" dirty="0" smtClean="0"/>
              <a:t>MR = $3</a:t>
            </a:r>
          </a:p>
          <a:p>
            <a:pPr marL="514350" indent="-514350">
              <a:buFont typeface="Arial" pitchFamily="34" charset="0"/>
              <a:buAutoNum type="arabicPeriod"/>
            </a:pPr>
            <a:r>
              <a:rPr lang="en-US" dirty="0" smtClean="0"/>
              <a:t>MR = $4</a:t>
            </a:r>
          </a:p>
          <a:p>
            <a:pPr marL="514350" indent="-514350">
              <a:buFont typeface="Arial" pitchFamily="34" charset="0"/>
              <a:buAutoNum type="arabicPeriod"/>
            </a:pPr>
            <a:r>
              <a:rPr lang="en-US" dirty="0" smtClean="0"/>
              <a:t>MR = $5</a:t>
            </a:r>
            <a:endParaRPr lang="en-US" dirty="0"/>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381000"/>
            <a:ext cx="8458200" cy="2057400"/>
          </a:xfrm>
        </p:spPr>
        <p:txBody>
          <a:bodyPr>
            <a:noAutofit/>
          </a:bodyPr>
          <a:lstStyle/>
          <a:p>
            <a:pPr algn="l"/>
            <a:r>
              <a:rPr lang="en-US" sz="3600" b="1" dirty="0" smtClean="0">
                <a:solidFill>
                  <a:srgbClr val="0070C0"/>
                </a:solidFill>
              </a:rPr>
              <a:t>6. A monopolist can sell 1 widget for $5. In order to sell 2 widgets, the firm must lower the price to $4.  What is the MR of the second widget?</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2590800"/>
            <a:ext cx="8229600" cy="3535363"/>
          </a:xfrm>
        </p:spPr>
        <p:txBody>
          <a:bodyPr>
            <a:normAutofit/>
          </a:bodyPr>
          <a:lstStyle/>
          <a:p>
            <a:pPr marL="514350" indent="-514350">
              <a:buFont typeface="Arial" pitchFamily="34" charset="0"/>
              <a:buAutoNum type="arabicPeriod"/>
            </a:pPr>
            <a:r>
              <a:rPr lang="en-US" dirty="0" smtClean="0"/>
              <a:t>MR = $1</a:t>
            </a:r>
          </a:p>
          <a:p>
            <a:pPr marL="514350" indent="-514350">
              <a:buFont typeface="Arial" pitchFamily="34" charset="0"/>
              <a:buAutoNum type="arabicPeriod"/>
            </a:pPr>
            <a:r>
              <a:rPr lang="en-US" dirty="0" smtClean="0"/>
              <a:t>MR = $2</a:t>
            </a:r>
          </a:p>
          <a:p>
            <a:pPr marL="514350" indent="-514350">
              <a:buFont typeface="Arial" pitchFamily="34" charset="0"/>
              <a:buAutoNum type="arabicPeriod"/>
            </a:pPr>
            <a:r>
              <a:rPr lang="en-US" dirty="0" smtClean="0"/>
              <a:t>MR = $3</a:t>
            </a:r>
          </a:p>
          <a:p>
            <a:pPr marL="514350" indent="-514350">
              <a:buFont typeface="Arial" pitchFamily="34" charset="0"/>
              <a:buAutoNum type="arabicPeriod"/>
            </a:pPr>
            <a:r>
              <a:rPr lang="en-US" dirty="0" smtClean="0"/>
              <a:t>MR = $4</a:t>
            </a:r>
          </a:p>
          <a:p>
            <a:pPr marL="514350" indent="-514350">
              <a:buFont typeface="Arial" pitchFamily="34" charset="0"/>
              <a:buAutoNum type="arabicPeriod"/>
            </a:pPr>
            <a:r>
              <a:rPr lang="en-US" dirty="0" smtClean="0"/>
              <a:t>MR = $5</a:t>
            </a:r>
            <a:endParaRPr lang="en-US" dirty="0"/>
          </a:p>
        </p:txBody>
      </p:sp>
      <p:sp>
        <p:nvSpPr>
          <p:cNvPr id="5" name="CorShape1"/>
          <p:cNvSpPr/>
          <p:nvPr>
            <p:custDataLst>
              <p:tags r:id="rId3"/>
            </p:custDataLst>
          </p:nvPr>
        </p:nvSpPr>
        <p:spPr>
          <a:xfrm rot="10800000">
            <a:off x="172720" y="38279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228600"/>
            <a:ext cx="8458200" cy="1143000"/>
          </a:xfrm>
        </p:spPr>
        <p:txBody>
          <a:bodyPr>
            <a:normAutofit fontScale="90000"/>
          </a:bodyPr>
          <a:lstStyle/>
          <a:p>
            <a:pPr algn="l"/>
            <a:r>
              <a:rPr lang="en-US" b="1" dirty="0" smtClean="0"/>
              <a:t>7. The MR is less than the price for imperfectly competitive firms because:</a:t>
            </a:r>
            <a:endParaRPr lang="en-US" b="1" dirty="0"/>
          </a:p>
        </p:txBody>
      </p:sp>
      <p:sp>
        <p:nvSpPr>
          <p:cNvPr id="3" name="TPAnswers"/>
          <p:cNvSpPr>
            <a:spLocks noGrp="1"/>
          </p:cNvSpPr>
          <p:nvPr>
            <p:ph type="body" idx="1"/>
            <p:custDataLst>
              <p:tags r:id="rId2"/>
            </p:custDataLst>
          </p:nvPr>
        </p:nvSpPr>
        <p:spPr>
          <a:xfrm>
            <a:off x="457200" y="1676401"/>
            <a:ext cx="8077200" cy="2819400"/>
          </a:xfrm>
        </p:spPr>
        <p:txBody>
          <a:bodyPr>
            <a:normAutofit lnSpcReduction="10000"/>
          </a:bodyPr>
          <a:lstStyle/>
          <a:p>
            <a:pPr marL="514350" indent="-514350">
              <a:buFont typeface="Arial" pitchFamily="34" charset="0"/>
              <a:buAutoNum type="arabicPeriod"/>
            </a:pPr>
            <a:r>
              <a:rPr lang="en-US" dirty="0" smtClean="0"/>
              <a:t>Demand is elastic</a:t>
            </a:r>
          </a:p>
          <a:p>
            <a:pPr marL="514350" indent="-514350">
              <a:buFont typeface="Arial" pitchFamily="34" charset="0"/>
              <a:buAutoNum type="arabicPeriod"/>
            </a:pPr>
            <a:r>
              <a:rPr lang="en-US" dirty="0" smtClean="0"/>
              <a:t>To sell more they must lower the price of all that they sell</a:t>
            </a:r>
          </a:p>
          <a:p>
            <a:pPr marL="514350" indent="-514350">
              <a:buFont typeface="Arial" pitchFamily="34" charset="0"/>
              <a:buAutoNum type="arabicPeriod"/>
            </a:pPr>
            <a:r>
              <a:rPr lang="en-US" dirty="0" smtClean="0"/>
              <a:t>Entry is blocked</a:t>
            </a:r>
          </a:p>
          <a:p>
            <a:pPr marL="514350" indent="-514350">
              <a:buFont typeface="Arial" pitchFamily="34" charset="0"/>
              <a:buAutoNum type="arabicPeriod"/>
            </a:pPr>
            <a:r>
              <a:rPr lang="en-US" dirty="0" smtClean="0"/>
              <a:t>They sell unique products</a:t>
            </a:r>
            <a:endParaRPr lang="en-US" dirty="0"/>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228600"/>
            <a:ext cx="8458200" cy="1143000"/>
          </a:xfrm>
        </p:spPr>
        <p:txBody>
          <a:bodyPr>
            <a:normAutofit fontScale="90000"/>
          </a:bodyPr>
          <a:lstStyle/>
          <a:p>
            <a:pPr algn="l"/>
            <a:r>
              <a:rPr lang="en-US" b="1" dirty="0" smtClean="0">
                <a:solidFill>
                  <a:srgbClr val="0070C0"/>
                </a:solidFill>
              </a:rPr>
              <a:t>7. The MR is less than the price for imperfectly competitive firms because:</a:t>
            </a:r>
            <a:endParaRPr lang="en-US" b="1" dirty="0">
              <a:solidFill>
                <a:srgbClr val="0070C0"/>
              </a:solidFill>
            </a:endParaRPr>
          </a:p>
        </p:txBody>
      </p:sp>
      <p:sp>
        <p:nvSpPr>
          <p:cNvPr id="6" name="CorShape1"/>
          <p:cNvSpPr/>
          <p:nvPr>
            <p:custDataLst>
              <p:tags r:id="rId2"/>
            </p:custDataLst>
          </p:nvPr>
        </p:nvSpPr>
        <p:spPr>
          <a:xfrm rot="10800000">
            <a:off x="0" y="220980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676401"/>
            <a:ext cx="8077200" cy="2819400"/>
          </a:xfrm>
        </p:spPr>
        <p:txBody>
          <a:bodyPr>
            <a:normAutofit lnSpcReduction="10000"/>
          </a:bodyPr>
          <a:lstStyle/>
          <a:p>
            <a:pPr marL="514350" indent="-514350">
              <a:buFont typeface="Arial" pitchFamily="34" charset="0"/>
              <a:buAutoNum type="arabicPeriod"/>
            </a:pPr>
            <a:r>
              <a:rPr lang="en-US" dirty="0" smtClean="0"/>
              <a:t>Demand is elastic</a:t>
            </a:r>
          </a:p>
          <a:p>
            <a:pPr marL="514350" indent="-514350">
              <a:buFont typeface="Arial" pitchFamily="34" charset="0"/>
              <a:buAutoNum type="arabicPeriod"/>
            </a:pPr>
            <a:r>
              <a:rPr lang="en-US" dirty="0" smtClean="0"/>
              <a:t>To sell more they must lower the price of all that they sell</a:t>
            </a:r>
          </a:p>
          <a:p>
            <a:pPr marL="514350" indent="-514350">
              <a:buFont typeface="Arial" pitchFamily="34" charset="0"/>
              <a:buAutoNum type="arabicPeriod"/>
            </a:pPr>
            <a:r>
              <a:rPr lang="en-US" dirty="0" smtClean="0"/>
              <a:t>Entry is blocked</a:t>
            </a:r>
          </a:p>
          <a:p>
            <a:pPr marL="514350" indent="-514350">
              <a:buFont typeface="Arial" pitchFamily="34" charset="0"/>
              <a:buAutoNum type="arabicPeriod"/>
            </a:pPr>
            <a:r>
              <a:rPr lang="en-US" dirty="0" smtClean="0"/>
              <a:t>They sell unique products</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228600" y="304800"/>
            <a:ext cx="10064084" cy="4800600"/>
          </a:xfrm>
          <a:prstGeom prst="rect">
            <a:avLst/>
          </a:prstGeom>
          <a:noFill/>
          <a:ln w="9525">
            <a:noFill/>
            <a:miter lim="800000"/>
            <a:headEnd/>
            <a:tailEnd/>
          </a:ln>
        </p:spPr>
      </p:pic>
      <p:sp>
        <p:nvSpPr>
          <p:cNvPr id="3" name="TextBox 2"/>
          <p:cNvSpPr txBox="1"/>
          <p:nvPr/>
        </p:nvSpPr>
        <p:spPr>
          <a:xfrm>
            <a:off x="338328" y="5943600"/>
            <a:ext cx="8534400" cy="769441"/>
          </a:xfrm>
          <a:prstGeom prst="rect">
            <a:avLst/>
          </a:prstGeom>
          <a:noFill/>
          <a:ln w="38100">
            <a:solidFill>
              <a:srgbClr val="00B0F0"/>
            </a:solidFill>
          </a:ln>
        </p:spPr>
        <p:txBody>
          <a:bodyPr wrap="square" rtlCol="0">
            <a:spAutoFit/>
          </a:bodyPr>
          <a:lstStyle/>
          <a:p>
            <a:pPr algn="ctr"/>
            <a:r>
              <a:rPr lang="en-US" sz="4400" b="1" dirty="0"/>
              <a:t>10a – </a:t>
            </a:r>
            <a:r>
              <a:rPr lang="en-US" sz="4400" b="1" dirty="0" smtClean="0"/>
              <a:t>Monopoly in the Short Run</a:t>
            </a:r>
            <a:endParaRPr lang="en-US" sz="4400" dirty="0"/>
          </a:p>
        </p:txBody>
      </p:sp>
    </p:spTree>
    <p:custDataLst>
      <p:tags r:id="rId1"/>
    </p:custDataLst>
    <p:extLst>
      <p:ext uri="{BB962C8B-B14F-4D97-AF65-F5344CB8AC3E}">
        <p14:creationId xmlns:p14="http://schemas.microsoft.com/office/powerpoint/2010/main" val="26040202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11559" y="0"/>
            <a:ext cx="8458200" cy="685800"/>
          </a:xfrm>
        </p:spPr>
        <p:txBody>
          <a:bodyPr>
            <a:normAutofit fontScale="90000"/>
          </a:bodyPr>
          <a:lstStyle/>
          <a:p>
            <a:pPr algn="l"/>
            <a:r>
              <a:rPr lang="en-US" b="1" dirty="0" smtClean="0"/>
              <a:t>8. Which is drawn correctly?</a:t>
            </a:r>
            <a:endParaRPr lang="en-US" b="1" dirty="0"/>
          </a:p>
        </p:txBody>
      </p:sp>
      <p:sp>
        <p:nvSpPr>
          <p:cNvPr id="3" name="TPAnswers"/>
          <p:cNvSpPr>
            <a:spLocks noGrp="1"/>
          </p:cNvSpPr>
          <p:nvPr>
            <p:ph type="body" idx="1"/>
            <p:custDataLst>
              <p:tags r:id="rId2"/>
            </p:custDataLst>
          </p:nvPr>
        </p:nvSpPr>
        <p:spPr>
          <a:xfrm>
            <a:off x="772160" y="3401906"/>
            <a:ext cx="2743200" cy="2057400"/>
          </a:xfrm>
        </p:spPr>
        <p:txBody>
          <a:bodyPr>
            <a:noAutofit/>
          </a:bodyPr>
          <a:lstStyle/>
          <a:p>
            <a:pPr marL="514350" indent="-514350">
              <a:buFont typeface="Arial" pitchFamily="34" charset="0"/>
              <a:buAutoNum type="arabicPeriod"/>
            </a:pPr>
            <a:r>
              <a:rPr lang="en-US" sz="3600" dirty="0" smtClean="0"/>
              <a:t>A</a:t>
            </a:r>
          </a:p>
          <a:p>
            <a:pPr marL="514350" indent="-514350">
              <a:buFont typeface="Arial" pitchFamily="34" charset="0"/>
              <a:buAutoNum type="arabicPeriod"/>
            </a:pPr>
            <a:r>
              <a:rPr lang="en-US" sz="3600" dirty="0" smtClean="0"/>
              <a:t>B</a:t>
            </a:r>
          </a:p>
          <a:p>
            <a:pPr marL="514350" indent="-514350">
              <a:buFont typeface="Arial" pitchFamily="34" charset="0"/>
              <a:buAutoNum type="arabicPeriod"/>
            </a:pPr>
            <a:r>
              <a:rPr lang="en-US" sz="3600" dirty="0" smtClean="0"/>
              <a:t>C</a:t>
            </a: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8200"/>
            <a:ext cx="9281319"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19599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676400"/>
            <a:ext cx="8915400" cy="4800600"/>
          </a:xfrm>
        </p:spPr>
        <p:txBody>
          <a:bodyPr>
            <a:normAutofit/>
          </a:bodyPr>
          <a:lstStyle/>
          <a:p>
            <a:pPr lvl="1" algn="l"/>
            <a:r>
              <a:rPr lang="en-US" sz="3200" dirty="0" smtClean="0">
                <a:solidFill>
                  <a:schemeClr val="tx1"/>
                </a:solidFill>
              </a:rPr>
              <a:t>1. Characteristics and Examples</a:t>
            </a:r>
            <a:br>
              <a:rPr lang="en-US" sz="3200" dirty="0" smtClean="0">
                <a:solidFill>
                  <a:schemeClr val="tx1"/>
                </a:solidFill>
              </a:rPr>
            </a:br>
            <a:r>
              <a:rPr lang="en-US" sz="3200" dirty="0" smtClean="0">
                <a:solidFill>
                  <a:schemeClr val="tx1"/>
                </a:solidFill>
              </a:rPr>
              <a:t>2. Nature of the Demand Curve</a:t>
            </a:r>
            <a:br>
              <a:rPr lang="en-US" sz="3200" dirty="0" smtClean="0">
                <a:solidFill>
                  <a:schemeClr val="tx1"/>
                </a:solidFill>
              </a:rPr>
            </a:br>
            <a:r>
              <a:rPr lang="en-US" sz="3200" dirty="0" smtClean="0">
                <a:solidFill>
                  <a:schemeClr val="tx1"/>
                </a:solidFill>
              </a:rPr>
              <a:t>3. Short Run Equilibrium </a:t>
            </a:r>
            <a:br>
              <a:rPr lang="en-US" sz="3200" dirty="0" smtClean="0">
                <a:solidFill>
                  <a:schemeClr val="tx1"/>
                </a:solidFill>
              </a:rPr>
            </a:br>
            <a:r>
              <a:rPr lang="en-US" sz="3200" dirty="0" smtClean="0">
                <a:solidFill>
                  <a:schemeClr val="tx1"/>
                </a:solidFill>
              </a:rPr>
              <a:t>4. Long Run Equilibrium and Efficiency</a:t>
            </a:r>
            <a:br>
              <a:rPr lang="en-US" sz="3200" dirty="0" smtClean="0">
                <a:solidFill>
                  <a:schemeClr val="tx1"/>
                </a:solidFill>
              </a:rPr>
            </a:br>
            <a:r>
              <a:rPr lang="en-US" sz="3200" dirty="0" smtClean="0">
                <a:solidFill>
                  <a:schemeClr val="tx1"/>
                </a:solidFill>
              </a:rPr>
              <a:t>5. Other Issues</a:t>
            </a:r>
          </a:p>
          <a:p>
            <a:pPr marL="1485900" lvl="2" indent="-571500" algn="l">
              <a:buFont typeface="Arial" pitchFamily="34" charset="0"/>
              <a:buChar char="•"/>
            </a:pPr>
            <a:r>
              <a:rPr lang="en-US" sz="2800" dirty="0" smtClean="0">
                <a:solidFill>
                  <a:schemeClr val="tx1"/>
                </a:solidFill>
              </a:rPr>
              <a:t>Barriers to Entry</a:t>
            </a:r>
          </a:p>
          <a:p>
            <a:pPr marL="1485900" lvl="2" indent="-571500" algn="l">
              <a:buFont typeface="Arial" pitchFamily="34" charset="0"/>
              <a:buChar char="•"/>
            </a:pPr>
            <a:r>
              <a:rPr lang="en-US" sz="2800" dirty="0" smtClean="0">
                <a:solidFill>
                  <a:schemeClr val="tx1"/>
                </a:solidFill>
              </a:rPr>
              <a:t>Price Discrimination</a:t>
            </a:r>
          </a:p>
          <a:p>
            <a:pPr marL="1485900" lvl="2" indent="-571500" algn="l">
              <a:buFont typeface="Arial" pitchFamily="34" charset="0"/>
              <a:buChar char="•"/>
            </a:pPr>
            <a:r>
              <a:rPr lang="en-US" sz="2800" dirty="0" smtClean="0">
                <a:solidFill>
                  <a:schemeClr val="tx1"/>
                </a:solidFill>
              </a:rPr>
              <a:t>Regulated Monopolies</a:t>
            </a:r>
          </a:p>
          <a:p>
            <a:pPr algn="l"/>
            <a:r>
              <a:rPr lang="en-US" dirty="0" smtClean="0">
                <a:solidFill>
                  <a:schemeClr val="tx1"/>
                </a:solidFill>
              </a:rPr>
              <a:t>See YP </a:t>
            </a:r>
            <a:r>
              <a:rPr lang="en-US" dirty="0" smtClean="0">
                <a:solidFill>
                  <a:schemeClr val="tx1"/>
                </a:solidFill>
              </a:rPr>
              <a:t>24 </a:t>
            </a:r>
            <a:r>
              <a:rPr lang="en-US" dirty="0" smtClean="0">
                <a:solidFill>
                  <a:schemeClr val="tx1"/>
                </a:solidFill>
              </a:rPr>
              <a:t>for outline </a:t>
            </a:r>
            <a:r>
              <a:rPr lang="en-US" dirty="0" smtClean="0">
                <a:solidFill>
                  <a:schemeClr val="tx1"/>
                </a:solidFill>
              </a:rPr>
              <a:t>of </a:t>
            </a:r>
            <a:r>
              <a:rPr lang="en-US" dirty="0" smtClean="0">
                <a:solidFill>
                  <a:schemeClr val="tx1"/>
                </a:solidFill>
              </a:rPr>
              <a:t>lesson 10a (monopolies).</a:t>
            </a:r>
            <a:endParaRPr lang="en-US" dirty="0">
              <a:solidFill>
                <a:schemeClr val="tx1"/>
              </a:solidFill>
            </a:endParaRPr>
          </a:p>
        </p:txBody>
      </p:sp>
      <p:sp>
        <p:nvSpPr>
          <p:cNvPr id="5" name="Title 1"/>
          <p:cNvSpPr>
            <a:spLocks noGrp="1"/>
          </p:cNvSpPr>
          <p:nvPr>
            <p:ph type="ctrTitle"/>
          </p:nvPr>
        </p:nvSpPr>
        <p:spPr>
          <a:xfrm>
            <a:off x="152400" y="990600"/>
            <a:ext cx="7772400" cy="609599"/>
          </a:xfrm>
        </p:spPr>
        <p:txBody>
          <a:bodyPr>
            <a:noAutofit/>
          </a:bodyPr>
          <a:lstStyle/>
          <a:p>
            <a:pPr algn="l"/>
            <a:r>
              <a:rPr lang="en-US" sz="3600" b="1" dirty="0" smtClean="0"/>
              <a:t>For “Monopolies” Know:</a:t>
            </a:r>
            <a:endParaRPr lang="en-US" sz="3600" b="1" dirty="0"/>
          </a:p>
        </p:txBody>
      </p:sp>
      <p:sp>
        <p:nvSpPr>
          <p:cNvPr id="4" name="TextBox 3"/>
          <p:cNvSpPr txBox="1"/>
          <p:nvPr/>
        </p:nvSpPr>
        <p:spPr>
          <a:xfrm>
            <a:off x="280416" y="76200"/>
            <a:ext cx="8534400" cy="707886"/>
          </a:xfrm>
          <a:prstGeom prst="rect">
            <a:avLst/>
          </a:prstGeom>
          <a:noFill/>
          <a:ln w="38100">
            <a:solidFill>
              <a:srgbClr val="00B0F0"/>
            </a:solidFill>
          </a:ln>
        </p:spPr>
        <p:txBody>
          <a:bodyPr wrap="square" rtlCol="0">
            <a:spAutoFit/>
          </a:bodyPr>
          <a:lstStyle/>
          <a:p>
            <a:pPr algn="ctr"/>
            <a:r>
              <a:rPr lang="en-US" sz="4000" b="1" dirty="0"/>
              <a:t>10a – </a:t>
            </a:r>
            <a:r>
              <a:rPr lang="en-US" sz="4000" b="1" dirty="0" smtClean="0"/>
              <a:t>Monopoly in the Short Run</a:t>
            </a:r>
            <a:endParaRPr lang="en-US" sz="4000" dirty="0"/>
          </a:p>
        </p:txBody>
      </p:sp>
    </p:spTree>
    <p:custDataLst>
      <p:tags r:id="rId1"/>
    </p:custDataLst>
    <p:extLst>
      <p:ext uri="{BB962C8B-B14F-4D97-AF65-F5344CB8AC3E}">
        <p14:creationId xmlns:p14="http://schemas.microsoft.com/office/powerpoint/2010/main" val="33564767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11559" y="0"/>
            <a:ext cx="8458200" cy="685800"/>
          </a:xfrm>
        </p:spPr>
        <p:txBody>
          <a:bodyPr>
            <a:normAutofit fontScale="90000"/>
          </a:bodyPr>
          <a:lstStyle/>
          <a:p>
            <a:pPr algn="l"/>
            <a:r>
              <a:rPr lang="en-US" b="1" dirty="0" smtClean="0">
                <a:solidFill>
                  <a:srgbClr val="0070C0"/>
                </a:solidFill>
              </a:rPr>
              <a:t>8. Which is drawn correctly?</a:t>
            </a:r>
            <a:endParaRPr lang="en-US" b="1" dirty="0">
              <a:solidFill>
                <a:srgbClr val="0070C0"/>
              </a:solidFill>
            </a:endParaRPr>
          </a:p>
        </p:txBody>
      </p:sp>
      <p:sp>
        <p:nvSpPr>
          <p:cNvPr id="3" name="TPAnswers"/>
          <p:cNvSpPr>
            <a:spLocks noGrp="1"/>
          </p:cNvSpPr>
          <p:nvPr>
            <p:ph type="body" idx="1"/>
            <p:custDataLst>
              <p:tags r:id="rId2"/>
            </p:custDataLst>
          </p:nvPr>
        </p:nvSpPr>
        <p:spPr>
          <a:xfrm>
            <a:off x="772160" y="3401906"/>
            <a:ext cx="2743200" cy="2057400"/>
          </a:xfrm>
        </p:spPr>
        <p:txBody>
          <a:bodyPr>
            <a:noAutofit/>
          </a:bodyPr>
          <a:lstStyle/>
          <a:p>
            <a:pPr marL="514350" indent="-514350">
              <a:buFont typeface="Arial" pitchFamily="34" charset="0"/>
              <a:buAutoNum type="arabicPeriod"/>
            </a:pPr>
            <a:r>
              <a:rPr lang="en-US" sz="3600" dirty="0" smtClean="0"/>
              <a:t>A</a:t>
            </a:r>
          </a:p>
          <a:p>
            <a:pPr marL="514350" indent="-514350">
              <a:buFont typeface="Arial" pitchFamily="34" charset="0"/>
              <a:buAutoNum type="arabicPeriod"/>
            </a:pPr>
            <a:r>
              <a:rPr lang="en-US" sz="3600" dirty="0" smtClean="0"/>
              <a:t>B</a:t>
            </a:r>
          </a:p>
          <a:p>
            <a:pPr marL="514350" indent="-514350">
              <a:buFont typeface="Arial" pitchFamily="34" charset="0"/>
              <a:buAutoNum type="arabicPeriod"/>
            </a:pPr>
            <a:r>
              <a:rPr lang="en-US" sz="3600" dirty="0" smtClean="0"/>
              <a:t>C</a:t>
            </a: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8200"/>
            <a:ext cx="9281319"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rShape1"/>
          <p:cNvSpPr/>
          <p:nvPr>
            <p:custDataLst>
              <p:tags r:id="rId3"/>
            </p:custDataLst>
          </p:nvPr>
        </p:nvSpPr>
        <p:spPr>
          <a:xfrm rot="10800000">
            <a:off x="264158" y="4038600"/>
            <a:ext cx="589280" cy="58928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116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39338" y="76200"/>
            <a:ext cx="9265347" cy="4419600"/>
          </a:xfrm>
          <a:prstGeom prst="rect">
            <a:avLst/>
          </a:prstGeom>
          <a:noFill/>
          <a:ln w="9525">
            <a:noFill/>
            <a:miter lim="800000"/>
            <a:headEnd/>
            <a:tailEnd/>
          </a:ln>
        </p:spPr>
      </p:pic>
      <p:sp>
        <p:nvSpPr>
          <p:cNvPr id="3" name="TextBox 2"/>
          <p:cNvSpPr txBox="1"/>
          <p:nvPr/>
        </p:nvSpPr>
        <p:spPr>
          <a:xfrm>
            <a:off x="298703" y="6172200"/>
            <a:ext cx="8534400" cy="584775"/>
          </a:xfrm>
          <a:prstGeom prst="rect">
            <a:avLst/>
          </a:prstGeom>
          <a:noFill/>
          <a:ln w="38100">
            <a:solidFill>
              <a:srgbClr val="00B0F0"/>
            </a:solidFill>
          </a:ln>
        </p:spPr>
        <p:txBody>
          <a:bodyPr wrap="square" rtlCol="0">
            <a:spAutoFit/>
          </a:bodyPr>
          <a:lstStyle/>
          <a:p>
            <a:pPr algn="ctr"/>
            <a:r>
              <a:rPr lang="en-US" sz="3200" b="1" dirty="0"/>
              <a:t>10a – </a:t>
            </a:r>
            <a:r>
              <a:rPr lang="en-US" sz="3200" b="1" dirty="0" smtClean="0"/>
              <a:t>Monopoly in the Short </a:t>
            </a:r>
            <a:r>
              <a:rPr lang="en-US" sz="3200" b="1" dirty="0" smtClean="0"/>
              <a:t>Run</a:t>
            </a:r>
            <a:endParaRPr lang="en-US" sz="3200" dirty="0"/>
          </a:p>
        </p:txBody>
      </p:sp>
      <p:sp>
        <p:nvSpPr>
          <p:cNvPr id="2" name="TextBox 1"/>
          <p:cNvSpPr txBox="1"/>
          <p:nvPr/>
        </p:nvSpPr>
        <p:spPr>
          <a:xfrm>
            <a:off x="0" y="4572000"/>
            <a:ext cx="9343039" cy="1384995"/>
          </a:xfrm>
          <a:prstGeom prst="rect">
            <a:avLst/>
          </a:prstGeom>
          <a:noFill/>
        </p:spPr>
        <p:txBody>
          <a:bodyPr wrap="square" rtlCol="0">
            <a:spAutoFit/>
          </a:bodyPr>
          <a:lstStyle/>
          <a:p>
            <a:r>
              <a:rPr lang="en-US" sz="2800" dirty="0" smtClean="0"/>
              <a:t>To accurately draw D and MR, imagine where MR will </a:t>
            </a:r>
          </a:p>
          <a:p>
            <a:r>
              <a:rPr lang="en-US" sz="2800" dirty="0" smtClean="0"/>
              <a:t>intersect the horizontal axis (8). Then, the MR curve will cross </a:t>
            </a:r>
          </a:p>
          <a:p>
            <a:r>
              <a:rPr lang="en-US" sz="2800" dirty="0" smtClean="0"/>
              <a:t>the horizontal axis halfway between the origin (0) and MR.</a:t>
            </a:r>
            <a:endParaRPr lang="en-US" sz="2800" dirty="0"/>
          </a:p>
        </p:txBody>
      </p:sp>
    </p:spTree>
    <p:custDataLst>
      <p:tags r:id="rId1"/>
    </p:custDataLst>
    <p:extLst>
      <p:ext uri="{BB962C8B-B14F-4D97-AF65-F5344CB8AC3E}">
        <p14:creationId xmlns:p14="http://schemas.microsoft.com/office/powerpoint/2010/main" val="15048069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456" y="152400"/>
            <a:ext cx="75565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38328" y="5943600"/>
            <a:ext cx="8534400" cy="769441"/>
          </a:xfrm>
          <a:prstGeom prst="rect">
            <a:avLst/>
          </a:prstGeom>
          <a:noFill/>
          <a:ln w="38100">
            <a:solidFill>
              <a:srgbClr val="00B0F0"/>
            </a:solidFill>
          </a:ln>
        </p:spPr>
        <p:txBody>
          <a:bodyPr wrap="square" rtlCol="0">
            <a:spAutoFit/>
          </a:bodyPr>
          <a:lstStyle/>
          <a:p>
            <a:pPr algn="ctr"/>
            <a:r>
              <a:rPr lang="en-US" sz="4400" b="1" dirty="0"/>
              <a:t>10a – </a:t>
            </a:r>
            <a:r>
              <a:rPr lang="en-US" sz="4400" b="1" dirty="0" smtClean="0"/>
              <a:t>Monopoly in the Short run</a:t>
            </a:r>
            <a:endParaRPr lang="en-US" sz="4400" dirty="0"/>
          </a:p>
        </p:txBody>
      </p:sp>
    </p:spTree>
    <p:custDataLst>
      <p:tags r:id="rId1"/>
    </p:custDataLst>
    <p:extLst>
      <p:ext uri="{BB962C8B-B14F-4D97-AF65-F5344CB8AC3E}">
        <p14:creationId xmlns:p14="http://schemas.microsoft.com/office/powerpoint/2010/main" val="987920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5186805" cy="646331"/>
          </a:xfrm>
          <a:prstGeom prst="rect">
            <a:avLst/>
          </a:prstGeom>
          <a:noFill/>
        </p:spPr>
        <p:txBody>
          <a:bodyPr wrap="none" rtlCol="0">
            <a:spAutoFit/>
          </a:bodyPr>
          <a:lstStyle/>
          <a:p>
            <a:r>
              <a:rPr lang="en-US" sz="3600" b="1" dirty="0" smtClean="0"/>
              <a:t>What is wrong </a:t>
            </a:r>
            <a:r>
              <a:rPr lang="en-US" sz="3600" b="1" dirty="0" smtClean="0"/>
              <a:t>this </a:t>
            </a:r>
            <a:r>
              <a:rPr lang="en-US" sz="3600" b="1" dirty="0" smtClean="0"/>
              <a:t>graph?</a:t>
            </a:r>
            <a:endParaRPr lang="en-US" sz="3600" b="1" dirty="0"/>
          </a:p>
        </p:txBody>
      </p:sp>
      <p:pic>
        <p:nvPicPr>
          <p:cNvPr id="24578" name="Picture 2"/>
          <p:cNvPicPr>
            <a:picLocks noChangeAspect="1" noChangeArrowheads="1"/>
          </p:cNvPicPr>
          <p:nvPr/>
        </p:nvPicPr>
        <p:blipFill>
          <a:blip r:embed="rId3" cstate="print"/>
          <a:srcRect/>
          <a:stretch>
            <a:fillRect/>
          </a:stretch>
        </p:blipFill>
        <p:spPr bwMode="auto">
          <a:xfrm>
            <a:off x="990600" y="990600"/>
            <a:ext cx="7086600" cy="555986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8685190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28599"/>
            <a:ext cx="5867400" cy="662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152400"/>
            <a:ext cx="3505200" cy="6555641"/>
          </a:xfrm>
          <a:prstGeom prst="rect">
            <a:avLst/>
          </a:prstGeom>
          <a:noFill/>
        </p:spPr>
        <p:txBody>
          <a:bodyPr wrap="square" rtlCol="0">
            <a:spAutoFit/>
          </a:bodyPr>
          <a:lstStyle/>
          <a:p>
            <a:r>
              <a:rPr lang="en-US" sz="2800" b="1" dirty="0" smtClean="0"/>
              <a:t>MONOPOLY DEMAND:</a:t>
            </a:r>
          </a:p>
          <a:p>
            <a:pPr marL="457200" indent="-457200">
              <a:buFont typeface="Arial" panose="020B0604020202020204" pitchFamily="34" charset="0"/>
              <a:buChar char="•"/>
            </a:pPr>
            <a:r>
              <a:rPr lang="en-US" sz="2800" dirty="0" smtClean="0"/>
              <a:t>Monopoly demand is the market demand</a:t>
            </a:r>
          </a:p>
          <a:p>
            <a:pPr marL="457200" indent="-457200">
              <a:buFont typeface="Arial" panose="020B0604020202020204" pitchFamily="34" charset="0"/>
              <a:buChar char="•"/>
            </a:pPr>
            <a:r>
              <a:rPr lang="en-US" sz="2800" dirty="0" smtClean="0"/>
              <a:t>Demand is </a:t>
            </a:r>
            <a:r>
              <a:rPr lang="en-US" sz="2800" dirty="0" err="1" smtClean="0"/>
              <a:t>downsloping</a:t>
            </a:r>
            <a:endParaRPr lang="en-US" sz="2800" dirty="0" smtClean="0"/>
          </a:p>
          <a:p>
            <a:pPr marL="457200" indent="-457200">
              <a:buFont typeface="Arial" panose="020B0604020202020204" pitchFamily="34" charset="0"/>
              <a:buChar char="•"/>
            </a:pPr>
            <a:r>
              <a:rPr lang="en-US" sz="2800" dirty="0" smtClean="0"/>
              <a:t>P&gt;MR</a:t>
            </a:r>
          </a:p>
          <a:p>
            <a:pPr marL="457200" indent="-457200">
              <a:buFont typeface="Arial" panose="020B0604020202020204" pitchFamily="34" charset="0"/>
              <a:buChar char="•"/>
            </a:pPr>
            <a:r>
              <a:rPr lang="en-US" sz="2800" dirty="0" smtClean="0"/>
              <a:t>Price maker</a:t>
            </a:r>
          </a:p>
          <a:p>
            <a:pPr marL="457200" indent="-457200">
              <a:buFont typeface="Arial" panose="020B0604020202020204" pitchFamily="34" charset="0"/>
              <a:buChar char="•"/>
            </a:pPr>
            <a:r>
              <a:rPr lang="en-US" sz="2800" dirty="0" smtClean="0"/>
              <a:t>Price will be set in the elastic part of the demand curve where MR is positive</a:t>
            </a:r>
          </a:p>
          <a:p>
            <a:pPr marL="457200" indent="-457200">
              <a:buFont typeface="Arial" panose="020B0604020202020204" pitchFamily="34" charset="0"/>
              <a:buChar char="•"/>
            </a:pPr>
            <a:r>
              <a:rPr lang="en-US" sz="2800" dirty="0" smtClean="0"/>
              <a:t>Remember: MR is the slope of TR</a:t>
            </a:r>
            <a:endParaRPr lang="en-US" sz="2800" dirty="0"/>
          </a:p>
        </p:txBody>
      </p:sp>
    </p:spTree>
    <p:custDataLst>
      <p:tags r:id="rId1"/>
    </p:custDataLst>
    <p:extLst>
      <p:ext uri="{BB962C8B-B14F-4D97-AF65-F5344CB8AC3E}">
        <p14:creationId xmlns:p14="http://schemas.microsoft.com/office/powerpoint/2010/main" val="31005445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143000"/>
            <a:ext cx="8839200" cy="5562600"/>
          </a:xfrm>
        </p:spPr>
        <p:txBody>
          <a:bodyPr>
            <a:normAutofit/>
          </a:bodyPr>
          <a:lstStyle/>
          <a:p>
            <a:r>
              <a:rPr lang="en-US" sz="3600" b="1" u="sng" dirty="0" smtClean="0">
                <a:solidFill>
                  <a:schemeClr val="tx1"/>
                </a:solidFill>
              </a:rPr>
              <a:t>MARGINALS – Review a few </a:t>
            </a:r>
            <a:r>
              <a:rPr lang="en-US" sz="3600" b="1" u="sng" dirty="0" smtClean="0">
                <a:solidFill>
                  <a:schemeClr val="tx1"/>
                </a:solidFill>
              </a:rPr>
              <a:t>concepts:</a:t>
            </a:r>
            <a:endParaRPr lang="en-US" sz="3600" b="1" u="sng" dirty="0" smtClean="0">
              <a:solidFill>
                <a:schemeClr val="tx1"/>
              </a:solidFill>
            </a:endParaRPr>
          </a:p>
          <a:p>
            <a:pPr algn="l"/>
            <a:r>
              <a:rPr lang="en-US" sz="1200" dirty="0">
                <a:solidFill>
                  <a:schemeClr val="tx1"/>
                </a:solidFill>
              </a:rPr>
              <a:t> </a:t>
            </a:r>
            <a:r>
              <a:rPr lang="en-US" sz="3600" dirty="0" smtClean="0">
                <a:solidFill>
                  <a:schemeClr val="tx1"/>
                </a:solidFill>
              </a:rPr>
              <a:t/>
            </a:r>
            <a:br>
              <a:rPr lang="en-US" sz="3600" dirty="0" smtClean="0">
                <a:solidFill>
                  <a:schemeClr val="tx1"/>
                </a:solidFill>
              </a:rPr>
            </a:br>
            <a:r>
              <a:rPr lang="en-US" sz="3600" dirty="0" smtClean="0">
                <a:solidFill>
                  <a:schemeClr val="tx1"/>
                </a:solidFill>
              </a:rPr>
              <a:t>Marginal = change in total / change in quantity</a:t>
            </a:r>
          </a:p>
          <a:p>
            <a:pPr algn="l"/>
            <a:r>
              <a:rPr lang="en-US" sz="3600" dirty="0" smtClean="0">
                <a:solidFill>
                  <a:schemeClr val="tx1"/>
                </a:solidFill>
              </a:rPr>
              <a:t>Marginal = slope of total</a:t>
            </a:r>
          </a:p>
          <a:p>
            <a:pPr algn="l"/>
            <a:r>
              <a:rPr lang="en-US" sz="3600" dirty="0" smtClean="0">
                <a:solidFill>
                  <a:schemeClr val="tx1"/>
                </a:solidFill>
              </a:rPr>
              <a:t>Total = sum of the </a:t>
            </a:r>
            <a:r>
              <a:rPr lang="en-US" sz="3600" dirty="0" err="1" smtClean="0">
                <a:solidFill>
                  <a:schemeClr val="tx1"/>
                </a:solidFill>
              </a:rPr>
              <a:t>marginals</a:t>
            </a:r>
            <a:endParaRPr lang="en-US" sz="3600" dirty="0" smtClean="0">
              <a:solidFill>
                <a:schemeClr val="tx1"/>
              </a:solidFill>
            </a:endParaRPr>
          </a:p>
          <a:p>
            <a:pPr algn="l"/>
            <a:r>
              <a:rPr lang="en-US" sz="3600" dirty="0" smtClean="0">
                <a:solidFill>
                  <a:schemeClr val="tx1"/>
                </a:solidFill>
              </a:rPr>
              <a:t>Total = area under the marginal graph</a:t>
            </a:r>
          </a:p>
        </p:txBody>
      </p:sp>
      <p:sp>
        <p:nvSpPr>
          <p:cNvPr id="6" name="TextBox 5"/>
          <p:cNvSpPr txBox="1"/>
          <p:nvPr/>
        </p:nvSpPr>
        <p:spPr>
          <a:xfrm>
            <a:off x="335280" y="76200"/>
            <a:ext cx="8534400" cy="769441"/>
          </a:xfrm>
          <a:prstGeom prst="rect">
            <a:avLst/>
          </a:prstGeom>
          <a:noFill/>
          <a:ln w="38100">
            <a:solidFill>
              <a:srgbClr val="00B0F0"/>
            </a:solidFill>
          </a:ln>
        </p:spPr>
        <p:txBody>
          <a:bodyPr wrap="square" rtlCol="0">
            <a:spAutoFit/>
          </a:bodyPr>
          <a:lstStyle/>
          <a:p>
            <a:pPr algn="ctr"/>
            <a:r>
              <a:rPr lang="en-US" sz="4400" b="1" dirty="0"/>
              <a:t>10a – </a:t>
            </a:r>
            <a:r>
              <a:rPr lang="en-US" sz="4400" b="1" dirty="0" smtClean="0"/>
              <a:t>Monopoly in the Short Run</a:t>
            </a:r>
            <a:endParaRPr lang="en-US" sz="4400" dirty="0"/>
          </a:p>
        </p:txBody>
      </p:sp>
    </p:spTree>
    <p:custDataLst>
      <p:tags r:id="rId1"/>
    </p:custDataLst>
    <p:extLst>
      <p:ext uri="{BB962C8B-B14F-4D97-AF65-F5344CB8AC3E}">
        <p14:creationId xmlns:p14="http://schemas.microsoft.com/office/powerpoint/2010/main" val="23416715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432" y="152400"/>
            <a:ext cx="9296400" cy="6477000"/>
          </a:xfrm>
        </p:spPr>
        <p:txBody>
          <a:bodyPr>
            <a:normAutofit/>
          </a:bodyPr>
          <a:lstStyle/>
          <a:p>
            <a:r>
              <a:rPr lang="en-US" sz="3600" b="1" dirty="0" smtClean="0">
                <a:solidFill>
                  <a:schemeClr val="tx1"/>
                </a:solidFill>
              </a:rPr>
              <a:t> Marginal = Change in Total / Change in Q</a:t>
            </a:r>
          </a:p>
          <a:p>
            <a:pPr algn="l"/>
            <a:r>
              <a:rPr lang="en-US" sz="800" dirty="0" smtClean="0">
                <a:solidFill>
                  <a:schemeClr val="tx1"/>
                </a:solidFill>
              </a:rPr>
              <a:t> </a:t>
            </a:r>
          </a:p>
          <a:p>
            <a:pPr algn="l"/>
            <a:r>
              <a:rPr lang="en-US" dirty="0">
                <a:solidFill>
                  <a:schemeClr val="tx1"/>
                </a:solidFill>
              </a:rPr>
              <a:t>MU = Change in TU / Change in Q </a:t>
            </a:r>
            <a:r>
              <a:rPr lang="en-US" dirty="0" smtClean="0">
                <a:solidFill>
                  <a:schemeClr val="tx1"/>
                </a:solidFill>
              </a:rPr>
              <a:t>consumed (6a)</a:t>
            </a:r>
          </a:p>
          <a:p>
            <a:pPr algn="l"/>
            <a:r>
              <a:rPr lang="en-US" dirty="0" smtClean="0">
                <a:solidFill>
                  <a:schemeClr val="tx1"/>
                </a:solidFill>
              </a:rPr>
              <a:t>MP = Change in TP / Change in Q of resources (7a)</a:t>
            </a:r>
            <a:endParaRPr lang="en-US" dirty="0">
              <a:solidFill>
                <a:schemeClr val="tx1"/>
              </a:solidFill>
            </a:endParaRPr>
          </a:p>
          <a:p>
            <a:pPr algn="l"/>
            <a:r>
              <a:rPr lang="en-US" dirty="0" smtClean="0">
                <a:solidFill>
                  <a:schemeClr val="tx1"/>
                </a:solidFill>
              </a:rPr>
              <a:t>MC = Change in TC / Change in Q produced (7b)</a:t>
            </a:r>
          </a:p>
          <a:p>
            <a:pPr algn="l"/>
            <a:r>
              <a:rPr lang="en-US" dirty="0" smtClean="0">
                <a:solidFill>
                  <a:schemeClr val="tx1"/>
                </a:solidFill>
              </a:rPr>
              <a:t>MR = Change in TR / Change in Q sold (lessons 8-11)</a:t>
            </a:r>
          </a:p>
          <a:p>
            <a:pPr algn="l"/>
            <a:r>
              <a:rPr lang="en-US" dirty="0" smtClean="0">
                <a:solidFill>
                  <a:schemeClr val="tx1"/>
                </a:solidFill>
              </a:rPr>
              <a:t>MRP = Change in TR / Change in Q of resources (12-13)</a:t>
            </a:r>
          </a:p>
          <a:p>
            <a:pPr algn="l"/>
            <a:r>
              <a:rPr lang="en-US" dirty="0" smtClean="0">
                <a:solidFill>
                  <a:schemeClr val="tx1"/>
                </a:solidFill>
              </a:rPr>
              <a:t>MRC = Change in TC / Change in Q of resources (12-13)</a:t>
            </a:r>
          </a:p>
          <a:p>
            <a:pPr algn="l"/>
            <a:endParaRPr lang="en-US" dirty="0" smtClean="0">
              <a:solidFill>
                <a:schemeClr val="tx1"/>
              </a:solidFill>
            </a:endParaRPr>
          </a:p>
          <a:p>
            <a:pPr algn="l"/>
            <a:endParaRPr lang="en-US" dirty="0" smtClean="0">
              <a:solidFill>
                <a:schemeClr val="tx1"/>
              </a:solidFill>
            </a:endParaRPr>
          </a:p>
          <a:p>
            <a:pPr algn="l"/>
            <a:endParaRPr lang="en-US" sz="4000" dirty="0">
              <a:solidFill>
                <a:schemeClr val="tx1"/>
              </a:solidFill>
            </a:endParaRPr>
          </a:p>
        </p:txBody>
      </p:sp>
      <p:sp>
        <p:nvSpPr>
          <p:cNvPr id="4" name="TextBox 3"/>
          <p:cNvSpPr txBox="1"/>
          <p:nvPr/>
        </p:nvSpPr>
        <p:spPr>
          <a:xfrm>
            <a:off x="335280" y="6019800"/>
            <a:ext cx="8534400" cy="769441"/>
          </a:xfrm>
          <a:prstGeom prst="rect">
            <a:avLst/>
          </a:prstGeom>
          <a:noFill/>
          <a:ln w="38100">
            <a:solidFill>
              <a:srgbClr val="00B0F0"/>
            </a:solidFill>
          </a:ln>
        </p:spPr>
        <p:txBody>
          <a:bodyPr wrap="square" rtlCol="0">
            <a:spAutoFit/>
          </a:bodyPr>
          <a:lstStyle/>
          <a:p>
            <a:pPr algn="ctr"/>
            <a:r>
              <a:rPr lang="en-US" sz="4400" b="1" dirty="0"/>
              <a:t>10a – </a:t>
            </a:r>
            <a:r>
              <a:rPr lang="en-US" sz="4400" b="1" dirty="0" smtClean="0"/>
              <a:t>Monopoly in the Short Run</a:t>
            </a:r>
            <a:endParaRPr lang="en-US" sz="4400" dirty="0"/>
          </a:p>
        </p:txBody>
      </p:sp>
    </p:spTree>
    <p:custDataLst>
      <p:tags r:id="rId1"/>
    </p:custDataLst>
    <p:extLst>
      <p:ext uri="{BB962C8B-B14F-4D97-AF65-F5344CB8AC3E}">
        <p14:creationId xmlns:p14="http://schemas.microsoft.com/office/powerpoint/2010/main" val="2511358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944" y="4343400"/>
            <a:ext cx="7772400" cy="1295399"/>
          </a:xfrm>
        </p:spPr>
        <p:txBody>
          <a:bodyPr>
            <a:noAutofit/>
          </a:bodyPr>
          <a:lstStyle/>
          <a:p>
            <a:pPr algn="l"/>
            <a:r>
              <a:rPr lang="en-US" sz="3000" b="1" dirty="0" smtClean="0"/>
              <a:t>YP 25, 26, </a:t>
            </a:r>
            <a:r>
              <a:rPr lang="en-US" sz="3000" b="1" dirty="0" smtClean="0"/>
              <a:t>27 -- </a:t>
            </a:r>
            <a:r>
              <a:rPr lang="en-US" sz="3000" b="1" dirty="0" smtClean="0"/>
              <a:t>Find the profit maximizing </a:t>
            </a:r>
            <a:r>
              <a:rPr lang="en-US" sz="3000" b="1" u="sng" dirty="0" smtClean="0"/>
              <a:t>price</a:t>
            </a:r>
            <a:r>
              <a:rPr lang="en-US" sz="3000" b="1" dirty="0" smtClean="0"/>
              <a:t>, </a:t>
            </a:r>
            <a:r>
              <a:rPr lang="en-US" sz="3000" b="1" u="sng" dirty="0" smtClean="0"/>
              <a:t>quantity</a:t>
            </a:r>
            <a:r>
              <a:rPr lang="en-US" sz="3000" b="1" dirty="0" smtClean="0"/>
              <a:t>, and the maximum possible </a:t>
            </a:r>
            <a:r>
              <a:rPr lang="en-US" sz="3000" b="1" u="sng" dirty="0" smtClean="0"/>
              <a:t>profits</a:t>
            </a:r>
            <a:r>
              <a:rPr lang="en-US" sz="3000" b="1" dirty="0" smtClean="0"/>
              <a:t> on a table and graph (WHAT WE GET).</a:t>
            </a:r>
            <a:endParaRPr lang="en-US" sz="3000" b="1" dirty="0"/>
          </a:p>
        </p:txBody>
      </p:sp>
      <p:sp>
        <p:nvSpPr>
          <p:cNvPr id="3" name="Subtitle 2"/>
          <p:cNvSpPr>
            <a:spLocks noGrp="1"/>
          </p:cNvSpPr>
          <p:nvPr>
            <p:ph type="subTitle" idx="1"/>
          </p:nvPr>
        </p:nvSpPr>
        <p:spPr>
          <a:xfrm>
            <a:off x="152400" y="-15240"/>
            <a:ext cx="8001000" cy="4206240"/>
          </a:xfrm>
        </p:spPr>
        <p:txBody>
          <a:bodyPr>
            <a:normAutofit/>
          </a:bodyPr>
          <a:lstStyle/>
          <a:p>
            <a:pPr algn="l"/>
            <a:r>
              <a:rPr lang="en-US" sz="3600" b="1" dirty="0" smtClean="0">
                <a:solidFill>
                  <a:schemeClr val="tx1"/>
                </a:solidFill>
              </a:rPr>
              <a:t>Monopoly</a:t>
            </a:r>
          </a:p>
          <a:p>
            <a:pPr lvl="1" algn="l">
              <a:buFont typeface="Arial" pitchFamily="34" charset="0"/>
              <a:buChar char="•"/>
            </a:pPr>
            <a:r>
              <a:rPr lang="en-US" sz="3200" dirty="0" smtClean="0">
                <a:solidFill>
                  <a:schemeClr val="tx1"/>
                </a:solidFill>
              </a:rPr>
              <a:t>Characteristics and Examples</a:t>
            </a:r>
          </a:p>
          <a:p>
            <a:pPr lvl="1" algn="l">
              <a:buFont typeface="Arial" pitchFamily="34" charset="0"/>
              <a:buChar char="•"/>
            </a:pPr>
            <a:r>
              <a:rPr lang="en-US" sz="3200" dirty="0" smtClean="0">
                <a:solidFill>
                  <a:schemeClr val="tx1"/>
                </a:solidFill>
              </a:rPr>
              <a:t>Barriers to Entry</a:t>
            </a:r>
          </a:p>
          <a:p>
            <a:pPr lvl="1" algn="l">
              <a:buFont typeface="Arial" pitchFamily="34" charset="0"/>
              <a:buChar char="•"/>
            </a:pPr>
            <a:r>
              <a:rPr lang="en-US" sz="3200" b="1" dirty="0" smtClean="0">
                <a:solidFill>
                  <a:srgbClr val="FF0000"/>
                </a:solidFill>
              </a:rPr>
              <a:t>Short Run Equilibrium</a:t>
            </a:r>
          </a:p>
          <a:p>
            <a:pPr lvl="2" algn="l">
              <a:buFont typeface="Arial" pitchFamily="34" charset="0"/>
              <a:buChar char="•"/>
            </a:pPr>
            <a:r>
              <a:rPr lang="en-US" sz="3200" b="1" dirty="0" smtClean="0">
                <a:solidFill>
                  <a:srgbClr val="FF0000"/>
                </a:solidFill>
              </a:rPr>
              <a:t>Profit maximizing case</a:t>
            </a:r>
          </a:p>
          <a:p>
            <a:pPr lvl="2" algn="l">
              <a:buFont typeface="Arial" pitchFamily="34" charset="0"/>
              <a:buChar char="•"/>
            </a:pPr>
            <a:r>
              <a:rPr lang="en-US" sz="3200" b="1" dirty="0" smtClean="0">
                <a:solidFill>
                  <a:schemeClr val="tx1"/>
                </a:solidFill>
              </a:rPr>
              <a:t>Loss minimizing case</a:t>
            </a:r>
          </a:p>
          <a:p>
            <a:pPr lvl="2" algn="l">
              <a:buFont typeface="Arial" pitchFamily="34" charset="0"/>
              <a:buChar char="•"/>
            </a:pPr>
            <a:r>
              <a:rPr lang="en-US" sz="3200" b="1" dirty="0" smtClean="0">
                <a:solidFill>
                  <a:schemeClr val="tx1"/>
                </a:solidFill>
              </a:rPr>
              <a:t>Shut down case</a:t>
            </a:r>
          </a:p>
        </p:txBody>
      </p:sp>
      <p:sp>
        <p:nvSpPr>
          <p:cNvPr id="4" name="TextBox 3"/>
          <p:cNvSpPr txBox="1"/>
          <p:nvPr/>
        </p:nvSpPr>
        <p:spPr>
          <a:xfrm>
            <a:off x="307848" y="6019800"/>
            <a:ext cx="8534400" cy="769441"/>
          </a:xfrm>
          <a:prstGeom prst="rect">
            <a:avLst/>
          </a:prstGeom>
          <a:noFill/>
          <a:ln w="38100">
            <a:solidFill>
              <a:srgbClr val="00B0F0"/>
            </a:solidFill>
          </a:ln>
        </p:spPr>
        <p:txBody>
          <a:bodyPr wrap="square" rtlCol="0">
            <a:spAutoFit/>
          </a:bodyPr>
          <a:lstStyle/>
          <a:p>
            <a:pPr algn="ctr"/>
            <a:r>
              <a:rPr lang="en-US" sz="4400" b="1" dirty="0"/>
              <a:t>10a – </a:t>
            </a:r>
            <a:r>
              <a:rPr lang="en-US" sz="4400" b="1" dirty="0" smtClean="0"/>
              <a:t>Monopoly in the Short Run</a:t>
            </a:r>
            <a:endParaRPr lang="en-US" sz="4400" dirty="0"/>
          </a:p>
        </p:txBody>
      </p:sp>
      <p:cxnSp>
        <p:nvCxnSpPr>
          <p:cNvPr id="6" name="Straight Connector 5"/>
          <p:cNvCxnSpPr/>
          <p:nvPr/>
        </p:nvCxnSpPr>
        <p:spPr>
          <a:xfrm flipV="1">
            <a:off x="685800" y="4114800"/>
            <a:ext cx="7467600" cy="7620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497294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257800"/>
            <a:ext cx="7772400" cy="609599"/>
          </a:xfrm>
        </p:spPr>
        <p:txBody>
          <a:bodyPr>
            <a:normAutofit fontScale="90000"/>
          </a:bodyPr>
          <a:lstStyle/>
          <a:p>
            <a:r>
              <a:rPr lang="en-US" b="1" dirty="0" smtClean="0"/>
              <a:t>YP 25, 26, 27</a:t>
            </a:r>
            <a:endParaRPr lang="en-US" b="1" dirty="0"/>
          </a:p>
        </p:txBody>
      </p:sp>
      <p:sp>
        <p:nvSpPr>
          <p:cNvPr id="3" name="Subtitle 2"/>
          <p:cNvSpPr>
            <a:spLocks noGrp="1"/>
          </p:cNvSpPr>
          <p:nvPr>
            <p:ph type="subTitle" idx="1"/>
          </p:nvPr>
        </p:nvSpPr>
        <p:spPr>
          <a:xfrm>
            <a:off x="307848" y="76200"/>
            <a:ext cx="8001000" cy="1600200"/>
          </a:xfrm>
        </p:spPr>
        <p:txBody>
          <a:bodyPr>
            <a:normAutofit/>
          </a:bodyPr>
          <a:lstStyle/>
          <a:p>
            <a:r>
              <a:rPr lang="en-US" sz="4000" b="1" dirty="0" smtClean="0">
                <a:solidFill>
                  <a:schemeClr val="tx1"/>
                </a:solidFill>
              </a:rPr>
              <a:t>Monopoly: Short Run Equilibrium</a:t>
            </a:r>
          </a:p>
          <a:p>
            <a:pPr algn="l"/>
            <a:r>
              <a:rPr lang="en-US" sz="4000" dirty="0" smtClean="0">
                <a:solidFill>
                  <a:schemeClr val="tx1"/>
                </a:solidFill>
              </a:rPr>
              <a:t>Find the profit max. P, Q, and profits</a:t>
            </a:r>
          </a:p>
        </p:txBody>
      </p:sp>
      <p:sp>
        <p:nvSpPr>
          <p:cNvPr id="4" name="TextBox 3"/>
          <p:cNvSpPr txBox="1"/>
          <p:nvPr/>
        </p:nvSpPr>
        <p:spPr>
          <a:xfrm>
            <a:off x="307848" y="6019800"/>
            <a:ext cx="8534400" cy="769441"/>
          </a:xfrm>
          <a:prstGeom prst="rect">
            <a:avLst/>
          </a:prstGeom>
          <a:noFill/>
          <a:ln w="38100">
            <a:solidFill>
              <a:srgbClr val="00B0F0"/>
            </a:solidFill>
          </a:ln>
        </p:spPr>
        <p:txBody>
          <a:bodyPr wrap="square" rtlCol="0">
            <a:spAutoFit/>
          </a:bodyPr>
          <a:lstStyle/>
          <a:p>
            <a:pPr algn="ctr"/>
            <a:r>
              <a:rPr lang="en-US" sz="4400" b="1" dirty="0"/>
              <a:t>10a – </a:t>
            </a:r>
            <a:r>
              <a:rPr lang="en-US" sz="4400" b="1" dirty="0" smtClean="0"/>
              <a:t>Monopoly in the Short Run</a:t>
            </a:r>
            <a:endParaRPr lang="en-US" sz="4400" dirty="0"/>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63" y="1600200"/>
            <a:ext cx="8852569"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276155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064" y="5257800"/>
            <a:ext cx="3200400" cy="609599"/>
          </a:xfrm>
        </p:spPr>
        <p:txBody>
          <a:bodyPr>
            <a:normAutofit fontScale="90000"/>
          </a:bodyPr>
          <a:lstStyle/>
          <a:p>
            <a:r>
              <a:rPr lang="en-US" b="1" dirty="0" smtClean="0"/>
              <a:t>YP 25, 26, 27</a:t>
            </a:r>
            <a:endParaRPr lang="en-US" b="1" dirty="0"/>
          </a:p>
        </p:txBody>
      </p:sp>
      <p:sp>
        <p:nvSpPr>
          <p:cNvPr id="3" name="Subtitle 2"/>
          <p:cNvSpPr>
            <a:spLocks noGrp="1"/>
          </p:cNvSpPr>
          <p:nvPr>
            <p:ph type="subTitle" idx="1"/>
          </p:nvPr>
        </p:nvSpPr>
        <p:spPr>
          <a:xfrm>
            <a:off x="76200" y="76200"/>
            <a:ext cx="2819400" cy="5181600"/>
          </a:xfrm>
        </p:spPr>
        <p:txBody>
          <a:bodyPr>
            <a:normAutofit/>
          </a:bodyPr>
          <a:lstStyle/>
          <a:p>
            <a:pPr algn="l"/>
            <a:r>
              <a:rPr lang="en-US" sz="4000" b="1" dirty="0" smtClean="0">
                <a:solidFill>
                  <a:schemeClr val="tx1"/>
                </a:solidFill>
              </a:rPr>
              <a:t>Monopoly: Short Run Equilibrium</a:t>
            </a:r>
          </a:p>
          <a:p>
            <a:pPr algn="l"/>
            <a:r>
              <a:rPr lang="en-US" sz="4000" dirty="0" smtClean="0">
                <a:solidFill>
                  <a:schemeClr val="tx1"/>
                </a:solidFill>
              </a:rPr>
              <a:t>Find the profit max. P, Q, and profits</a:t>
            </a:r>
          </a:p>
        </p:txBody>
      </p:sp>
      <p:sp>
        <p:nvSpPr>
          <p:cNvPr id="4" name="TextBox 3"/>
          <p:cNvSpPr txBox="1"/>
          <p:nvPr/>
        </p:nvSpPr>
        <p:spPr>
          <a:xfrm>
            <a:off x="152400" y="6476999"/>
            <a:ext cx="2892552" cy="307777"/>
          </a:xfrm>
          <a:prstGeom prst="rect">
            <a:avLst/>
          </a:prstGeom>
          <a:noFill/>
          <a:ln w="38100">
            <a:solidFill>
              <a:srgbClr val="00B0F0"/>
            </a:solidFill>
          </a:ln>
        </p:spPr>
        <p:txBody>
          <a:bodyPr wrap="square" rtlCol="0">
            <a:spAutoFit/>
          </a:bodyPr>
          <a:lstStyle/>
          <a:p>
            <a:pPr algn="ctr"/>
            <a:r>
              <a:rPr lang="en-US" sz="1400" b="1" dirty="0"/>
              <a:t>10a – </a:t>
            </a:r>
            <a:r>
              <a:rPr lang="en-US" sz="1400" b="1" dirty="0" smtClean="0"/>
              <a:t>Monopoly in the Short Run</a:t>
            </a:r>
            <a:endParaRPr lang="en-US" sz="1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049"/>
            <a:ext cx="4795441" cy="6708649"/>
          </a:xfrm>
          <a:prstGeom prst="rect">
            <a:avLst/>
          </a:prstGeom>
        </p:spPr>
      </p:pic>
    </p:spTree>
    <p:custDataLst>
      <p:tags r:id="rId1"/>
    </p:custDataLst>
    <p:extLst>
      <p:ext uri="{BB962C8B-B14F-4D97-AF65-F5344CB8AC3E}">
        <p14:creationId xmlns:p14="http://schemas.microsoft.com/office/powerpoint/2010/main" val="1541152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76200"/>
            <a:ext cx="8686800" cy="6781800"/>
          </a:xfrm>
        </p:spPr>
        <p:txBody>
          <a:bodyPr>
            <a:normAutofit lnSpcReduction="10000"/>
          </a:bodyPr>
          <a:lstStyle/>
          <a:p>
            <a:pPr>
              <a:buNone/>
            </a:pPr>
            <a:r>
              <a:rPr lang="en-US" b="1" dirty="0" smtClean="0"/>
              <a:t>10a Must Know / Outcomes:</a:t>
            </a:r>
            <a:endParaRPr lang="en-US" dirty="0" smtClean="0"/>
          </a:p>
          <a:p>
            <a:r>
              <a:rPr lang="en-US" sz="2400" dirty="0"/>
              <a:t>List the five characteristics of pure monopoly.</a:t>
            </a:r>
          </a:p>
          <a:p>
            <a:r>
              <a:rPr lang="en-US" sz="2400" dirty="0"/>
              <a:t>List and give examples of the four barriers to entry.</a:t>
            </a:r>
          </a:p>
          <a:p>
            <a:r>
              <a:rPr lang="en-US" sz="2400" dirty="0"/>
              <a:t>Describe the demand curve facing a pure monopoly and how it differs from that facing a firm in a purely competitive market.</a:t>
            </a:r>
          </a:p>
          <a:p>
            <a:r>
              <a:rPr lang="en-US" sz="2400" dirty="0"/>
              <a:t>Why is the demand curve for a monopoly downward sloping?</a:t>
            </a:r>
          </a:p>
          <a:p>
            <a:r>
              <a:rPr lang="en-US" sz="2400" dirty="0"/>
              <a:t>Compute marginal revenue when given a monopoly demand schedule.</a:t>
            </a:r>
          </a:p>
          <a:p>
            <a:r>
              <a:rPr lang="en-US" sz="2400" dirty="0"/>
              <a:t>Explain why the marginal revenue is equal to the price in pure competition but marginal revenue is less than price in monopoly.</a:t>
            </a:r>
          </a:p>
          <a:p>
            <a:pPr marL="400050" lvl="1" indent="0">
              <a:buNone/>
            </a:pPr>
            <a:r>
              <a:rPr lang="en-US" sz="2000" dirty="0"/>
              <a:t>- Why is the MR curve below the demand curve?</a:t>
            </a:r>
          </a:p>
          <a:p>
            <a:pPr marL="400050" lvl="1" indent="0">
              <a:buNone/>
            </a:pPr>
            <a:r>
              <a:rPr lang="en-US" sz="2000" dirty="0"/>
              <a:t>- Why is the extra revenue that a monopoly receives from selling one more unit (MR) less than the price that they charge for that unit (D)?</a:t>
            </a:r>
          </a:p>
          <a:p>
            <a:r>
              <a:rPr lang="en-US" sz="2400" dirty="0"/>
              <a:t>Determine the price and output level the monopoly will choose given demand and cost information in both table and graphic form.</a:t>
            </a:r>
          </a:p>
          <a:p>
            <a:r>
              <a:rPr lang="en-US" sz="2400" dirty="0"/>
              <a:t>Draw the short run equilibrium graphs for a pure </a:t>
            </a:r>
            <a:r>
              <a:rPr lang="en-US" sz="2400" dirty="0" smtClean="0"/>
              <a:t>monopoly </a:t>
            </a:r>
            <a:r>
              <a:rPr lang="en-US" sz="2400" dirty="0"/>
              <a:t>that (a) maximizes profit, (b) minimizes loss, and (c) shuts down.</a:t>
            </a:r>
          </a:p>
        </p:txBody>
      </p:sp>
    </p:spTree>
    <p:custDataLst>
      <p:tags r:id="rId1"/>
    </p:custDataLst>
    <p:extLst>
      <p:ext uri="{BB962C8B-B14F-4D97-AF65-F5344CB8AC3E}">
        <p14:creationId xmlns:p14="http://schemas.microsoft.com/office/powerpoint/2010/main" val="18201481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064" y="5257800"/>
            <a:ext cx="3200400" cy="609599"/>
          </a:xfrm>
        </p:spPr>
        <p:txBody>
          <a:bodyPr>
            <a:normAutofit fontScale="90000"/>
          </a:bodyPr>
          <a:lstStyle/>
          <a:p>
            <a:r>
              <a:rPr lang="en-US" b="1" dirty="0" smtClean="0"/>
              <a:t>YP 25, 26, 27</a:t>
            </a:r>
            <a:endParaRPr lang="en-US" b="1" dirty="0"/>
          </a:p>
        </p:txBody>
      </p:sp>
      <p:sp>
        <p:nvSpPr>
          <p:cNvPr id="3" name="Subtitle 2"/>
          <p:cNvSpPr>
            <a:spLocks noGrp="1"/>
          </p:cNvSpPr>
          <p:nvPr>
            <p:ph type="subTitle" idx="1"/>
          </p:nvPr>
        </p:nvSpPr>
        <p:spPr>
          <a:xfrm>
            <a:off x="76200" y="76200"/>
            <a:ext cx="2819400" cy="5181600"/>
          </a:xfrm>
        </p:spPr>
        <p:txBody>
          <a:bodyPr>
            <a:normAutofit/>
          </a:bodyPr>
          <a:lstStyle/>
          <a:p>
            <a:pPr algn="l"/>
            <a:r>
              <a:rPr lang="en-US" sz="4000" b="1" dirty="0" smtClean="0">
                <a:solidFill>
                  <a:schemeClr val="tx1"/>
                </a:solidFill>
              </a:rPr>
              <a:t>Monopoly: Short Run Equilibrium</a:t>
            </a:r>
          </a:p>
          <a:p>
            <a:pPr algn="l"/>
            <a:r>
              <a:rPr lang="en-US" sz="4000" dirty="0" smtClean="0">
                <a:solidFill>
                  <a:schemeClr val="tx1"/>
                </a:solidFill>
              </a:rPr>
              <a:t>Find the profit max. P, Q, and profits</a:t>
            </a:r>
          </a:p>
        </p:txBody>
      </p:sp>
      <p:sp>
        <p:nvSpPr>
          <p:cNvPr id="4" name="TextBox 3"/>
          <p:cNvSpPr txBox="1"/>
          <p:nvPr/>
        </p:nvSpPr>
        <p:spPr>
          <a:xfrm>
            <a:off x="152400" y="6476999"/>
            <a:ext cx="2892552" cy="307777"/>
          </a:xfrm>
          <a:prstGeom prst="rect">
            <a:avLst/>
          </a:prstGeom>
          <a:noFill/>
          <a:ln w="38100">
            <a:solidFill>
              <a:srgbClr val="00B0F0"/>
            </a:solidFill>
          </a:ln>
        </p:spPr>
        <p:txBody>
          <a:bodyPr wrap="square" rtlCol="0">
            <a:spAutoFit/>
          </a:bodyPr>
          <a:lstStyle/>
          <a:p>
            <a:pPr algn="ctr"/>
            <a:r>
              <a:rPr lang="en-US" sz="1400" b="1" dirty="0"/>
              <a:t>10a – </a:t>
            </a:r>
            <a:r>
              <a:rPr lang="en-US" sz="1400" b="1" dirty="0" smtClean="0"/>
              <a:t>Monopoly in the Short Run</a:t>
            </a:r>
            <a:endParaRPr lang="en-US" sz="1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28016"/>
            <a:ext cx="4724400" cy="6609264"/>
          </a:xfrm>
          <a:prstGeom prst="rect">
            <a:avLst/>
          </a:prstGeom>
        </p:spPr>
      </p:pic>
    </p:spTree>
    <p:custDataLst>
      <p:tags r:id="rId1"/>
    </p:custDataLst>
    <p:extLst>
      <p:ext uri="{BB962C8B-B14F-4D97-AF65-F5344CB8AC3E}">
        <p14:creationId xmlns:p14="http://schemas.microsoft.com/office/powerpoint/2010/main" val="21556304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064" y="5257800"/>
            <a:ext cx="3069336" cy="609599"/>
          </a:xfrm>
        </p:spPr>
        <p:txBody>
          <a:bodyPr>
            <a:normAutofit fontScale="90000"/>
          </a:bodyPr>
          <a:lstStyle/>
          <a:p>
            <a:r>
              <a:rPr lang="en-US" b="1" dirty="0" smtClean="0"/>
              <a:t>YP 25, 26, 27</a:t>
            </a:r>
            <a:endParaRPr lang="en-US" b="1" dirty="0"/>
          </a:p>
        </p:txBody>
      </p:sp>
      <p:sp>
        <p:nvSpPr>
          <p:cNvPr id="3" name="Subtitle 2"/>
          <p:cNvSpPr>
            <a:spLocks noGrp="1"/>
          </p:cNvSpPr>
          <p:nvPr>
            <p:ph type="subTitle" idx="1"/>
          </p:nvPr>
        </p:nvSpPr>
        <p:spPr>
          <a:xfrm>
            <a:off x="76200" y="76200"/>
            <a:ext cx="2819400" cy="5181600"/>
          </a:xfrm>
        </p:spPr>
        <p:txBody>
          <a:bodyPr>
            <a:normAutofit/>
          </a:bodyPr>
          <a:lstStyle/>
          <a:p>
            <a:pPr algn="l"/>
            <a:r>
              <a:rPr lang="en-US" sz="4000" b="1" dirty="0" smtClean="0">
                <a:solidFill>
                  <a:schemeClr val="tx1"/>
                </a:solidFill>
              </a:rPr>
              <a:t>Monopoly: Short Run Equilibrium</a:t>
            </a:r>
          </a:p>
          <a:p>
            <a:pPr algn="l"/>
            <a:r>
              <a:rPr lang="en-US" sz="4000" dirty="0" smtClean="0">
                <a:solidFill>
                  <a:schemeClr val="tx1"/>
                </a:solidFill>
              </a:rPr>
              <a:t>Find the profit max. P, Q, and profits</a:t>
            </a:r>
          </a:p>
        </p:txBody>
      </p:sp>
      <p:sp>
        <p:nvSpPr>
          <p:cNvPr id="4" name="TextBox 3"/>
          <p:cNvSpPr txBox="1"/>
          <p:nvPr/>
        </p:nvSpPr>
        <p:spPr>
          <a:xfrm>
            <a:off x="152400" y="6476999"/>
            <a:ext cx="2892552" cy="307777"/>
          </a:xfrm>
          <a:prstGeom prst="rect">
            <a:avLst/>
          </a:prstGeom>
          <a:noFill/>
          <a:ln w="38100">
            <a:solidFill>
              <a:srgbClr val="00B0F0"/>
            </a:solidFill>
          </a:ln>
        </p:spPr>
        <p:txBody>
          <a:bodyPr wrap="square" rtlCol="0">
            <a:spAutoFit/>
          </a:bodyPr>
          <a:lstStyle/>
          <a:p>
            <a:pPr algn="ctr"/>
            <a:r>
              <a:rPr lang="en-US" sz="1400" b="1" dirty="0"/>
              <a:t>10a – </a:t>
            </a:r>
            <a:r>
              <a:rPr lang="en-US" sz="1400" b="1" dirty="0" smtClean="0"/>
              <a:t>Monopoly in the Short Run</a:t>
            </a:r>
            <a:endParaRPr lang="en-US" sz="1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81182"/>
            <a:ext cx="4876800" cy="6667018"/>
          </a:xfrm>
          <a:prstGeom prst="rect">
            <a:avLst/>
          </a:prstGeom>
        </p:spPr>
      </p:pic>
    </p:spTree>
    <p:custDataLst>
      <p:tags r:id="rId1"/>
    </p:custDataLst>
    <p:extLst>
      <p:ext uri="{BB962C8B-B14F-4D97-AF65-F5344CB8AC3E}">
        <p14:creationId xmlns:p14="http://schemas.microsoft.com/office/powerpoint/2010/main" val="25326851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064" y="5257800"/>
            <a:ext cx="3069336" cy="609599"/>
          </a:xfrm>
        </p:spPr>
        <p:txBody>
          <a:bodyPr>
            <a:normAutofit fontScale="90000"/>
          </a:bodyPr>
          <a:lstStyle/>
          <a:p>
            <a:r>
              <a:rPr lang="en-US" b="1" dirty="0" smtClean="0"/>
              <a:t>YP 25, 26, 27</a:t>
            </a:r>
            <a:endParaRPr lang="en-US" b="1" dirty="0"/>
          </a:p>
        </p:txBody>
      </p:sp>
      <p:sp>
        <p:nvSpPr>
          <p:cNvPr id="3" name="Subtitle 2"/>
          <p:cNvSpPr>
            <a:spLocks noGrp="1"/>
          </p:cNvSpPr>
          <p:nvPr>
            <p:ph type="subTitle" idx="1"/>
          </p:nvPr>
        </p:nvSpPr>
        <p:spPr>
          <a:xfrm>
            <a:off x="76200" y="76200"/>
            <a:ext cx="2819400" cy="5181600"/>
          </a:xfrm>
        </p:spPr>
        <p:txBody>
          <a:bodyPr>
            <a:normAutofit/>
          </a:bodyPr>
          <a:lstStyle/>
          <a:p>
            <a:pPr algn="l"/>
            <a:r>
              <a:rPr lang="en-US" sz="4000" b="1" dirty="0" smtClean="0">
                <a:solidFill>
                  <a:schemeClr val="tx1"/>
                </a:solidFill>
              </a:rPr>
              <a:t>Monopoly: Short Run Equilibrium</a:t>
            </a:r>
          </a:p>
          <a:p>
            <a:pPr algn="l"/>
            <a:r>
              <a:rPr lang="en-US" sz="4000" dirty="0" smtClean="0">
                <a:solidFill>
                  <a:schemeClr val="tx1"/>
                </a:solidFill>
              </a:rPr>
              <a:t>Find the profit max. P, Q, and profits</a:t>
            </a:r>
          </a:p>
        </p:txBody>
      </p:sp>
      <p:sp>
        <p:nvSpPr>
          <p:cNvPr id="4" name="TextBox 3"/>
          <p:cNvSpPr txBox="1"/>
          <p:nvPr/>
        </p:nvSpPr>
        <p:spPr>
          <a:xfrm>
            <a:off x="152400" y="6476999"/>
            <a:ext cx="2892552" cy="307777"/>
          </a:xfrm>
          <a:prstGeom prst="rect">
            <a:avLst/>
          </a:prstGeom>
          <a:noFill/>
          <a:ln w="38100">
            <a:solidFill>
              <a:srgbClr val="00B0F0"/>
            </a:solidFill>
          </a:ln>
        </p:spPr>
        <p:txBody>
          <a:bodyPr wrap="square" rtlCol="0">
            <a:spAutoFit/>
          </a:bodyPr>
          <a:lstStyle/>
          <a:p>
            <a:pPr algn="ctr"/>
            <a:r>
              <a:rPr lang="en-US" sz="1400" b="1" dirty="0"/>
              <a:t>10a – </a:t>
            </a:r>
            <a:r>
              <a:rPr lang="en-US" sz="1400" b="1" dirty="0" smtClean="0"/>
              <a:t>Monopoly in the Short Run</a:t>
            </a:r>
            <a:endParaRPr lang="en-US" sz="1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99002"/>
            <a:ext cx="4953000" cy="6771190"/>
          </a:xfrm>
          <a:prstGeom prst="rect">
            <a:avLst/>
          </a:prstGeom>
        </p:spPr>
      </p:pic>
    </p:spTree>
    <p:custDataLst>
      <p:tags r:id="rId1"/>
    </p:custDataLst>
    <p:extLst>
      <p:ext uri="{BB962C8B-B14F-4D97-AF65-F5344CB8AC3E}">
        <p14:creationId xmlns:p14="http://schemas.microsoft.com/office/powerpoint/2010/main" val="32625189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2819400" cy="3124200"/>
          </a:xfrm>
        </p:spPr>
        <p:txBody>
          <a:bodyPr>
            <a:normAutofit/>
          </a:bodyPr>
          <a:lstStyle/>
          <a:p>
            <a:pPr algn="l"/>
            <a:r>
              <a:rPr lang="en-US" sz="3600" b="1" dirty="0" smtClean="0"/>
              <a:t>9. What Q would this monopoly produce?</a:t>
            </a:r>
            <a:br>
              <a:rPr lang="en-US" sz="3600" b="1" dirty="0" smtClean="0"/>
            </a:br>
            <a:r>
              <a:rPr lang="en-US" sz="3600" b="1" dirty="0" smtClean="0"/>
              <a:t>YP36</a:t>
            </a:r>
            <a:endParaRPr lang="en-US" sz="3600" b="1" dirty="0"/>
          </a:p>
        </p:txBody>
      </p:sp>
      <p:sp>
        <p:nvSpPr>
          <p:cNvPr id="3" name="TPAnswers"/>
          <p:cNvSpPr>
            <a:spLocks noGrp="1"/>
          </p:cNvSpPr>
          <p:nvPr>
            <p:ph type="body" idx="1"/>
            <p:custDataLst>
              <p:tags r:id="rId2"/>
            </p:custDataLst>
          </p:nvPr>
        </p:nvSpPr>
        <p:spPr>
          <a:xfrm>
            <a:off x="457200" y="3171825"/>
            <a:ext cx="1828800" cy="3200400"/>
          </a:xfrm>
        </p:spPr>
        <p:txBody>
          <a:bodyPr>
            <a:normAutofit/>
          </a:bodyPr>
          <a:lstStyle/>
          <a:p>
            <a:pPr marL="514350" indent="-514350">
              <a:buFont typeface="Arial" pitchFamily="34" charset="0"/>
              <a:buAutoNum type="arabicPeriod"/>
            </a:pPr>
            <a:r>
              <a:rPr lang="en-US" dirty="0" smtClean="0"/>
              <a:t>100</a:t>
            </a:r>
          </a:p>
          <a:p>
            <a:pPr marL="514350" indent="-514350">
              <a:buFont typeface="Arial" pitchFamily="34" charset="0"/>
              <a:buAutoNum type="arabicPeriod"/>
            </a:pPr>
            <a:r>
              <a:rPr lang="en-US" dirty="0" smtClean="0"/>
              <a:t>125</a:t>
            </a:r>
          </a:p>
          <a:p>
            <a:pPr marL="514350" indent="-514350">
              <a:buFont typeface="Arial" pitchFamily="34" charset="0"/>
              <a:buAutoNum type="arabicPeriod"/>
            </a:pPr>
            <a:r>
              <a:rPr lang="en-US" dirty="0" smtClean="0"/>
              <a:t>150</a:t>
            </a:r>
          </a:p>
          <a:p>
            <a:pPr marL="514350" indent="-514350">
              <a:buFont typeface="Arial" pitchFamily="34" charset="0"/>
              <a:buAutoNum type="arabicPeriod"/>
            </a:pPr>
            <a:r>
              <a:rPr lang="en-US" dirty="0" smtClean="0"/>
              <a:t>175</a:t>
            </a:r>
          </a:p>
          <a:p>
            <a:pPr marL="514350" indent="-514350">
              <a:buFont typeface="Arial" pitchFamily="34" charset="0"/>
              <a:buAutoNum type="arabicPeriod"/>
            </a:pPr>
            <a:r>
              <a:rPr lang="en-US" dirty="0" smtClean="0"/>
              <a:t>200</a:t>
            </a:r>
            <a:endParaRPr lang="en-US" dirty="0"/>
          </a:p>
        </p:txBody>
      </p:sp>
      <p:pic>
        <p:nvPicPr>
          <p:cNvPr id="6158" name="Picture 14"/>
          <p:cNvPicPr>
            <a:picLocks noChangeAspect="1" noChangeArrowheads="1"/>
          </p:cNvPicPr>
          <p:nvPr/>
        </p:nvPicPr>
        <p:blipFill>
          <a:blip r:embed="rId4" cstate="print"/>
          <a:srcRect/>
          <a:stretch>
            <a:fillRect/>
          </a:stretch>
        </p:blipFill>
        <p:spPr bwMode="auto">
          <a:xfrm>
            <a:off x="2819400" y="228600"/>
            <a:ext cx="5924594" cy="4648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2819400" cy="3048000"/>
          </a:xfrm>
        </p:spPr>
        <p:txBody>
          <a:bodyPr>
            <a:normAutofit/>
          </a:bodyPr>
          <a:lstStyle/>
          <a:p>
            <a:pPr algn="l"/>
            <a:r>
              <a:rPr lang="en-US" sz="3600" b="1" dirty="0" smtClean="0">
                <a:solidFill>
                  <a:srgbClr val="0070C0"/>
                </a:solidFill>
              </a:rPr>
              <a:t>9. What Q would this monopoly produce?</a:t>
            </a:r>
            <a:br>
              <a:rPr lang="en-US" sz="3600" b="1" dirty="0" smtClean="0">
                <a:solidFill>
                  <a:srgbClr val="0070C0"/>
                </a:solidFill>
              </a:rPr>
            </a:br>
            <a:r>
              <a:rPr lang="en-US" sz="3600" b="1" dirty="0" smtClean="0">
                <a:solidFill>
                  <a:srgbClr val="0070C0"/>
                </a:solidFill>
              </a:rPr>
              <a:t>YP31</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06399" y="3048000"/>
            <a:ext cx="1828800" cy="3200400"/>
          </a:xfrm>
        </p:spPr>
        <p:txBody>
          <a:bodyPr>
            <a:normAutofit/>
          </a:bodyPr>
          <a:lstStyle/>
          <a:p>
            <a:pPr marL="514350" indent="-514350">
              <a:buFont typeface="Arial" pitchFamily="34" charset="0"/>
              <a:buAutoNum type="arabicPeriod"/>
            </a:pPr>
            <a:r>
              <a:rPr lang="en-US" dirty="0" smtClean="0"/>
              <a:t>100</a:t>
            </a:r>
          </a:p>
          <a:p>
            <a:pPr marL="514350" indent="-514350">
              <a:buFont typeface="Arial" pitchFamily="34" charset="0"/>
              <a:buAutoNum type="arabicPeriod"/>
            </a:pPr>
            <a:r>
              <a:rPr lang="en-US" dirty="0" smtClean="0"/>
              <a:t>125</a:t>
            </a:r>
          </a:p>
          <a:p>
            <a:pPr marL="514350" indent="-514350">
              <a:buFont typeface="Arial" pitchFamily="34" charset="0"/>
              <a:buAutoNum type="arabicPeriod"/>
            </a:pPr>
            <a:r>
              <a:rPr lang="en-US" dirty="0" smtClean="0"/>
              <a:t>150</a:t>
            </a:r>
          </a:p>
          <a:p>
            <a:pPr marL="514350" indent="-514350">
              <a:buFont typeface="Arial" pitchFamily="34" charset="0"/>
              <a:buAutoNum type="arabicPeriod"/>
            </a:pPr>
            <a:r>
              <a:rPr lang="en-US" dirty="0" smtClean="0"/>
              <a:t>175</a:t>
            </a:r>
          </a:p>
          <a:p>
            <a:pPr marL="514350" indent="-514350">
              <a:buFont typeface="Arial" pitchFamily="34" charset="0"/>
              <a:buAutoNum type="arabicPeriod"/>
            </a:pPr>
            <a:r>
              <a:rPr lang="en-US" dirty="0" smtClean="0"/>
              <a:t>200</a:t>
            </a:r>
            <a:endParaRPr lang="en-US" dirty="0"/>
          </a:p>
        </p:txBody>
      </p:sp>
      <p:sp>
        <p:nvSpPr>
          <p:cNvPr id="6" name="CorShape1"/>
          <p:cNvSpPr/>
          <p:nvPr>
            <p:custDataLst>
              <p:tags r:id="rId3"/>
            </p:custDataLst>
          </p:nvPr>
        </p:nvSpPr>
        <p:spPr>
          <a:xfrm rot="10800000">
            <a:off x="125333" y="3200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8" name="Picture 14"/>
          <p:cNvPicPr>
            <a:picLocks noChangeAspect="1" noChangeArrowheads="1"/>
          </p:cNvPicPr>
          <p:nvPr/>
        </p:nvPicPr>
        <p:blipFill>
          <a:blip r:embed="rId5" cstate="print"/>
          <a:srcRect/>
          <a:stretch>
            <a:fillRect/>
          </a:stretch>
        </p:blipFill>
        <p:spPr bwMode="auto">
          <a:xfrm>
            <a:off x="3352800" y="152400"/>
            <a:ext cx="6324600" cy="4962029"/>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2895600" cy="3048000"/>
          </a:xfrm>
        </p:spPr>
        <p:txBody>
          <a:bodyPr>
            <a:normAutofit fontScale="90000"/>
          </a:bodyPr>
          <a:lstStyle/>
          <a:p>
            <a:pPr algn="l"/>
            <a:r>
              <a:rPr lang="en-US" b="1" dirty="0" smtClean="0"/>
              <a:t>10. What price would be charged?</a:t>
            </a:r>
            <a:br>
              <a:rPr lang="en-US" b="1" dirty="0" smtClean="0"/>
            </a:br>
            <a:r>
              <a:rPr lang="en-US" b="1" dirty="0" smtClean="0"/>
              <a:t>YP 31</a:t>
            </a:r>
            <a:endParaRPr lang="en-US" b="1" dirty="0"/>
          </a:p>
        </p:txBody>
      </p:sp>
      <p:sp>
        <p:nvSpPr>
          <p:cNvPr id="3" name="TPAnswers"/>
          <p:cNvSpPr>
            <a:spLocks noGrp="1"/>
          </p:cNvSpPr>
          <p:nvPr>
            <p:ph type="body" idx="1"/>
            <p:custDataLst>
              <p:tags r:id="rId2"/>
            </p:custDataLst>
          </p:nvPr>
        </p:nvSpPr>
        <p:spPr>
          <a:xfrm>
            <a:off x="457200" y="3124200"/>
            <a:ext cx="1828800" cy="3124200"/>
          </a:xfrm>
        </p:spPr>
        <p:txBody>
          <a:bodyPr>
            <a:normAutofit/>
          </a:bodyPr>
          <a:lstStyle/>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$6</a:t>
            </a:r>
          </a:p>
          <a:p>
            <a:pPr marL="514350" indent="-514350">
              <a:buFont typeface="Arial" pitchFamily="34" charset="0"/>
              <a:buAutoNum type="arabicPeriod"/>
            </a:pPr>
            <a:r>
              <a:rPr lang="en-US" dirty="0" smtClean="0"/>
              <a:t>$7</a:t>
            </a:r>
          </a:p>
          <a:p>
            <a:pPr marL="514350" indent="-514350">
              <a:buFont typeface="Arial" pitchFamily="34" charset="0"/>
              <a:buAutoNum type="arabicPeriod"/>
            </a:pPr>
            <a:r>
              <a:rPr lang="en-US" dirty="0" smtClean="0"/>
              <a:t>$8</a:t>
            </a:r>
          </a:p>
          <a:p>
            <a:pPr marL="514350" indent="-514350">
              <a:buFont typeface="Arial" pitchFamily="34" charset="0"/>
              <a:buAutoNum type="arabicPeriod"/>
            </a:pPr>
            <a:r>
              <a:rPr lang="en-US" dirty="0" smtClean="0"/>
              <a:t>$9</a:t>
            </a:r>
            <a:endParaRPr lang="en-US" dirty="0"/>
          </a:p>
        </p:txBody>
      </p:sp>
      <p:pic>
        <p:nvPicPr>
          <p:cNvPr id="7182" name="Picture 14"/>
          <p:cNvPicPr>
            <a:picLocks noChangeAspect="1" noChangeArrowheads="1"/>
          </p:cNvPicPr>
          <p:nvPr/>
        </p:nvPicPr>
        <p:blipFill>
          <a:blip r:embed="rId4" cstate="print"/>
          <a:srcRect/>
          <a:stretch>
            <a:fillRect/>
          </a:stretch>
        </p:blipFill>
        <p:spPr bwMode="auto">
          <a:xfrm>
            <a:off x="2971800" y="-68574"/>
            <a:ext cx="6645863" cy="5214079"/>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2895600" cy="3200400"/>
          </a:xfrm>
        </p:spPr>
        <p:txBody>
          <a:bodyPr>
            <a:normAutofit fontScale="90000"/>
          </a:bodyPr>
          <a:lstStyle/>
          <a:p>
            <a:pPr algn="l"/>
            <a:r>
              <a:rPr lang="en-US" b="1" dirty="0" smtClean="0">
                <a:solidFill>
                  <a:srgbClr val="0070C0"/>
                </a:solidFill>
              </a:rPr>
              <a:t>10. What price would be charged?</a:t>
            </a:r>
            <a:br>
              <a:rPr lang="en-US" b="1" dirty="0" smtClean="0">
                <a:solidFill>
                  <a:srgbClr val="0070C0"/>
                </a:solidFill>
              </a:rPr>
            </a:br>
            <a:r>
              <a:rPr lang="en-US" b="1" dirty="0" smtClean="0">
                <a:solidFill>
                  <a:srgbClr val="0070C0"/>
                </a:solidFill>
              </a:rPr>
              <a:t>YP 31</a:t>
            </a:r>
            <a:endParaRPr lang="en-US" b="1" dirty="0">
              <a:solidFill>
                <a:srgbClr val="0070C0"/>
              </a:solidFill>
            </a:endParaRPr>
          </a:p>
        </p:txBody>
      </p:sp>
      <p:sp>
        <p:nvSpPr>
          <p:cNvPr id="7" name="CorShape1"/>
          <p:cNvSpPr/>
          <p:nvPr>
            <p:custDataLst>
              <p:tags r:id="rId2"/>
            </p:custDataLst>
          </p:nvPr>
        </p:nvSpPr>
        <p:spPr>
          <a:xfrm rot="10800000">
            <a:off x="228600" y="5791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06400" y="3365500"/>
            <a:ext cx="1828800" cy="3124200"/>
          </a:xfrm>
        </p:spPr>
        <p:txBody>
          <a:bodyPr>
            <a:normAutofit/>
          </a:bodyPr>
          <a:lstStyle/>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$6</a:t>
            </a:r>
          </a:p>
          <a:p>
            <a:pPr marL="514350" indent="-514350">
              <a:buFont typeface="Arial" pitchFamily="34" charset="0"/>
              <a:buAutoNum type="arabicPeriod"/>
            </a:pPr>
            <a:r>
              <a:rPr lang="en-US" dirty="0" smtClean="0"/>
              <a:t>$7</a:t>
            </a:r>
          </a:p>
          <a:p>
            <a:pPr marL="514350" indent="-514350">
              <a:buFont typeface="Arial" pitchFamily="34" charset="0"/>
              <a:buAutoNum type="arabicPeriod"/>
            </a:pPr>
            <a:r>
              <a:rPr lang="en-US" dirty="0" smtClean="0"/>
              <a:t>$8</a:t>
            </a:r>
          </a:p>
          <a:p>
            <a:pPr marL="514350" indent="-514350">
              <a:buFont typeface="Arial" pitchFamily="34" charset="0"/>
              <a:buAutoNum type="arabicPeriod"/>
            </a:pPr>
            <a:r>
              <a:rPr lang="en-US" dirty="0" smtClean="0"/>
              <a:t>$9</a:t>
            </a:r>
            <a:endParaRPr lang="en-US" dirty="0"/>
          </a:p>
        </p:txBody>
      </p:sp>
      <p:pic>
        <p:nvPicPr>
          <p:cNvPr id="7182" name="Picture 14"/>
          <p:cNvPicPr>
            <a:picLocks noChangeAspect="1" noChangeArrowheads="1"/>
          </p:cNvPicPr>
          <p:nvPr/>
        </p:nvPicPr>
        <p:blipFill>
          <a:blip r:embed="rId5" cstate="print"/>
          <a:srcRect/>
          <a:stretch>
            <a:fillRect/>
          </a:stretch>
        </p:blipFill>
        <p:spPr bwMode="auto">
          <a:xfrm>
            <a:off x="2895600" y="76200"/>
            <a:ext cx="6798714" cy="5334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0"/>
            <a:ext cx="2971800" cy="2743200"/>
          </a:xfrm>
        </p:spPr>
        <p:txBody>
          <a:bodyPr>
            <a:normAutofit fontScale="90000"/>
          </a:bodyPr>
          <a:lstStyle/>
          <a:p>
            <a:pPr algn="l"/>
            <a:r>
              <a:rPr lang="en-US" b="1" dirty="0" smtClean="0"/>
              <a:t>11. What would the profits be?</a:t>
            </a:r>
            <a:br>
              <a:rPr lang="en-US" b="1" dirty="0" smtClean="0"/>
            </a:br>
            <a:r>
              <a:rPr lang="en-US" b="1" dirty="0" smtClean="0"/>
              <a:t>YP 31</a:t>
            </a:r>
            <a:endParaRPr lang="en-US" b="1" dirty="0"/>
          </a:p>
        </p:txBody>
      </p:sp>
      <p:sp>
        <p:nvSpPr>
          <p:cNvPr id="3" name="TPAnswers"/>
          <p:cNvSpPr>
            <a:spLocks noGrp="1"/>
          </p:cNvSpPr>
          <p:nvPr>
            <p:ph type="body" idx="1"/>
            <p:custDataLst>
              <p:tags r:id="rId2"/>
            </p:custDataLst>
          </p:nvPr>
        </p:nvSpPr>
        <p:spPr>
          <a:xfrm>
            <a:off x="533400" y="2867025"/>
            <a:ext cx="1752600" cy="3657600"/>
          </a:xfrm>
        </p:spPr>
        <p:txBody>
          <a:bodyPr>
            <a:normAutofit/>
          </a:bodyPr>
          <a:lstStyle/>
          <a:p>
            <a:pPr marL="514350" indent="-514350">
              <a:buFont typeface="Arial" pitchFamily="34" charset="0"/>
              <a:buAutoNum type="arabicPeriod"/>
            </a:pPr>
            <a:r>
              <a:rPr lang="en-US" dirty="0" smtClean="0"/>
              <a:t>$1200</a:t>
            </a:r>
          </a:p>
          <a:p>
            <a:pPr marL="514350" indent="-514350">
              <a:buFont typeface="Arial" pitchFamily="34" charset="0"/>
              <a:buAutoNum type="arabicPeriod"/>
            </a:pPr>
            <a:r>
              <a:rPr lang="en-US" dirty="0" smtClean="0"/>
              <a:t>$900</a:t>
            </a:r>
          </a:p>
          <a:p>
            <a:pPr marL="514350" indent="-514350">
              <a:buFont typeface="Arial" pitchFamily="34" charset="0"/>
              <a:buAutoNum type="arabicPeriod"/>
            </a:pPr>
            <a:r>
              <a:rPr lang="en-US" dirty="0" smtClean="0"/>
              <a:t>$600</a:t>
            </a:r>
          </a:p>
          <a:p>
            <a:pPr marL="514350" indent="-514350">
              <a:buFont typeface="Arial" pitchFamily="34" charset="0"/>
              <a:buAutoNum type="arabicPeriod"/>
            </a:pPr>
            <a:r>
              <a:rPr lang="en-US" dirty="0" smtClean="0"/>
              <a:t>$400</a:t>
            </a:r>
          </a:p>
          <a:p>
            <a:pPr marL="514350" indent="-514350">
              <a:buFont typeface="Arial" pitchFamily="34" charset="0"/>
              <a:buAutoNum type="arabicPeriod"/>
            </a:pPr>
            <a:r>
              <a:rPr lang="en-US" dirty="0" smtClean="0"/>
              <a:t>$300</a:t>
            </a:r>
            <a:endParaRPr lang="en-US" dirty="0"/>
          </a:p>
        </p:txBody>
      </p:sp>
      <p:pic>
        <p:nvPicPr>
          <p:cNvPr id="8206" name="Picture 14"/>
          <p:cNvPicPr>
            <a:picLocks noChangeAspect="1" noChangeArrowheads="1"/>
          </p:cNvPicPr>
          <p:nvPr/>
        </p:nvPicPr>
        <p:blipFill>
          <a:blip r:embed="rId4" cstate="print"/>
          <a:srcRect/>
          <a:stretch>
            <a:fillRect/>
          </a:stretch>
        </p:blipFill>
        <p:spPr bwMode="auto">
          <a:xfrm>
            <a:off x="3276600" y="0"/>
            <a:ext cx="6313092" cy="4953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0"/>
            <a:ext cx="2971800" cy="2438400"/>
          </a:xfrm>
        </p:spPr>
        <p:txBody>
          <a:bodyPr>
            <a:normAutofit fontScale="90000"/>
          </a:bodyPr>
          <a:lstStyle/>
          <a:p>
            <a:pPr algn="l"/>
            <a:r>
              <a:rPr lang="en-US" b="1" dirty="0" smtClean="0">
                <a:solidFill>
                  <a:srgbClr val="0070C0"/>
                </a:solidFill>
              </a:rPr>
              <a:t>11. What would the profits be?</a:t>
            </a:r>
            <a:br>
              <a:rPr lang="en-US" b="1" dirty="0" smtClean="0">
                <a:solidFill>
                  <a:srgbClr val="0070C0"/>
                </a:solidFill>
              </a:rPr>
            </a:br>
            <a:r>
              <a:rPr lang="en-US" b="1" dirty="0" smtClean="0">
                <a:solidFill>
                  <a:srgbClr val="0070C0"/>
                </a:solidFill>
              </a:rPr>
              <a:t>YP 31</a:t>
            </a:r>
            <a:endParaRPr lang="en-US" b="1" dirty="0">
              <a:solidFill>
                <a:srgbClr val="0070C0"/>
              </a:solidFill>
            </a:endParaRPr>
          </a:p>
        </p:txBody>
      </p:sp>
      <p:sp>
        <p:nvSpPr>
          <p:cNvPr id="8" name="CorShape1"/>
          <p:cNvSpPr/>
          <p:nvPr>
            <p:custDataLst>
              <p:tags r:id="rId2"/>
            </p:custDataLst>
          </p:nvPr>
        </p:nvSpPr>
        <p:spPr>
          <a:xfrm rot="10800000">
            <a:off x="423056" y="5029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84200" y="2590878"/>
            <a:ext cx="1752600" cy="3657600"/>
          </a:xfrm>
        </p:spPr>
        <p:txBody>
          <a:bodyPr>
            <a:normAutofit/>
          </a:bodyPr>
          <a:lstStyle/>
          <a:p>
            <a:pPr marL="514350" indent="-514350">
              <a:buFont typeface="Arial" pitchFamily="34" charset="0"/>
              <a:buAutoNum type="arabicPeriod"/>
            </a:pPr>
            <a:r>
              <a:rPr lang="en-US" dirty="0" smtClean="0"/>
              <a:t>$1200</a:t>
            </a:r>
          </a:p>
          <a:p>
            <a:pPr marL="514350" indent="-514350">
              <a:buFont typeface="Arial" pitchFamily="34" charset="0"/>
              <a:buAutoNum type="arabicPeriod"/>
            </a:pPr>
            <a:r>
              <a:rPr lang="en-US" dirty="0" smtClean="0"/>
              <a:t>$900</a:t>
            </a:r>
          </a:p>
          <a:p>
            <a:pPr marL="514350" indent="-514350">
              <a:buFont typeface="Arial" pitchFamily="34" charset="0"/>
              <a:buAutoNum type="arabicPeriod"/>
            </a:pPr>
            <a:r>
              <a:rPr lang="en-US" dirty="0" smtClean="0"/>
              <a:t>$600</a:t>
            </a:r>
          </a:p>
          <a:p>
            <a:pPr marL="514350" indent="-514350">
              <a:buFont typeface="Arial" pitchFamily="34" charset="0"/>
              <a:buAutoNum type="arabicPeriod"/>
            </a:pPr>
            <a:r>
              <a:rPr lang="en-US" dirty="0" smtClean="0"/>
              <a:t>$400</a:t>
            </a:r>
          </a:p>
          <a:p>
            <a:pPr marL="514350" indent="-514350">
              <a:buFont typeface="Arial" pitchFamily="34" charset="0"/>
              <a:buAutoNum type="arabicPeriod"/>
            </a:pPr>
            <a:r>
              <a:rPr lang="en-US" dirty="0" smtClean="0"/>
              <a:t>$300</a:t>
            </a:r>
            <a:endParaRPr lang="en-US" dirty="0"/>
          </a:p>
        </p:txBody>
      </p:sp>
      <p:pic>
        <p:nvPicPr>
          <p:cNvPr id="8206" name="Picture 14"/>
          <p:cNvPicPr>
            <a:picLocks noChangeAspect="1" noChangeArrowheads="1"/>
          </p:cNvPicPr>
          <p:nvPr/>
        </p:nvPicPr>
        <p:blipFill>
          <a:blip r:embed="rId5" cstate="print"/>
          <a:srcRect/>
          <a:stretch>
            <a:fillRect/>
          </a:stretch>
        </p:blipFill>
        <p:spPr bwMode="auto">
          <a:xfrm>
            <a:off x="3429000" y="135021"/>
            <a:ext cx="6248342" cy="4902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4200" y="228600"/>
            <a:ext cx="1981200" cy="4401205"/>
          </a:xfrm>
          <a:prstGeom prst="rect">
            <a:avLst/>
          </a:prstGeom>
          <a:noFill/>
        </p:spPr>
        <p:txBody>
          <a:bodyPr wrap="square" rtlCol="0">
            <a:spAutoFit/>
          </a:bodyPr>
          <a:lstStyle/>
          <a:p>
            <a:r>
              <a:rPr lang="en-US" sz="2800" b="1" u="sng" dirty="0" smtClean="0"/>
              <a:t>MONOPOLY</a:t>
            </a:r>
            <a:r>
              <a:rPr lang="en-US" sz="2800" b="1" dirty="0" smtClean="0"/>
              <a:t> </a:t>
            </a:r>
          </a:p>
          <a:p>
            <a:r>
              <a:rPr lang="en-US" sz="2800" dirty="0" smtClean="0"/>
              <a:t>(YP 33 # 11, </a:t>
            </a:r>
          </a:p>
          <a:p>
            <a:r>
              <a:rPr lang="en-US" sz="2800" dirty="0" smtClean="0"/>
              <a:t>12, 13, 14)</a:t>
            </a:r>
          </a:p>
          <a:p>
            <a:endParaRPr lang="en-US" sz="2800" b="1" dirty="0"/>
          </a:p>
          <a:p>
            <a:r>
              <a:rPr lang="en-US" sz="2800" b="1" dirty="0" smtClean="0"/>
              <a:t>Q= ?</a:t>
            </a:r>
          </a:p>
          <a:p>
            <a:r>
              <a:rPr lang="en-US" sz="2800" b="1" dirty="0" smtClean="0"/>
              <a:t>P = ?</a:t>
            </a:r>
          </a:p>
          <a:p>
            <a:r>
              <a:rPr lang="en-US" sz="2800" b="1" dirty="0" smtClean="0"/>
              <a:t>TR = ?</a:t>
            </a:r>
          </a:p>
          <a:p>
            <a:r>
              <a:rPr lang="en-US" sz="2800" b="1" dirty="0" smtClean="0"/>
              <a:t>ATC = ?</a:t>
            </a:r>
          </a:p>
          <a:p>
            <a:r>
              <a:rPr lang="en-US" sz="2800" b="1" dirty="0" smtClean="0"/>
              <a:t>TC = ?</a:t>
            </a:r>
          </a:p>
          <a:p>
            <a:r>
              <a:rPr lang="en-US" sz="2800" b="1" dirty="0" smtClean="0"/>
              <a:t>Profits = ?</a:t>
            </a:r>
            <a:endParaRPr lang="en-US" sz="2800" dirty="0" smtClean="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11" y="210312"/>
            <a:ext cx="6126801" cy="5900928"/>
          </a:xfrm>
          <a:prstGeom prst="rect">
            <a:avLst/>
          </a:prstGeom>
          <a:noFill/>
          <a:ln>
            <a:noFill/>
          </a:ln>
        </p:spPr>
      </p:pic>
    </p:spTree>
    <p:custDataLst>
      <p:tags r:id="rId1"/>
    </p:custDataLst>
    <p:extLst>
      <p:ext uri="{BB962C8B-B14F-4D97-AF65-F5344CB8AC3E}">
        <p14:creationId xmlns:p14="http://schemas.microsoft.com/office/powerpoint/2010/main" val="2868639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2232" y="228600"/>
            <a:ext cx="8458200" cy="4724400"/>
          </a:xfrm>
        </p:spPr>
        <p:txBody>
          <a:bodyPr>
            <a:normAutofit lnSpcReduction="10000"/>
          </a:bodyPr>
          <a:lstStyle/>
          <a:p>
            <a:pPr>
              <a:buNone/>
            </a:pPr>
            <a:r>
              <a:rPr lang="en-US" sz="4000" b="1" dirty="0" smtClean="0"/>
              <a:t>KEY TERMS: </a:t>
            </a:r>
          </a:p>
          <a:p>
            <a:pPr lvl="1">
              <a:buNone/>
            </a:pPr>
            <a:r>
              <a:rPr lang="en-US" sz="4000" dirty="0" smtClean="0"/>
              <a:t>pure monopoly, </a:t>
            </a:r>
          </a:p>
          <a:p>
            <a:pPr lvl="1">
              <a:buNone/>
            </a:pPr>
            <a:r>
              <a:rPr lang="en-US" sz="4000" dirty="0"/>
              <a:t>price maker</a:t>
            </a:r>
            <a:r>
              <a:rPr lang="en-US" sz="4000" dirty="0" smtClean="0"/>
              <a:t>,</a:t>
            </a:r>
          </a:p>
          <a:p>
            <a:pPr lvl="1">
              <a:buNone/>
            </a:pPr>
            <a:r>
              <a:rPr lang="en-US" sz="4000" dirty="0" smtClean="0"/>
              <a:t>barriers to entry, </a:t>
            </a:r>
          </a:p>
          <a:p>
            <a:pPr lvl="1">
              <a:buNone/>
            </a:pPr>
            <a:r>
              <a:rPr lang="en-US" sz="4000" dirty="0" smtClean="0"/>
              <a:t>economies of scale, </a:t>
            </a:r>
          </a:p>
          <a:p>
            <a:pPr lvl="1">
              <a:buNone/>
            </a:pPr>
            <a:r>
              <a:rPr lang="en-US" sz="4000" dirty="0" smtClean="0"/>
              <a:t>patent, </a:t>
            </a:r>
          </a:p>
          <a:p>
            <a:pPr lvl="1">
              <a:buNone/>
            </a:pPr>
            <a:r>
              <a:rPr lang="en-US" sz="4000" dirty="0" smtClean="0"/>
              <a:t>natural monopoly</a:t>
            </a:r>
            <a:endParaRPr lang="en-US" sz="4000" dirty="0"/>
          </a:p>
          <a:p>
            <a:pPr lvl="1">
              <a:buNone/>
            </a:pPr>
            <a:endParaRPr lang="en-US" sz="3200" dirty="0"/>
          </a:p>
        </p:txBody>
      </p:sp>
      <p:sp>
        <p:nvSpPr>
          <p:cNvPr id="5" name="TextBox 4"/>
          <p:cNvSpPr txBox="1"/>
          <p:nvPr/>
        </p:nvSpPr>
        <p:spPr>
          <a:xfrm>
            <a:off x="338328" y="5943600"/>
            <a:ext cx="8534400" cy="769441"/>
          </a:xfrm>
          <a:prstGeom prst="rect">
            <a:avLst/>
          </a:prstGeom>
          <a:noFill/>
          <a:ln w="38100">
            <a:solidFill>
              <a:srgbClr val="00B0F0"/>
            </a:solidFill>
          </a:ln>
        </p:spPr>
        <p:txBody>
          <a:bodyPr wrap="square" rtlCol="0">
            <a:spAutoFit/>
          </a:bodyPr>
          <a:lstStyle/>
          <a:p>
            <a:pPr algn="ctr"/>
            <a:r>
              <a:rPr lang="en-US" sz="4400" b="1" dirty="0"/>
              <a:t>10a – </a:t>
            </a:r>
            <a:r>
              <a:rPr lang="en-US" sz="4400" b="1" dirty="0" smtClean="0"/>
              <a:t>Monopoly in the Short Run</a:t>
            </a:r>
            <a:endParaRPr lang="en-US" sz="4400" dirty="0"/>
          </a:p>
        </p:txBody>
      </p:sp>
    </p:spTree>
    <p:custDataLst>
      <p:tags r:id="rId1"/>
    </p:custDataLst>
    <p:extLst>
      <p:ext uri="{BB962C8B-B14F-4D97-AF65-F5344CB8AC3E}">
        <p14:creationId xmlns:p14="http://schemas.microsoft.com/office/powerpoint/2010/main" val="37082417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3200" y="228600"/>
            <a:ext cx="2362200" cy="4401205"/>
          </a:xfrm>
          <a:prstGeom prst="rect">
            <a:avLst/>
          </a:prstGeom>
          <a:noFill/>
        </p:spPr>
        <p:txBody>
          <a:bodyPr wrap="square" rtlCol="0">
            <a:spAutoFit/>
          </a:bodyPr>
          <a:lstStyle/>
          <a:p>
            <a:r>
              <a:rPr lang="en-US" sz="2800" b="1" u="sng" dirty="0" smtClean="0"/>
              <a:t>MONOPOLY</a:t>
            </a:r>
            <a:r>
              <a:rPr lang="en-US" sz="2800" b="1" dirty="0" smtClean="0"/>
              <a:t> </a:t>
            </a:r>
          </a:p>
          <a:p>
            <a:r>
              <a:rPr lang="en-US" sz="2800" dirty="0" smtClean="0"/>
              <a:t>(YP 33 # 11, </a:t>
            </a:r>
          </a:p>
          <a:p>
            <a:r>
              <a:rPr lang="en-US" sz="2800" dirty="0" smtClean="0"/>
              <a:t>12, 13, 14)</a:t>
            </a:r>
          </a:p>
          <a:p>
            <a:endParaRPr lang="en-US" sz="2800" b="1" dirty="0"/>
          </a:p>
          <a:p>
            <a:r>
              <a:rPr lang="en-US" sz="2800" b="1" dirty="0" smtClean="0"/>
              <a:t>Q= 0E</a:t>
            </a:r>
          </a:p>
          <a:p>
            <a:r>
              <a:rPr lang="en-US" sz="2800" b="1" dirty="0" smtClean="0"/>
              <a:t>P = 0A</a:t>
            </a:r>
          </a:p>
          <a:p>
            <a:r>
              <a:rPr lang="en-US" sz="2800" b="1" dirty="0" smtClean="0"/>
              <a:t>TR = 0AJE</a:t>
            </a:r>
          </a:p>
          <a:p>
            <a:r>
              <a:rPr lang="en-US" sz="2800" b="1" dirty="0" smtClean="0"/>
              <a:t>ATC = 0B</a:t>
            </a:r>
          </a:p>
          <a:p>
            <a:r>
              <a:rPr lang="en-US" sz="2800" b="1" dirty="0" smtClean="0"/>
              <a:t>TC = OBHE</a:t>
            </a:r>
          </a:p>
          <a:p>
            <a:r>
              <a:rPr lang="en-US" sz="2800" b="1" dirty="0" smtClean="0"/>
              <a:t>Profits = BAJH</a:t>
            </a:r>
            <a:endParaRPr lang="en-US" sz="2800" dirty="0" smtClean="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
            <a:ext cx="6133253"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668866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944" y="4343400"/>
            <a:ext cx="7772400" cy="1295399"/>
          </a:xfrm>
        </p:spPr>
        <p:txBody>
          <a:bodyPr>
            <a:noAutofit/>
          </a:bodyPr>
          <a:lstStyle/>
          <a:p>
            <a:pPr algn="l"/>
            <a:r>
              <a:rPr lang="en-US" sz="3000" b="1" dirty="0" smtClean="0"/>
              <a:t>Find the profit maximizing </a:t>
            </a:r>
            <a:r>
              <a:rPr lang="en-US" sz="3000" b="1" u="sng" dirty="0" smtClean="0"/>
              <a:t>price</a:t>
            </a:r>
            <a:r>
              <a:rPr lang="en-US" sz="3000" b="1" dirty="0" smtClean="0"/>
              <a:t>, </a:t>
            </a:r>
            <a:r>
              <a:rPr lang="en-US" sz="3000" b="1" u="sng" dirty="0" smtClean="0"/>
              <a:t>quantity</a:t>
            </a:r>
            <a:r>
              <a:rPr lang="en-US" sz="3000" b="1" dirty="0" smtClean="0"/>
              <a:t>, and the maximum possible </a:t>
            </a:r>
            <a:r>
              <a:rPr lang="en-US" sz="3000" b="1" u="sng" dirty="0" smtClean="0"/>
              <a:t>profits</a:t>
            </a:r>
            <a:r>
              <a:rPr lang="en-US" sz="3000" b="1" dirty="0" smtClean="0"/>
              <a:t> on a table , graph and a graph with letters (using geometry).</a:t>
            </a:r>
            <a:endParaRPr lang="en-US" sz="3000" b="1" dirty="0"/>
          </a:p>
        </p:txBody>
      </p:sp>
      <p:sp>
        <p:nvSpPr>
          <p:cNvPr id="3" name="Subtitle 2"/>
          <p:cNvSpPr>
            <a:spLocks noGrp="1"/>
          </p:cNvSpPr>
          <p:nvPr>
            <p:ph type="subTitle" idx="1"/>
          </p:nvPr>
        </p:nvSpPr>
        <p:spPr>
          <a:xfrm>
            <a:off x="152400" y="-15240"/>
            <a:ext cx="8001000" cy="4206240"/>
          </a:xfrm>
        </p:spPr>
        <p:txBody>
          <a:bodyPr>
            <a:normAutofit/>
          </a:bodyPr>
          <a:lstStyle/>
          <a:p>
            <a:pPr algn="l"/>
            <a:r>
              <a:rPr lang="en-US" sz="3600" b="1" dirty="0" smtClean="0">
                <a:solidFill>
                  <a:schemeClr val="tx1"/>
                </a:solidFill>
              </a:rPr>
              <a:t>Monopoly</a:t>
            </a:r>
          </a:p>
          <a:p>
            <a:pPr lvl="1" algn="l">
              <a:buFont typeface="Arial" pitchFamily="34" charset="0"/>
              <a:buChar char="•"/>
            </a:pPr>
            <a:r>
              <a:rPr lang="en-US" sz="3200" dirty="0" smtClean="0">
                <a:solidFill>
                  <a:schemeClr val="tx1"/>
                </a:solidFill>
              </a:rPr>
              <a:t>Characteristics and Examples</a:t>
            </a:r>
          </a:p>
          <a:p>
            <a:pPr lvl="1" algn="l">
              <a:buFont typeface="Arial" pitchFamily="34" charset="0"/>
              <a:buChar char="•"/>
            </a:pPr>
            <a:r>
              <a:rPr lang="en-US" sz="3200" dirty="0" smtClean="0">
                <a:solidFill>
                  <a:schemeClr val="tx1"/>
                </a:solidFill>
              </a:rPr>
              <a:t>Barriers to Entry</a:t>
            </a:r>
          </a:p>
          <a:p>
            <a:pPr lvl="1" algn="l">
              <a:buFont typeface="Arial" pitchFamily="34" charset="0"/>
              <a:buChar char="•"/>
            </a:pPr>
            <a:r>
              <a:rPr lang="en-US" sz="3200" b="1" dirty="0" smtClean="0">
                <a:solidFill>
                  <a:srgbClr val="FF0000"/>
                </a:solidFill>
              </a:rPr>
              <a:t>Short Run Equilibrium</a:t>
            </a:r>
          </a:p>
          <a:p>
            <a:pPr lvl="2" algn="l">
              <a:buFont typeface="Arial" pitchFamily="34" charset="0"/>
              <a:buChar char="•"/>
            </a:pPr>
            <a:r>
              <a:rPr lang="en-US" sz="3200" b="1" dirty="0" smtClean="0">
                <a:solidFill>
                  <a:schemeClr val="tx1"/>
                </a:solidFill>
              </a:rPr>
              <a:t>Profit maximizing case</a:t>
            </a:r>
          </a:p>
          <a:p>
            <a:pPr lvl="2" algn="l">
              <a:buFont typeface="Arial" pitchFamily="34" charset="0"/>
              <a:buChar char="•"/>
            </a:pPr>
            <a:r>
              <a:rPr lang="en-US" sz="3200" b="1" dirty="0" smtClean="0">
                <a:solidFill>
                  <a:srgbClr val="FF0000"/>
                </a:solidFill>
              </a:rPr>
              <a:t>Loss minimizing case</a:t>
            </a:r>
          </a:p>
          <a:p>
            <a:pPr lvl="2" algn="l">
              <a:buFont typeface="Arial" pitchFamily="34" charset="0"/>
              <a:buChar char="•"/>
            </a:pPr>
            <a:r>
              <a:rPr lang="en-US" sz="3200" b="1" dirty="0" smtClean="0">
                <a:solidFill>
                  <a:srgbClr val="FF0000"/>
                </a:solidFill>
              </a:rPr>
              <a:t>Shut down case</a:t>
            </a:r>
          </a:p>
        </p:txBody>
      </p:sp>
      <p:sp>
        <p:nvSpPr>
          <p:cNvPr id="4" name="TextBox 3"/>
          <p:cNvSpPr txBox="1"/>
          <p:nvPr/>
        </p:nvSpPr>
        <p:spPr>
          <a:xfrm>
            <a:off x="307848" y="6019800"/>
            <a:ext cx="8534400" cy="769441"/>
          </a:xfrm>
          <a:prstGeom prst="rect">
            <a:avLst/>
          </a:prstGeom>
          <a:noFill/>
          <a:ln w="38100">
            <a:solidFill>
              <a:srgbClr val="00B0F0"/>
            </a:solidFill>
          </a:ln>
        </p:spPr>
        <p:txBody>
          <a:bodyPr wrap="square" rtlCol="0">
            <a:spAutoFit/>
          </a:bodyPr>
          <a:lstStyle/>
          <a:p>
            <a:pPr algn="ctr"/>
            <a:r>
              <a:rPr lang="en-US" sz="4400" b="1" dirty="0"/>
              <a:t>10a – </a:t>
            </a:r>
            <a:r>
              <a:rPr lang="en-US" sz="4400" b="1" dirty="0" smtClean="0"/>
              <a:t>Monopoly in the Short Run</a:t>
            </a:r>
            <a:endParaRPr lang="en-US" sz="4400" dirty="0"/>
          </a:p>
        </p:txBody>
      </p:sp>
      <p:cxnSp>
        <p:nvCxnSpPr>
          <p:cNvPr id="6" name="Straight Connector 5"/>
          <p:cNvCxnSpPr/>
          <p:nvPr/>
        </p:nvCxnSpPr>
        <p:spPr>
          <a:xfrm flipV="1">
            <a:off x="685800" y="4114800"/>
            <a:ext cx="7467600" cy="7620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373610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0" y="292480"/>
            <a:ext cx="1981200" cy="3970318"/>
          </a:xfrm>
          <a:prstGeom prst="rect">
            <a:avLst/>
          </a:prstGeom>
          <a:noFill/>
        </p:spPr>
        <p:txBody>
          <a:bodyPr wrap="square" rtlCol="0">
            <a:spAutoFit/>
          </a:bodyPr>
          <a:lstStyle/>
          <a:p>
            <a:r>
              <a:rPr lang="en-US" sz="2800" b="1" u="sng" dirty="0" smtClean="0"/>
              <a:t>MONOPOLY</a:t>
            </a:r>
            <a:r>
              <a:rPr lang="en-US" sz="2800" b="1" dirty="0" smtClean="0"/>
              <a:t> </a:t>
            </a:r>
          </a:p>
          <a:p>
            <a:r>
              <a:rPr lang="en-US" sz="2800" dirty="0" smtClean="0"/>
              <a:t>(YP 33 # 15)</a:t>
            </a:r>
          </a:p>
          <a:p>
            <a:endParaRPr lang="en-US" sz="2800" b="1" dirty="0"/>
          </a:p>
          <a:p>
            <a:r>
              <a:rPr lang="en-US" sz="2800" b="1" dirty="0" smtClean="0"/>
              <a:t>Q = </a:t>
            </a:r>
            <a:r>
              <a:rPr lang="en-US" sz="2800" b="1" dirty="0" smtClean="0"/>
              <a:t>?</a:t>
            </a:r>
          </a:p>
          <a:p>
            <a:r>
              <a:rPr lang="en-US" sz="2800" b="1" dirty="0" smtClean="0"/>
              <a:t>P = ?</a:t>
            </a:r>
          </a:p>
          <a:p>
            <a:r>
              <a:rPr lang="en-US" sz="2800" b="1" dirty="0" smtClean="0"/>
              <a:t>TR = ?</a:t>
            </a:r>
          </a:p>
          <a:p>
            <a:r>
              <a:rPr lang="en-US" sz="2800" b="1" dirty="0" smtClean="0"/>
              <a:t>ATC = ?</a:t>
            </a:r>
          </a:p>
          <a:p>
            <a:r>
              <a:rPr lang="en-US" sz="2800" b="1" dirty="0" smtClean="0"/>
              <a:t>TC = ?</a:t>
            </a:r>
          </a:p>
          <a:p>
            <a:r>
              <a:rPr lang="en-US" sz="2800" b="1" dirty="0" smtClean="0"/>
              <a:t>Profits = ?</a:t>
            </a:r>
            <a:endParaRPr lang="en-US" sz="2800" dirty="0" smtClean="0"/>
          </a:p>
        </p:txBody>
      </p:sp>
      <p:pic>
        <p:nvPicPr>
          <p:cNvPr id="5" name="Picture 4" descr="C:\Data\web\ecogif\monopoly\wqmographlettersloss.gif"/>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2480"/>
            <a:ext cx="6453764" cy="5422520"/>
          </a:xfrm>
          <a:prstGeom prst="rect">
            <a:avLst/>
          </a:prstGeom>
          <a:noFill/>
          <a:ln>
            <a:noFill/>
          </a:ln>
        </p:spPr>
      </p:pic>
    </p:spTree>
    <p:custDataLst>
      <p:tags r:id="rId1"/>
    </p:custDataLst>
    <p:extLst>
      <p:ext uri="{BB962C8B-B14F-4D97-AF65-F5344CB8AC3E}">
        <p14:creationId xmlns:p14="http://schemas.microsoft.com/office/powerpoint/2010/main" val="27550716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0" y="292480"/>
            <a:ext cx="1981200" cy="3970318"/>
          </a:xfrm>
          <a:prstGeom prst="rect">
            <a:avLst/>
          </a:prstGeom>
          <a:noFill/>
        </p:spPr>
        <p:txBody>
          <a:bodyPr wrap="square" rtlCol="0">
            <a:spAutoFit/>
          </a:bodyPr>
          <a:lstStyle/>
          <a:p>
            <a:r>
              <a:rPr lang="en-US" sz="2800" b="1" u="sng" dirty="0" smtClean="0"/>
              <a:t>MONOPOLY</a:t>
            </a:r>
            <a:r>
              <a:rPr lang="en-US" sz="2800" b="1" dirty="0" smtClean="0"/>
              <a:t> </a:t>
            </a:r>
          </a:p>
          <a:p>
            <a:r>
              <a:rPr lang="en-US" sz="2800" dirty="0" smtClean="0"/>
              <a:t>(YP 33 # 15)</a:t>
            </a:r>
          </a:p>
          <a:p>
            <a:endParaRPr lang="en-US" sz="2800" b="1" dirty="0"/>
          </a:p>
          <a:p>
            <a:r>
              <a:rPr lang="en-US" sz="2800" b="1" dirty="0" smtClean="0"/>
              <a:t>Q = </a:t>
            </a:r>
            <a:r>
              <a:rPr lang="en-US" sz="2800" b="1" dirty="0" smtClean="0"/>
              <a:t>0q</a:t>
            </a:r>
          </a:p>
          <a:p>
            <a:r>
              <a:rPr lang="en-US" sz="2800" b="1" dirty="0" smtClean="0"/>
              <a:t>P = 0f</a:t>
            </a:r>
          </a:p>
          <a:p>
            <a:r>
              <a:rPr lang="en-US" sz="2800" b="1" dirty="0" smtClean="0"/>
              <a:t>TR = 0fja</a:t>
            </a:r>
          </a:p>
          <a:p>
            <a:r>
              <a:rPr lang="en-US" sz="2800" b="1" dirty="0" smtClean="0"/>
              <a:t>ATC = 0e</a:t>
            </a:r>
          </a:p>
          <a:p>
            <a:r>
              <a:rPr lang="en-US" sz="2800" b="1" dirty="0" smtClean="0"/>
              <a:t>TC = 0eha</a:t>
            </a:r>
          </a:p>
          <a:p>
            <a:r>
              <a:rPr lang="en-US" sz="2800" b="1" dirty="0" smtClean="0"/>
              <a:t>Loss = </a:t>
            </a:r>
            <a:r>
              <a:rPr lang="en-US" sz="2800" b="1" dirty="0" err="1" smtClean="0"/>
              <a:t>fehj</a:t>
            </a:r>
            <a:endParaRPr lang="en-US" sz="2800" dirty="0" smtClean="0"/>
          </a:p>
        </p:txBody>
      </p:sp>
      <p:pic>
        <p:nvPicPr>
          <p:cNvPr id="37890" name="Picture 2" descr="wqmographletterslosscolor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7" y="-1"/>
            <a:ext cx="6531219" cy="548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681526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0" y="292480"/>
            <a:ext cx="1981200" cy="3970318"/>
          </a:xfrm>
          <a:prstGeom prst="rect">
            <a:avLst/>
          </a:prstGeom>
          <a:noFill/>
        </p:spPr>
        <p:txBody>
          <a:bodyPr wrap="square" rtlCol="0">
            <a:spAutoFit/>
          </a:bodyPr>
          <a:lstStyle/>
          <a:p>
            <a:r>
              <a:rPr lang="en-US" sz="2800" b="1" u="sng" dirty="0" smtClean="0"/>
              <a:t>MONOPOLY</a:t>
            </a:r>
            <a:r>
              <a:rPr lang="en-US" sz="2800" b="1" dirty="0" smtClean="0"/>
              <a:t> </a:t>
            </a:r>
          </a:p>
          <a:p>
            <a:r>
              <a:rPr lang="en-US" sz="2800" dirty="0" smtClean="0"/>
              <a:t>(YP 33 # 16)</a:t>
            </a:r>
          </a:p>
          <a:p>
            <a:endParaRPr lang="en-US" sz="2800" b="1" dirty="0"/>
          </a:p>
          <a:p>
            <a:r>
              <a:rPr lang="en-US" sz="2800" b="1" dirty="0" smtClean="0"/>
              <a:t>Q= ?</a:t>
            </a:r>
          </a:p>
          <a:p>
            <a:r>
              <a:rPr lang="en-US" sz="2800" b="1" dirty="0" smtClean="0"/>
              <a:t>P = ?</a:t>
            </a:r>
          </a:p>
          <a:p>
            <a:r>
              <a:rPr lang="en-US" sz="2800" b="1" dirty="0" smtClean="0"/>
              <a:t>TR = ?</a:t>
            </a:r>
          </a:p>
          <a:p>
            <a:r>
              <a:rPr lang="en-US" sz="2800" b="1" dirty="0" smtClean="0"/>
              <a:t>ATC = ?</a:t>
            </a:r>
          </a:p>
          <a:p>
            <a:r>
              <a:rPr lang="en-US" sz="2800" b="1" dirty="0" smtClean="0"/>
              <a:t>TC = ?</a:t>
            </a:r>
          </a:p>
          <a:p>
            <a:r>
              <a:rPr lang="en-US" sz="2800" b="1" dirty="0" smtClean="0"/>
              <a:t>Profits = ?</a:t>
            </a:r>
            <a:endParaRPr lang="en-US" sz="2800" dirty="0" smtClean="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6200" y="135599"/>
            <a:ext cx="6553200" cy="5507320"/>
          </a:xfrm>
          <a:prstGeom prst="rect">
            <a:avLst/>
          </a:prstGeom>
        </p:spPr>
      </p:pic>
    </p:spTree>
    <p:custDataLst>
      <p:tags r:id="rId1"/>
    </p:custDataLst>
    <p:extLst>
      <p:ext uri="{BB962C8B-B14F-4D97-AF65-F5344CB8AC3E}">
        <p14:creationId xmlns:p14="http://schemas.microsoft.com/office/powerpoint/2010/main" val="10206547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0" y="292480"/>
            <a:ext cx="1981200" cy="3970318"/>
          </a:xfrm>
          <a:prstGeom prst="rect">
            <a:avLst/>
          </a:prstGeom>
          <a:noFill/>
        </p:spPr>
        <p:txBody>
          <a:bodyPr wrap="square" rtlCol="0">
            <a:spAutoFit/>
          </a:bodyPr>
          <a:lstStyle/>
          <a:p>
            <a:r>
              <a:rPr lang="en-US" sz="2800" b="1" u="sng" dirty="0" smtClean="0"/>
              <a:t>MONOPOLY</a:t>
            </a:r>
            <a:r>
              <a:rPr lang="en-US" sz="2800" b="1" dirty="0" smtClean="0"/>
              <a:t> </a:t>
            </a:r>
          </a:p>
          <a:p>
            <a:r>
              <a:rPr lang="en-US" sz="2800" dirty="0" smtClean="0"/>
              <a:t>(YP 33 # 16)</a:t>
            </a:r>
          </a:p>
          <a:p>
            <a:endParaRPr lang="en-US" sz="2800" b="1" dirty="0"/>
          </a:p>
          <a:p>
            <a:r>
              <a:rPr lang="en-US" sz="2800" b="1" dirty="0" smtClean="0"/>
              <a:t>Q = </a:t>
            </a:r>
            <a:r>
              <a:rPr lang="en-US" sz="2800" b="1" dirty="0" smtClean="0"/>
              <a:t>0a</a:t>
            </a:r>
          </a:p>
          <a:p>
            <a:r>
              <a:rPr lang="en-US" sz="2800" b="1" dirty="0" smtClean="0"/>
              <a:t>P </a:t>
            </a:r>
            <a:r>
              <a:rPr lang="en-US" sz="2800" b="1" dirty="0" smtClean="0"/>
              <a:t>= 0d</a:t>
            </a:r>
            <a:endParaRPr lang="en-US" sz="2800" b="1" dirty="0" smtClean="0"/>
          </a:p>
          <a:p>
            <a:r>
              <a:rPr lang="en-US" sz="2800" b="1" dirty="0" smtClean="0"/>
              <a:t>TR = 0</a:t>
            </a:r>
          </a:p>
          <a:p>
            <a:r>
              <a:rPr lang="en-US" sz="2800" b="1" dirty="0" smtClean="0"/>
              <a:t>ATC = </a:t>
            </a:r>
            <a:r>
              <a:rPr lang="en-US" sz="2800" b="1" dirty="0" err="1" smtClean="0"/>
              <a:t>cb</a:t>
            </a:r>
            <a:endParaRPr lang="en-US" sz="2800" b="1" dirty="0" smtClean="0"/>
          </a:p>
          <a:p>
            <a:r>
              <a:rPr lang="en-US" sz="2800" b="1" dirty="0" smtClean="0"/>
              <a:t>TC = TFC</a:t>
            </a:r>
          </a:p>
          <a:p>
            <a:r>
              <a:rPr lang="en-US" sz="2800" b="1" dirty="0" smtClean="0"/>
              <a:t>Loss = </a:t>
            </a:r>
            <a:r>
              <a:rPr lang="en-US" sz="2800" b="1" dirty="0" err="1" smtClean="0"/>
              <a:t>cbfg</a:t>
            </a:r>
            <a:endParaRPr lang="en-US" sz="2800" b="1" dirty="0"/>
          </a:p>
        </p:txBody>
      </p:sp>
      <p:pic>
        <p:nvPicPr>
          <p:cNvPr id="36866" name="Picture 2" descr="wqmographlettersshutcolor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16837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38200" y="5486400"/>
            <a:ext cx="8077200" cy="954107"/>
          </a:xfrm>
          <a:prstGeom prst="rect">
            <a:avLst/>
          </a:prstGeom>
          <a:noFill/>
        </p:spPr>
        <p:txBody>
          <a:bodyPr wrap="square" rtlCol="0">
            <a:spAutoFit/>
          </a:bodyPr>
          <a:lstStyle/>
          <a:p>
            <a:r>
              <a:rPr lang="en-US" sz="2800" b="1" dirty="0"/>
              <a:t>Since P is less than AVC the firm </a:t>
            </a:r>
            <a:r>
              <a:rPr lang="en-US" sz="2800" b="1" dirty="0" smtClean="0"/>
              <a:t>will shut </a:t>
            </a:r>
            <a:r>
              <a:rPr lang="en-US" sz="2800" b="1" dirty="0"/>
              <a:t>down, produce zero, and the </a:t>
            </a:r>
            <a:r>
              <a:rPr lang="en-US" sz="2800" b="1" dirty="0" smtClean="0"/>
              <a:t>loss will </a:t>
            </a:r>
            <a:r>
              <a:rPr lang="en-US" sz="2800" b="1" dirty="0"/>
              <a:t>be the TFC = </a:t>
            </a:r>
            <a:r>
              <a:rPr lang="en-US" sz="2800" b="1" dirty="0" err="1" smtClean="0"/>
              <a:t>cbfg</a:t>
            </a:r>
            <a:endParaRPr lang="en-US" sz="2800" dirty="0"/>
          </a:p>
        </p:txBody>
      </p:sp>
    </p:spTree>
    <p:custDataLst>
      <p:tags r:id="rId1"/>
    </p:custDataLst>
    <p:extLst>
      <p:ext uri="{BB962C8B-B14F-4D97-AF65-F5344CB8AC3E}">
        <p14:creationId xmlns:p14="http://schemas.microsoft.com/office/powerpoint/2010/main" val="8958465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228600"/>
            <a:ext cx="8229600" cy="6172200"/>
          </a:xfrm>
        </p:spPr>
        <p:txBody>
          <a:bodyPr>
            <a:normAutofit/>
          </a:bodyPr>
          <a:lstStyle/>
          <a:p>
            <a:pPr marL="0" indent="0">
              <a:buNone/>
            </a:pPr>
            <a:r>
              <a:rPr lang="en-US" b="1" u="sng" dirty="0"/>
              <a:t>How to find the profit maximizing quantity</a:t>
            </a:r>
            <a:r>
              <a:rPr lang="en-US" b="1" dirty="0"/>
              <a:t>:</a:t>
            </a:r>
            <a:endParaRPr lang="en-US" dirty="0"/>
          </a:p>
          <a:p>
            <a:pPr marL="0" indent="0">
              <a:buNone/>
            </a:pPr>
            <a:r>
              <a:rPr lang="en-US" dirty="0"/>
              <a:t>A firm will maximize its profit (or minimize its losses) by producing that output at which marginal revenue and marginal cost are equal provided product price is equal to or greater than average variable cost. </a:t>
            </a:r>
          </a:p>
          <a:p>
            <a:pPr marL="0" indent="0">
              <a:buNone/>
            </a:pPr>
            <a:r>
              <a:rPr lang="en-US" dirty="0" smtClean="0"/>
              <a:t>     (</a:t>
            </a:r>
            <a:r>
              <a:rPr lang="en-US" dirty="0"/>
              <a:t>1) Find the quantity where: </a:t>
            </a:r>
            <a:r>
              <a:rPr lang="en-US" b="1" dirty="0"/>
              <a:t>MR = MC </a:t>
            </a:r>
            <a:r>
              <a:rPr lang="en-US" b="1" dirty="0" smtClean="0"/>
              <a:t/>
            </a:r>
            <a:br>
              <a:rPr lang="en-US" b="1" dirty="0" smtClean="0"/>
            </a:br>
            <a:r>
              <a:rPr lang="en-US" b="1" dirty="0" smtClean="0"/>
              <a:t>           </a:t>
            </a:r>
            <a:r>
              <a:rPr lang="en-US" dirty="0" smtClean="0"/>
              <a:t>(</a:t>
            </a:r>
            <a:r>
              <a:rPr lang="en-US" dirty="0"/>
              <a:t>as </a:t>
            </a:r>
            <a:r>
              <a:rPr lang="en-US" dirty="0" smtClean="0"/>
              <a:t>long </a:t>
            </a:r>
            <a:r>
              <a:rPr lang="en-US" dirty="0"/>
              <a:t>as MC is upward sloping)</a:t>
            </a:r>
          </a:p>
          <a:p>
            <a:pPr marL="0" indent="0">
              <a:buNone/>
            </a:pPr>
            <a:r>
              <a:rPr lang="en-US" dirty="0" smtClean="0"/>
              <a:t>     (</a:t>
            </a:r>
            <a:r>
              <a:rPr lang="en-US" dirty="0"/>
              <a:t>2) produce this quantity </a:t>
            </a:r>
            <a:r>
              <a:rPr lang="en-US" u="sng" dirty="0"/>
              <a:t>only if</a:t>
            </a:r>
            <a:r>
              <a:rPr lang="en-US" dirty="0"/>
              <a:t>: </a:t>
            </a:r>
            <a:r>
              <a:rPr lang="en-US" b="1" dirty="0"/>
              <a:t>P &gt; AVC </a:t>
            </a:r>
            <a:r>
              <a:rPr lang="en-US" b="1" dirty="0" smtClean="0"/>
              <a:t/>
            </a:r>
            <a:br>
              <a:rPr lang="en-US" b="1" dirty="0" smtClean="0"/>
            </a:br>
            <a:r>
              <a:rPr lang="en-US" b="1" dirty="0" smtClean="0"/>
              <a:t>           </a:t>
            </a:r>
            <a:r>
              <a:rPr lang="en-US" dirty="0" smtClean="0"/>
              <a:t>or</a:t>
            </a:r>
            <a:r>
              <a:rPr lang="en-US" b="1" dirty="0" smtClean="0"/>
              <a:t> </a:t>
            </a:r>
            <a:r>
              <a:rPr lang="en-US" dirty="0" smtClean="0"/>
              <a:t>AR </a:t>
            </a:r>
            <a:r>
              <a:rPr lang="en-US" dirty="0"/>
              <a:t>&gt; AVC </a:t>
            </a:r>
          </a:p>
          <a:p>
            <a:pPr marL="0" indent="0" algn="ctr">
              <a:buNone/>
            </a:pPr>
            <a:r>
              <a:rPr lang="en-US" dirty="0"/>
              <a:t>This is WHAT WE GET</a:t>
            </a:r>
          </a:p>
        </p:txBody>
      </p:sp>
    </p:spTree>
    <p:custDataLst>
      <p:tags r:id="rId1"/>
    </p:custDataLst>
    <p:extLst>
      <p:ext uri="{BB962C8B-B14F-4D97-AF65-F5344CB8AC3E}">
        <p14:creationId xmlns:p14="http://schemas.microsoft.com/office/powerpoint/2010/main" val="14609245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 y="762000"/>
            <a:ext cx="914439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0104" y="69354"/>
            <a:ext cx="2578078" cy="707886"/>
          </a:xfrm>
          <a:prstGeom prst="rect">
            <a:avLst/>
          </a:prstGeom>
          <a:noFill/>
        </p:spPr>
        <p:txBody>
          <a:bodyPr wrap="none" rtlCol="0">
            <a:spAutoFit/>
          </a:bodyPr>
          <a:lstStyle/>
          <a:p>
            <a:r>
              <a:rPr lang="en-US" sz="4000" b="1" dirty="0" smtClean="0"/>
              <a:t>From YP 34</a:t>
            </a:r>
            <a:endParaRPr lang="en-US" sz="4000" b="1" dirty="0"/>
          </a:p>
        </p:txBody>
      </p:sp>
    </p:spTree>
    <p:custDataLst>
      <p:tags r:id="rId1"/>
    </p:custDataLst>
    <p:extLst>
      <p:ext uri="{BB962C8B-B14F-4D97-AF65-F5344CB8AC3E}">
        <p14:creationId xmlns:p14="http://schemas.microsoft.com/office/powerpoint/2010/main" val="39921060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wqmographlettersshutcolor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862" y="2170145"/>
            <a:ext cx="2468129" cy="207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9600" y="228600"/>
            <a:ext cx="8077200" cy="1569660"/>
          </a:xfrm>
          <a:prstGeom prst="rect">
            <a:avLst/>
          </a:prstGeom>
          <a:noFill/>
        </p:spPr>
        <p:txBody>
          <a:bodyPr wrap="square" rtlCol="0">
            <a:spAutoFit/>
          </a:bodyPr>
          <a:lstStyle/>
          <a:p>
            <a:r>
              <a:rPr lang="en-US" sz="3200" b="1" dirty="0" smtClean="0"/>
              <a:t>Be able to draw the </a:t>
            </a:r>
            <a:r>
              <a:rPr lang="en-US" sz="3200" b="1" dirty="0" smtClean="0"/>
              <a:t>short run </a:t>
            </a:r>
            <a:r>
              <a:rPr lang="en-US" sz="3200" b="1" dirty="0" smtClean="0"/>
              <a:t>graphs of a monopoly earning profits, losses, and shutting down</a:t>
            </a:r>
            <a:r>
              <a:rPr lang="en-US" sz="3200" b="1" dirty="0" smtClean="0"/>
              <a:t>.</a:t>
            </a:r>
            <a:endParaRPr lang="en-US" dirty="0"/>
          </a:p>
        </p:txBody>
      </p:sp>
      <p:sp>
        <p:nvSpPr>
          <p:cNvPr id="5" name="TextBox 4"/>
          <p:cNvSpPr txBox="1"/>
          <p:nvPr/>
        </p:nvSpPr>
        <p:spPr>
          <a:xfrm>
            <a:off x="152400" y="4401281"/>
            <a:ext cx="8915400" cy="1077218"/>
          </a:xfrm>
          <a:prstGeom prst="rect">
            <a:avLst/>
          </a:prstGeom>
          <a:noFill/>
        </p:spPr>
        <p:txBody>
          <a:bodyPr wrap="square" rtlCol="0">
            <a:spAutoFit/>
          </a:bodyPr>
          <a:lstStyle/>
          <a:p>
            <a:r>
              <a:rPr lang="en-US" sz="2800" b="1" dirty="0" smtClean="0"/>
              <a:t>     </a:t>
            </a:r>
            <a:r>
              <a:rPr lang="en-US" sz="2800" b="1" dirty="0" smtClean="0"/>
              <a:t> Profits                           </a:t>
            </a:r>
            <a:r>
              <a:rPr lang="en-US" sz="2800" b="1" dirty="0" smtClean="0"/>
              <a:t>Losses                         Shut Down</a:t>
            </a:r>
            <a:endParaRPr lang="en-US" sz="2800" dirty="0"/>
          </a:p>
          <a:p>
            <a:endParaRPr lang="en-US" dirty="0"/>
          </a:p>
          <a:p>
            <a:endParaRPr lang="en-US" dirty="0"/>
          </a:p>
        </p:txBody>
      </p:sp>
      <p:pic>
        <p:nvPicPr>
          <p:cNvPr id="6" name="Picture 2" descr="wqmographletterslosscolorl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4096" y="2157953"/>
            <a:ext cx="2630629"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81200"/>
            <a:ext cx="2494688" cy="2386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865914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200400" cy="2057400"/>
          </a:xfrm>
        </p:spPr>
        <p:txBody>
          <a:bodyPr>
            <a:normAutofit fontScale="90000"/>
          </a:bodyPr>
          <a:lstStyle/>
          <a:p>
            <a:pPr algn="l"/>
            <a:r>
              <a:rPr lang="en-US" b="1" dirty="0" smtClean="0"/>
              <a:t>12. What are the profits or losses?</a:t>
            </a:r>
            <a:endParaRPr lang="en-US" b="1" dirty="0"/>
          </a:p>
        </p:txBody>
      </p:sp>
      <p:sp>
        <p:nvSpPr>
          <p:cNvPr id="3" name="TPAnswers"/>
          <p:cNvSpPr>
            <a:spLocks noGrp="1"/>
          </p:cNvSpPr>
          <p:nvPr>
            <p:ph type="body" idx="1"/>
            <p:custDataLst>
              <p:tags r:id="rId2"/>
            </p:custDataLst>
          </p:nvPr>
        </p:nvSpPr>
        <p:spPr>
          <a:xfrm>
            <a:off x="457200" y="1905000"/>
            <a:ext cx="1600200" cy="2514600"/>
          </a:xfrm>
        </p:spPr>
        <p:txBody>
          <a:bodyPr>
            <a:normAutofit/>
          </a:bodyPr>
          <a:lstStyle/>
          <a:p>
            <a:pPr marL="514350" indent="-514350">
              <a:buFont typeface="Arial" pitchFamily="34" charset="0"/>
              <a:buAutoNum type="arabicPeriod"/>
            </a:pPr>
            <a:r>
              <a:rPr lang="en-US" dirty="0" smtClean="0"/>
              <a:t>0AEI</a:t>
            </a:r>
          </a:p>
          <a:p>
            <a:pPr marL="514350" indent="-514350">
              <a:buFont typeface="Arial" pitchFamily="34" charset="0"/>
              <a:buAutoNum type="arabicPeriod"/>
            </a:pPr>
            <a:r>
              <a:rPr lang="en-US" dirty="0" smtClean="0"/>
              <a:t>0BFI</a:t>
            </a:r>
          </a:p>
          <a:p>
            <a:pPr marL="514350" indent="-514350">
              <a:buFont typeface="Arial" pitchFamily="34" charset="0"/>
              <a:buAutoNum type="arabicPeriod"/>
            </a:pPr>
            <a:r>
              <a:rPr lang="en-US" dirty="0" smtClean="0"/>
              <a:t>BAEF</a:t>
            </a:r>
          </a:p>
          <a:p>
            <a:pPr marL="514350" indent="-514350">
              <a:buFont typeface="Arial" pitchFamily="34" charset="0"/>
              <a:buAutoNum type="arabicPeriod"/>
            </a:pPr>
            <a:r>
              <a:rPr lang="en-US" dirty="0" smtClean="0"/>
              <a:t>CBFG</a:t>
            </a:r>
            <a:endParaRPr lang="en-US" dirty="0"/>
          </a:p>
        </p:txBody>
      </p:sp>
      <p:pic>
        <p:nvPicPr>
          <p:cNvPr id="9231" name="Picture 15"/>
          <p:cNvPicPr>
            <a:picLocks noChangeAspect="1" noChangeArrowheads="1"/>
          </p:cNvPicPr>
          <p:nvPr/>
        </p:nvPicPr>
        <p:blipFill>
          <a:blip r:embed="rId4" cstate="print"/>
          <a:srcRect/>
          <a:stretch>
            <a:fillRect/>
          </a:stretch>
        </p:blipFill>
        <p:spPr bwMode="auto">
          <a:xfrm>
            <a:off x="3248025" y="533400"/>
            <a:ext cx="5895975" cy="46863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228600"/>
            <a:ext cx="8839200" cy="5715000"/>
          </a:xfrm>
        </p:spPr>
        <p:txBody>
          <a:bodyPr>
            <a:normAutofit lnSpcReduction="10000"/>
          </a:bodyPr>
          <a:lstStyle/>
          <a:p>
            <a:pPr algn="ctr">
              <a:buNone/>
            </a:pPr>
            <a:r>
              <a:rPr lang="en-US" sz="3900" b="1" dirty="0"/>
              <a:t>LESSON </a:t>
            </a:r>
            <a:r>
              <a:rPr lang="en-US" sz="3900" b="1" dirty="0" smtClean="0"/>
              <a:t>10a INTRODUCTION (1) </a:t>
            </a:r>
          </a:p>
          <a:p>
            <a:pPr algn="ctr">
              <a:buNone/>
            </a:pPr>
            <a:r>
              <a:rPr lang="en-US" sz="3900" b="1" dirty="0" smtClean="0"/>
              <a:t>ARE </a:t>
            </a:r>
            <a:r>
              <a:rPr lang="en-US" sz="3900" b="1" dirty="0"/>
              <a:t>BUSINESSES EFFICIENT?</a:t>
            </a:r>
          </a:p>
          <a:p>
            <a:r>
              <a:rPr lang="en-US" dirty="0" smtClean="0"/>
              <a:t>We </a:t>
            </a:r>
            <a:r>
              <a:rPr lang="en-US" dirty="0"/>
              <a:t>learned in </a:t>
            </a:r>
            <a:r>
              <a:rPr lang="en-US" dirty="0" smtClean="0"/>
              <a:t>lessons </a:t>
            </a:r>
            <a:r>
              <a:rPr lang="en-US" dirty="0" smtClean="0"/>
              <a:t>2a, and 8/9a and b, </a:t>
            </a:r>
            <a:r>
              <a:rPr lang="en-US" dirty="0"/>
              <a:t>that competitive markets are efficient (except when there are externalities or public goods). But what happens if markets are NOT competitive? We said that competition is the "invisible hand" that forces businesses to be efficient. If the market is not competitive we will not get the efficient quantity. This means that the profit maximizing quantity that businesses will produce (WHAT WE GET; quantity where MR=MC) will not be the same as the </a:t>
            </a:r>
            <a:r>
              <a:rPr lang="en-US" dirty="0" err="1"/>
              <a:t>allocatively</a:t>
            </a:r>
            <a:r>
              <a:rPr lang="en-US" dirty="0"/>
              <a:t> efficient quantity that society wants (WHAT WE WANT; quantity where P=MC).</a:t>
            </a:r>
          </a:p>
          <a:p>
            <a:pPr lvl="1">
              <a:buNone/>
            </a:pPr>
            <a:endParaRPr lang="en-US" sz="3200" dirty="0"/>
          </a:p>
        </p:txBody>
      </p:sp>
      <p:sp>
        <p:nvSpPr>
          <p:cNvPr id="5" name="TextBox 4"/>
          <p:cNvSpPr txBox="1"/>
          <p:nvPr/>
        </p:nvSpPr>
        <p:spPr>
          <a:xfrm>
            <a:off x="307848" y="6096000"/>
            <a:ext cx="8534400" cy="646331"/>
          </a:xfrm>
          <a:prstGeom prst="rect">
            <a:avLst/>
          </a:prstGeom>
          <a:noFill/>
          <a:ln w="38100">
            <a:solidFill>
              <a:srgbClr val="00B0F0"/>
            </a:solidFill>
          </a:ln>
        </p:spPr>
        <p:txBody>
          <a:bodyPr wrap="square" rtlCol="0">
            <a:spAutoFit/>
          </a:bodyPr>
          <a:lstStyle/>
          <a:p>
            <a:pPr algn="ctr"/>
            <a:r>
              <a:rPr lang="en-US" sz="3600" b="1" dirty="0"/>
              <a:t>10a – </a:t>
            </a:r>
            <a:r>
              <a:rPr lang="en-US" sz="3600" b="1" dirty="0" smtClean="0"/>
              <a:t>Monopoly in the Short Run</a:t>
            </a:r>
            <a:endParaRPr lang="en-US" sz="3600" dirty="0"/>
          </a:p>
        </p:txBody>
      </p:sp>
    </p:spTree>
    <p:custDataLst>
      <p:tags r:id="rId1"/>
    </p:custDataLst>
    <p:extLst>
      <p:ext uri="{BB962C8B-B14F-4D97-AF65-F5344CB8AC3E}">
        <p14:creationId xmlns:p14="http://schemas.microsoft.com/office/powerpoint/2010/main" val="38294545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200400" cy="2057400"/>
          </a:xfrm>
        </p:spPr>
        <p:txBody>
          <a:bodyPr>
            <a:normAutofit fontScale="90000"/>
          </a:bodyPr>
          <a:lstStyle/>
          <a:p>
            <a:pPr algn="l"/>
            <a:r>
              <a:rPr lang="en-US" b="1" smtClean="0">
                <a:solidFill>
                  <a:srgbClr val="0070C0"/>
                </a:solidFill>
              </a:rPr>
              <a:t>12. </a:t>
            </a:r>
            <a:r>
              <a:rPr lang="en-US" b="1" dirty="0" smtClean="0">
                <a:solidFill>
                  <a:srgbClr val="0070C0"/>
                </a:solidFill>
              </a:rPr>
              <a:t>What are the profits or losses?</a:t>
            </a:r>
            <a:endParaRPr lang="en-US" b="1" dirty="0">
              <a:solidFill>
                <a:srgbClr val="0070C0"/>
              </a:solidFill>
            </a:endParaRPr>
          </a:p>
        </p:txBody>
      </p:sp>
      <p:sp>
        <p:nvSpPr>
          <p:cNvPr id="9" name="CorShape1"/>
          <p:cNvSpPr/>
          <p:nvPr>
            <p:custDataLst>
              <p:tags r:id="rId2"/>
            </p:custDataLst>
          </p:nvPr>
        </p:nvSpPr>
        <p:spPr>
          <a:xfrm rot="10800000">
            <a:off x="304800" y="3124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905000"/>
            <a:ext cx="1600200" cy="2514600"/>
          </a:xfrm>
        </p:spPr>
        <p:txBody>
          <a:bodyPr>
            <a:normAutofit/>
          </a:bodyPr>
          <a:lstStyle/>
          <a:p>
            <a:pPr marL="514350" indent="-514350">
              <a:buFont typeface="Arial" pitchFamily="34" charset="0"/>
              <a:buAutoNum type="arabicPeriod"/>
            </a:pPr>
            <a:r>
              <a:rPr lang="en-US" dirty="0" smtClean="0"/>
              <a:t>0AEI</a:t>
            </a:r>
          </a:p>
          <a:p>
            <a:pPr marL="514350" indent="-514350">
              <a:buFont typeface="Arial" pitchFamily="34" charset="0"/>
              <a:buAutoNum type="arabicPeriod"/>
            </a:pPr>
            <a:r>
              <a:rPr lang="en-US" dirty="0" smtClean="0"/>
              <a:t>0BFI</a:t>
            </a:r>
          </a:p>
          <a:p>
            <a:pPr marL="514350" indent="-514350">
              <a:buFont typeface="Arial" pitchFamily="34" charset="0"/>
              <a:buAutoNum type="arabicPeriod"/>
            </a:pPr>
            <a:r>
              <a:rPr lang="en-US" dirty="0" smtClean="0"/>
              <a:t>BAEF</a:t>
            </a:r>
          </a:p>
          <a:p>
            <a:pPr marL="514350" indent="-514350">
              <a:buFont typeface="Arial" pitchFamily="34" charset="0"/>
              <a:buAutoNum type="arabicPeriod"/>
            </a:pPr>
            <a:r>
              <a:rPr lang="en-US" dirty="0" smtClean="0"/>
              <a:t>CBFG</a:t>
            </a:r>
            <a:endParaRPr lang="en-US" dirty="0"/>
          </a:p>
        </p:txBody>
      </p:sp>
      <p:pic>
        <p:nvPicPr>
          <p:cNvPr id="9231" name="Picture 15"/>
          <p:cNvPicPr>
            <a:picLocks noChangeAspect="1" noChangeArrowheads="1"/>
          </p:cNvPicPr>
          <p:nvPr/>
        </p:nvPicPr>
        <p:blipFill>
          <a:blip r:embed="rId5" cstate="print"/>
          <a:srcRect/>
          <a:stretch>
            <a:fillRect/>
          </a:stretch>
        </p:blipFill>
        <p:spPr bwMode="auto">
          <a:xfrm>
            <a:off x="3248025" y="533400"/>
            <a:ext cx="5895975" cy="46863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33400"/>
          </a:xfrm>
        </p:spPr>
        <p:txBody>
          <a:bodyPr>
            <a:noAutofit/>
          </a:bodyPr>
          <a:lstStyle/>
          <a:p>
            <a:pPr algn="l"/>
            <a:r>
              <a:rPr lang="en-US" sz="3200" b="1" dirty="0" smtClean="0"/>
              <a:t>FOR MONOPLIES BE ABLE TO:</a:t>
            </a:r>
            <a:endParaRPr lang="en-US" sz="3200" b="1" dirty="0"/>
          </a:p>
        </p:txBody>
      </p:sp>
      <p:sp>
        <p:nvSpPr>
          <p:cNvPr id="3" name="Subtitle 2"/>
          <p:cNvSpPr>
            <a:spLocks noGrp="1"/>
          </p:cNvSpPr>
          <p:nvPr>
            <p:ph type="subTitle" idx="1"/>
          </p:nvPr>
        </p:nvSpPr>
        <p:spPr>
          <a:xfrm>
            <a:off x="381000" y="533400"/>
            <a:ext cx="8763000" cy="6248400"/>
          </a:xfrm>
        </p:spPr>
        <p:txBody>
          <a:bodyPr>
            <a:normAutofit lnSpcReduction="10000"/>
          </a:bodyPr>
          <a:lstStyle/>
          <a:p>
            <a:pPr algn="l"/>
            <a:r>
              <a:rPr lang="en-US" b="1" u="sng" dirty="0">
                <a:solidFill>
                  <a:schemeClr val="tx1"/>
                </a:solidFill>
              </a:rPr>
              <a:t>Find Short Run Price, Quantity, and Profits/Losses Three ways</a:t>
            </a:r>
            <a:r>
              <a:rPr lang="en-US" dirty="0">
                <a:solidFill>
                  <a:schemeClr val="tx1"/>
                </a:solidFill>
              </a:rPr>
              <a:t>:</a:t>
            </a:r>
          </a:p>
          <a:p>
            <a:pPr lvl="1" algn="l">
              <a:buFont typeface="Arial" pitchFamily="34" charset="0"/>
              <a:buChar char="•"/>
            </a:pPr>
            <a:r>
              <a:rPr lang="en-US" dirty="0">
                <a:solidFill>
                  <a:schemeClr val="tx1"/>
                </a:solidFill>
              </a:rPr>
              <a:t> Table of </a:t>
            </a:r>
            <a:r>
              <a:rPr lang="en-US" dirty="0" smtClean="0">
                <a:solidFill>
                  <a:schemeClr val="tx1"/>
                </a:solidFill>
              </a:rPr>
              <a:t>data (YP 25 and 31)</a:t>
            </a:r>
            <a:endParaRPr lang="en-US" dirty="0">
              <a:solidFill>
                <a:schemeClr val="tx1"/>
              </a:solidFill>
            </a:endParaRPr>
          </a:p>
          <a:p>
            <a:pPr lvl="1" algn="l">
              <a:buFont typeface="Arial" pitchFamily="34" charset="0"/>
              <a:buChar char="•"/>
            </a:pPr>
            <a:r>
              <a:rPr lang="en-US" dirty="0">
                <a:solidFill>
                  <a:schemeClr val="tx1"/>
                </a:solidFill>
              </a:rPr>
              <a:t> Graph with </a:t>
            </a:r>
            <a:r>
              <a:rPr lang="en-US" dirty="0" smtClean="0">
                <a:solidFill>
                  <a:schemeClr val="tx1"/>
                </a:solidFill>
              </a:rPr>
              <a:t>numbers (YP 29-30, 31)</a:t>
            </a:r>
            <a:endParaRPr lang="en-US" dirty="0">
              <a:solidFill>
                <a:schemeClr val="tx1"/>
              </a:solidFill>
            </a:endParaRPr>
          </a:p>
          <a:p>
            <a:pPr lvl="1" algn="l">
              <a:buFont typeface="Arial" pitchFamily="34" charset="0"/>
              <a:buChar char="•"/>
            </a:pPr>
            <a:r>
              <a:rPr lang="en-US" dirty="0">
                <a:solidFill>
                  <a:schemeClr val="tx1"/>
                </a:solidFill>
              </a:rPr>
              <a:t> Graph with </a:t>
            </a:r>
            <a:r>
              <a:rPr lang="en-US" dirty="0" smtClean="0">
                <a:solidFill>
                  <a:schemeClr val="tx1"/>
                </a:solidFill>
              </a:rPr>
              <a:t>letters (YP 33)</a:t>
            </a:r>
            <a:endParaRPr lang="en-US" dirty="0">
              <a:solidFill>
                <a:schemeClr val="tx1"/>
              </a:solidFill>
            </a:endParaRPr>
          </a:p>
          <a:p>
            <a:pPr algn="l"/>
            <a:endParaRPr lang="en-US" b="1" u="sng" dirty="0" smtClean="0">
              <a:solidFill>
                <a:schemeClr val="tx1"/>
              </a:solidFill>
            </a:endParaRPr>
          </a:p>
          <a:p>
            <a:pPr algn="l"/>
            <a:r>
              <a:rPr lang="en-US" b="1" u="sng" dirty="0" smtClean="0">
                <a:solidFill>
                  <a:schemeClr val="tx1"/>
                </a:solidFill>
              </a:rPr>
              <a:t>Draw the Graph showing Short </a:t>
            </a:r>
            <a:r>
              <a:rPr lang="en-US" b="1" u="sng" dirty="0">
                <a:solidFill>
                  <a:schemeClr val="tx1"/>
                </a:solidFill>
              </a:rPr>
              <a:t>Run Price, Quantity, and Profits/Losses </a:t>
            </a:r>
            <a:r>
              <a:rPr lang="en-US" b="1" u="sng" dirty="0" smtClean="0">
                <a:solidFill>
                  <a:schemeClr val="tx1"/>
                </a:solidFill>
              </a:rPr>
              <a:t>for </a:t>
            </a:r>
            <a:r>
              <a:rPr lang="en-US" b="1" u="sng" dirty="0" smtClean="0">
                <a:solidFill>
                  <a:schemeClr val="tx1"/>
                </a:solidFill>
              </a:rPr>
              <a:t>firms</a:t>
            </a:r>
            <a:r>
              <a:rPr lang="en-US" b="1" dirty="0" smtClean="0">
                <a:solidFill>
                  <a:schemeClr val="tx1"/>
                </a:solidFill>
              </a:rPr>
              <a:t>: </a:t>
            </a:r>
            <a:endParaRPr lang="en-US" b="1" dirty="0" smtClean="0">
              <a:solidFill>
                <a:schemeClr val="tx1"/>
              </a:solidFill>
            </a:endParaRPr>
          </a:p>
          <a:p>
            <a:pPr lvl="1" algn="l">
              <a:buFont typeface="Arial" pitchFamily="34" charset="0"/>
              <a:buChar char="•"/>
            </a:pPr>
            <a:r>
              <a:rPr lang="en-US" dirty="0" smtClean="0">
                <a:solidFill>
                  <a:schemeClr val="tx1"/>
                </a:solidFill>
              </a:rPr>
              <a:t> </a:t>
            </a:r>
            <a:r>
              <a:rPr lang="en-US" dirty="0" smtClean="0">
                <a:solidFill>
                  <a:schemeClr val="tx1"/>
                </a:solidFill>
              </a:rPr>
              <a:t>earning profits</a:t>
            </a:r>
            <a:r>
              <a:rPr lang="en-US" dirty="0" smtClean="0">
                <a:solidFill>
                  <a:schemeClr val="tx1"/>
                </a:solidFill>
              </a:rPr>
              <a:t>, (YP 28 and 33 #11)</a:t>
            </a:r>
          </a:p>
          <a:p>
            <a:pPr lvl="1" algn="l">
              <a:buFont typeface="Arial" pitchFamily="34" charset="0"/>
              <a:buChar char="•"/>
            </a:pPr>
            <a:r>
              <a:rPr lang="en-US" dirty="0" smtClean="0">
                <a:solidFill>
                  <a:schemeClr val="tx1"/>
                </a:solidFill>
              </a:rPr>
              <a:t> </a:t>
            </a:r>
            <a:r>
              <a:rPr lang="en-US" dirty="0" smtClean="0">
                <a:solidFill>
                  <a:schemeClr val="tx1"/>
                </a:solidFill>
              </a:rPr>
              <a:t>earning losses</a:t>
            </a:r>
            <a:r>
              <a:rPr lang="en-US" dirty="0" smtClean="0">
                <a:solidFill>
                  <a:schemeClr val="tx1"/>
                </a:solidFill>
              </a:rPr>
              <a:t>, (YP 28 and 33 #15)</a:t>
            </a:r>
          </a:p>
          <a:p>
            <a:pPr lvl="1" algn="l">
              <a:buFont typeface="Arial" pitchFamily="34" charset="0"/>
              <a:buChar char="•"/>
            </a:pPr>
            <a:r>
              <a:rPr lang="en-US" dirty="0" smtClean="0">
                <a:solidFill>
                  <a:schemeClr val="tx1"/>
                </a:solidFill>
              </a:rPr>
              <a:t> and shutting down (YP 28 and 33 #16)</a:t>
            </a:r>
          </a:p>
          <a:p>
            <a:r>
              <a:rPr lang="en-US" sz="800" dirty="0" smtClean="0"/>
              <a:t> </a:t>
            </a:r>
          </a:p>
          <a:p>
            <a:r>
              <a:rPr lang="en-US" dirty="0" smtClean="0">
                <a:solidFill>
                  <a:schemeClr val="tx1"/>
                </a:solidFill>
              </a:rPr>
              <a:t>DO THE YELLOW PAGES AND ASK QUESTIONS!</a:t>
            </a:r>
            <a:endParaRPr lang="en-US" dirty="0">
              <a:solidFill>
                <a:schemeClr val="tx1"/>
              </a:solidFill>
            </a:endParaRPr>
          </a:p>
        </p:txBody>
      </p:sp>
    </p:spTree>
    <p:custDataLst>
      <p:tags r:id="rId1"/>
    </p:custDataLst>
    <p:extLst>
      <p:ext uri="{BB962C8B-B14F-4D97-AF65-F5344CB8AC3E}">
        <p14:creationId xmlns:p14="http://schemas.microsoft.com/office/powerpoint/2010/main" val="2356683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76200"/>
            <a:ext cx="8839200" cy="4800600"/>
          </a:xfrm>
        </p:spPr>
        <p:txBody>
          <a:bodyPr>
            <a:normAutofit/>
          </a:bodyPr>
          <a:lstStyle/>
          <a:p>
            <a:pPr algn="ctr">
              <a:buNone/>
            </a:pPr>
            <a:r>
              <a:rPr lang="en-US" b="1" dirty="0" smtClean="0"/>
              <a:t>LESSON 10a INTRO. (2) - ARE BUSINESSES EFFICIENT?</a:t>
            </a:r>
          </a:p>
          <a:p>
            <a:r>
              <a:rPr lang="en-US" sz="2400" dirty="0" smtClean="0"/>
              <a:t>Remember </a:t>
            </a:r>
            <a:r>
              <a:rPr lang="en-US" sz="2400" dirty="0"/>
              <a:t>the word "competition" has a different meaning in economics. This is NOT the competition that occurs between Ford and Chevrolet. "Competition" in economics means there are many buyers and sellers in the market so that firms have no influence over the price; i.e. they are price takers. Much of the business world is not competitive, and therefore, not efficient.</a:t>
            </a:r>
          </a:p>
          <a:p>
            <a:r>
              <a:rPr lang="en-US" sz="2400" dirty="0"/>
              <a:t>In this lesson we will look at monopolistic industries - industries with only one firm. There are few pure monopolies. Even though there are few true monopolies they do exist, but we will also study monopolies because most firms are a combination of competition and monopoly</a:t>
            </a:r>
            <a:r>
              <a:rPr lang="en-US" sz="2400" dirty="0" smtClean="0"/>
              <a:t>.</a:t>
            </a:r>
            <a:endParaRPr lang="en-US" sz="2400" dirty="0"/>
          </a:p>
        </p:txBody>
      </p:sp>
      <p:sp>
        <p:nvSpPr>
          <p:cNvPr id="5" name="TextBox 4"/>
          <p:cNvSpPr txBox="1"/>
          <p:nvPr/>
        </p:nvSpPr>
        <p:spPr>
          <a:xfrm>
            <a:off x="338328" y="6096000"/>
            <a:ext cx="8534400" cy="646331"/>
          </a:xfrm>
          <a:prstGeom prst="rect">
            <a:avLst/>
          </a:prstGeom>
          <a:noFill/>
          <a:ln w="38100">
            <a:solidFill>
              <a:srgbClr val="00B0F0"/>
            </a:solidFill>
          </a:ln>
        </p:spPr>
        <p:txBody>
          <a:bodyPr wrap="square" rtlCol="0">
            <a:spAutoFit/>
          </a:bodyPr>
          <a:lstStyle/>
          <a:p>
            <a:pPr algn="ctr"/>
            <a:r>
              <a:rPr lang="en-US" sz="3600" b="1" dirty="0"/>
              <a:t>10a – </a:t>
            </a:r>
            <a:r>
              <a:rPr lang="en-US" sz="3600" b="1" dirty="0" smtClean="0"/>
              <a:t>Monopoly in the Short Run</a:t>
            </a:r>
            <a:endParaRPr lang="en-US"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827270"/>
            <a:ext cx="8590935" cy="887730"/>
          </a:xfrm>
          <a:prstGeom prst="rect">
            <a:avLst/>
          </a:prstGeom>
        </p:spPr>
      </p:pic>
    </p:spTree>
    <p:custDataLst>
      <p:tags r:id="rId1"/>
    </p:custDataLst>
    <p:extLst>
      <p:ext uri="{BB962C8B-B14F-4D97-AF65-F5344CB8AC3E}">
        <p14:creationId xmlns:p14="http://schemas.microsoft.com/office/powerpoint/2010/main" val="4153905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76200"/>
            <a:ext cx="8839200" cy="5867400"/>
          </a:xfrm>
        </p:spPr>
        <p:txBody>
          <a:bodyPr>
            <a:normAutofit fontScale="92500" lnSpcReduction="20000"/>
          </a:bodyPr>
          <a:lstStyle/>
          <a:p>
            <a:pPr marL="0" indent="0" algn="ctr">
              <a:buNone/>
            </a:pPr>
            <a:r>
              <a:rPr lang="en-US" b="1" u="sng" dirty="0"/>
              <a:t>10a Something Interesting - Why are we studying this</a:t>
            </a:r>
            <a:r>
              <a:rPr lang="en-US" b="1" u="sng" dirty="0" smtClean="0"/>
              <a:t>?</a:t>
            </a:r>
          </a:p>
          <a:p>
            <a:pPr marL="0" indent="0">
              <a:buNone/>
            </a:pPr>
            <a:r>
              <a:rPr lang="en-US" sz="1000" b="1" dirty="0"/>
              <a:t> </a:t>
            </a:r>
            <a:r>
              <a:rPr lang="en-US" sz="1000" b="1" dirty="0" smtClean="0"/>
              <a:t>  </a:t>
            </a:r>
            <a:endParaRPr lang="en-US" sz="1000" b="1" dirty="0"/>
          </a:p>
          <a:p>
            <a:pPr marL="0" indent="0">
              <a:buNone/>
            </a:pPr>
            <a:r>
              <a:rPr lang="en-US" sz="2400" b="1" i="1" dirty="0"/>
              <a:t>What's so bad about monopoly power?</a:t>
            </a:r>
            <a:r>
              <a:rPr lang="en-US" sz="2400" dirty="0"/>
              <a:t/>
            </a:r>
            <a:br>
              <a:rPr lang="en-US" sz="2400" dirty="0"/>
            </a:br>
            <a:r>
              <a:rPr lang="en-US" sz="2000" dirty="0">
                <a:hlinkClick r:id="rId3"/>
              </a:rPr>
              <a:t>http://www.cbsnews.com/news/whats-so-bad-about-monopoly-power</a:t>
            </a:r>
            <a:r>
              <a:rPr lang="en-US" sz="2000" dirty="0" smtClean="0">
                <a:hlinkClick r:id="rId3"/>
              </a:rPr>
              <a:t>/</a:t>
            </a:r>
            <a:r>
              <a:rPr lang="en-US" sz="2000" dirty="0" smtClean="0"/>
              <a:t> (9/19/14)</a:t>
            </a:r>
          </a:p>
          <a:p>
            <a:pPr marL="0" indent="0">
              <a:buNone/>
            </a:pPr>
            <a:r>
              <a:rPr lang="en-US" sz="1000" dirty="0" smtClean="0"/>
              <a:t>   </a:t>
            </a:r>
            <a:endParaRPr lang="en-US" sz="1000" dirty="0"/>
          </a:p>
          <a:p>
            <a:pPr marL="0" indent="0">
              <a:buNone/>
            </a:pPr>
            <a:r>
              <a:rPr lang="en-US" sz="2400" i="1" dirty="0" smtClean="0"/>
              <a:t>“Google </a:t>
            </a:r>
            <a:r>
              <a:rPr lang="en-US" sz="2400" i="1" dirty="0"/>
              <a:t>(</a:t>
            </a:r>
            <a:r>
              <a:rPr lang="en-US" sz="2400" i="1" dirty="0">
                <a:hlinkClick r:id="rId4"/>
              </a:rPr>
              <a:t>GOOG</a:t>
            </a:r>
            <a:r>
              <a:rPr lang="en-US" sz="2400" i="1" dirty="0"/>
              <a:t>) has been negotiating with European regulatory authorities since 2010 in an attempt to settle an antitrust case concerning its search engine, and its third attempt to settle the case </a:t>
            </a:r>
            <a:r>
              <a:rPr lang="en-US" sz="2400" i="1" dirty="0">
                <a:hlinkClick r:id="rId5"/>
              </a:rPr>
              <a:t>has been rejected</a:t>
            </a:r>
            <a:r>
              <a:rPr lang="en-US" sz="2400" i="1" dirty="0" smtClean="0"/>
              <a:t>.</a:t>
            </a:r>
          </a:p>
          <a:p>
            <a:pPr marL="0" indent="0">
              <a:buNone/>
            </a:pPr>
            <a:r>
              <a:rPr lang="en-US" sz="900" i="1" dirty="0"/>
              <a:t> </a:t>
            </a:r>
            <a:r>
              <a:rPr lang="en-US" sz="900" i="1" dirty="0" smtClean="0"/>
              <a:t> </a:t>
            </a:r>
            <a:endParaRPr lang="en-US" sz="900" i="1" dirty="0"/>
          </a:p>
          <a:p>
            <a:pPr marL="0" indent="0">
              <a:buNone/>
            </a:pPr>
            <a:r>
              <a:rPr lang="en-US" sz="2400" i="1" dirty="0"/>
              <a:t>Google may also face new antitrust problems over its Android mobile operating system, and it's not alone in facing tough antitrust scrutiny in Europe. Microsoft (</a:t>
            </a:r>
            <a:r>
              <a:rPr lang="en-US" sz="2400" i="1" dirty="0">
                <a:hlinkClick r:id="rId6"/>
              </a:rPr>
              <a:t>MSFT</a:t>
            </a:r>
            <a:r>
              <a:rPr lang="en-US" sz="2400" i="1" dirty="0"/>
              <a:t>) has also been the subject of a long-running battle in Europe over market dominance issues. </a:t>
            </a:r>
            <a:endParaRPr lang="en-US" sz="2400" i="1" dirty="0" smtClean="0"/>
          </a:p>
          <a:p>
            <a:pPr marL="0" indent="0">
              <a:buNone/>
            </a:pPr>
            <a:r>
              <a:rPr lang="en-US" sz="900" i="1" dirty="0"/>
              <a:t> </a:t>
            </a:r>
            <a:r>
              <a:rPr lang="en-US" sz="900" i="1" dirty="0" smtClean="0"/>
              <a:t> </a:t>
            </a:r>
            <a:endParaRPr lang="en-US" sz="900" i="1" dirty="0"/>
          </a:p>
          <a:p>
            <a:pPr marL="0" indent="0">
              <a:buNone/>
            </a:pPr>
            <a:r>
              <a:rPr lang="en-US" sz="2400" i="1" dirty="0"/>
              <a:t>But what's motivating this scrutiny from European regulators? What's so bad about a company amassing monopoly power</a:t>
            </a:r>
            <a:r>
              <a:rPr lang="en-US" sz="2400" i="1" dirty="0" smtClean="0"/>
              <a:t>?”</a:t>
            </a:r>
            <a:endParaRPr lang="en-US" sz="2400" i="1" dirty="0"/>
          </a:p>
          <a:p>
            <a:pPr marL="0" indent="0">
              <a:buNone/>
            </a:pPr>
            <a:endParaRPr lang="en-US" sz="2400" dirty="0"/>
          </a:p>
          <a:p>
            <a:pPr marL="0" indent="0">
              <a:buNone/>
            </a:pPr>
            <a:r>
              <a:rPr lang="en-US" sz="3000" b="1" dirty="0"/>
              <a:t>ANSWER: "</a:t>
            </a:r>
            <a:r>
              <a:rPr lang="en-US" sz="3000" b="1" i="1" dirty="0"/>
              <a:t>The bottom line is that when companies have a monopoly, prices are too high and production is too low. There's an inefficient allocation of resources</a:t>
            </a:r>
            <a:r>
              <a:rPr lang="en-US" sz="3000" b="1" i="1" dirty="0" smtClean="0"/>
              <a:t>.</a:t>
            </a:r>
            <a:r>
              <a:rPr lang="en-US" sz="3000" b="1" dirty="0" smtClean="0"/>
              <a:t>"</a:t>
            </a:r>
            <a:endParaRPr lang="en-US" sz="3000" b="1" dirty="0"/>
          </a:p>
        </p:txBody>
      </p:sp>
      <p:sp>
        <p:nvSpPr>
          <p:cNvPr id="5" name="TextBox 4"/>
          <p:cNvSpPr txBox="1"/>
          <p:nvPr/>
        </p:nvSpPr>
        <p:spPr>
          <a:xfrm>
            <a:off x="338328" y="6096000"/>
            <a:ext cx="8534400" cy="646331"/>
          </a:xfrm>
          <a:prstGeom prst="rect">
            <a:avLst/>
          </a:prstGeom>
          <a:noFill/>
          <a:ln w="38100">
            <a:solidFill>
              <a:srgbClr val="00B0F0"/>
            </a:solidFill>
          </a:ln>
        </p:spPr>
        <p:txBody>
          <a:bodyPr wrap="square" rtlCol="0">
            <a:spAutoFit/>
          </a:bodyPr>
          <a:lstStyle/>
          <a:p>
            <a:pPr algn="ctr"/>
            <a:r>
              <a:rPr lang="en-US" sz="3600" b="1" dirty="0"/>
              <a:t>10a – </a:t>
            </a:r>
            <a:r>
              <a:rPr lang="en-US" sz="3600" b="1" dirty="0" smtClean="0"/>
              <a:t>Monopoly in the Short Run</a:t>
            </a:r>
            <a:endParaRPr lang="en-US" sz="3600" dirty="0"/>
          </a:p>
        </p:txBody>
      </p:sp>
    </p:spTree>
    <p:custDataLst>
      <p:tags r:id="rId1"/>
    </p:custDataLst>
    <p:extLst>
      <p:ext uri="{BB962C8B-B14F-4D97-AF65-F5344CB8AC3E}">
        <p14:creationId xmlns:p14="http://schemas.microsoft.com/office/powerpoint/2010/main" val="6029377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2.0"/>
  <p:tag name="DELIMITERS" val="3.1"/>
  <p:tag name="SHOWBARVISIBLE"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EXPANDSHOWBAR" val="True"/>
  <p:tag name="POWERPOINTVERSION" val="14.0"/>
  <p:tag name="TASKPANEKEY" val="ea2f1933-0a91-4976-aafa-2c0b34344a51"/>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00.xml><?xml version="1.0" encoding="utf-8"?>
<p:tagLst xmlns:a="http://schemas.openxmlformats.org/drawingml/2006/main" xmlns:r="http://schemas.openxmlformats.org/officeDocument/2006/relationships" xmlns:p="http://schemas.openxmlformats.org/presentationml/2006/main">
  <p:tag name="DELIMITERS" val="3.1"/>
</p:tagLst>
</file>

<file path=ppt/tags/tag101.xml><?xml version="1.0" encoding="utf-8"?>
<p:tagLst xmlns:a="http://schemas.openxmlformats.org/drawingml/2006/main" xmlns:r="http://schemas.openxmlformats.org/officeDocument/2006/relationships" xmlns:p="http://schemas.openxmlformats.org/presentationml/2006/main">
  <p:tag name="DELIMITERS" val="3.1"/>
</p:tagLst>
</file>

<file path=ppt/tags/tag102.xml><?xml version="1.0" encoding="utf-8"?>
<p:tagLst xmlns:a="http://schemas.openxmlformats.org/drawingml/2006/main" xmlns:r="http://schemas.openxmlformats.org/officeDocument/2006/relationships" xmlns:p="http://schemas.openxmlformats.org/presentationml/2006/main">
  <p:tag name="DELIMITERS" val="3.1"/>
</p:tagLst>
</file>

<file path=ppt/tags/tag103.xml><?xml version="1.0" encoding="utf-8"?>
<p:tagLst xmlns:a="http://schemas.openxmlformats.org/drawingml/2006/main" xmlns:r="http://schemas.openxmlformats.org/officeDocument/2006/relationships" xmlns:p="http://schemas.openxmlformats.org/presentationml/2006/main">
  <p:tag name="SLIDEGUID" val="6A7006873F4348BDAC2B6FD9D0C4C801"/>
  <p:tag name="SLIDEID" val="6A7006873F4348BDAC2B6FD9D0C4C801"/>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4;3;4;4;3;3;3;4;3;2;4;2;4;2;4;"/>
  <p:tag name="CHARTSTRINGSTD" val="0 3 5 7"/>
  <p:tag name="CHARTSTRINGREV" val="7 5 3 0"/>
  <p:tag name="CHARTSTRINGSTDPER" val="0 0.2 0.333333333333333 0.466666666666667"/>
  <p:tag name="CHARTSTRINGREVPER" val="0.466666666666667 0.333333333333333 0.2 0"/>
  <p:tag name="RESPONSESGATHERED" val="False"/>
  <p:tag name="ANONYMOUSTEMP" val="False"/>
  <p:tag name="QUESTIONALIAS" val="11. What are the profits or losses?"/>
  <p:tag name="ANSWERSALIAS" val="0AEI|smicln|0BFI|smicln|BAEF|smicln|CBFG"/>
  <p:tag name="CORRECTPOINTVALUE" val="0"/>
  <p:tag name="VALUES" val="No Value|smicln|No Value|smicln|No Value|smicln|No Value"/>
</p:tagLst>
</file>

<file path=ppt/tags/tag104.xml><?xml version="1.0" encoding="utf-8"?>
<p:tagLst xmlns:a="http://schemas.openxmlformats.org/drawingml/2006/main" xmlns:r="http://schemas.openxmlformats.org/officeDocument/2006/relationships" xmlns:p="http://schemas.openxmlformats.org/presentationml/2006/main">
  <p:tag name="ANSWERBULLETS" val="3"/>
  <p:tag name="TEXTLENGTH" val="19"/>
  <p:tag name="FONTSIZE" val="32"/>
  <p:tag name="BULLETTYPE" val="ppBulletArabicPeriod"/>
  <p:tag name="ANSWERTEXT" val="0AEI&#10;0BFI&#10;BAEF&#10;CBFG"/>
  <p:tag name="OLDNUMANSWERS" val="4"/>
</p:tagLst>
</file>

<file path=ppt/tags/tag105.xml><?xml version="1.0" encoding="utf-8"?>
<p:tagLst xmlns:a="http://schemas.openxmlformats.org/drawingml/2006/main" xmlns:r="http://schemas.openxmlformats.org/officeDocument/2006/relationships" xmlns:p="http://schemas.openxmlformats.org/presentationml/2006/main">
  <p:tag name="SLIDEID" val="6A7006873F4348BDAC2B6FD9D0C4C801"/>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4;3;4;4;3;3;3;4;3;2;4;2;4;2;4;"/>
  <p:tag name="CHARTSTRINGSTD" val="0 3 5 7"/>
  <p:tag name="CHARTSTRINGREV" val="7 5 3 0"/>
  <p:tag name="CHARTSTRINGSTDPER" val="0 0.2 0.333333333333333 0.466666666666667"/>
  <p:tag name="CHARTSTRINGREVPER" val="0.466666666666667 0.333333333333333 0.2 0"/>
  <p:tag name="RESPONSESGATHERED" val="False"/>
  <p:tag name="ANONYMOUSTEMP" val="False"/>
  <p:tag name="QUESTIONALIAS" val="11. What are the profits or losses?"/>
  <p:tag name="ANSWERSALIAS" val="0AEI|smicln|0BFI|smicln|BAEF|smicln|CBFG"/>
  <p:tag name="SLIDEORDER" val="2"/>
  <p:tag name="SLIDEGUID" val="9EB711EDE76F45008334EC9D60149B74"/>
  <p:tag name="CORRECTPOINTVALUE" val="1"/>
  <p:tag name="VALUES" val="Incorrect|smicln|Incorrect|smicln|Correct|smicln|Incorrect"/>
</p:tagLst>
</file>

<file path=ppt/tags/tag10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7.xml><?xml version="1.0" encoding="utf-8"?>
<p:tagLst xmlns:a="http://schemas.openxmlformats.org/drawingml/2006/main" xmlns:r="http://schemas.openxmlformats.org/officeDocument/2006/relationships" xmlns:p="http://schemas.openxmlformats.org/presentationml/2006/main">
  <p:tag name="ANSWERBULLETS" val="3"/>
  <p:tag name="TEXTLENGTH" val="19"/>
  <p:tag name="FONTSIZE" val="32"/>
  <p:tag name="BULLETTYPE" val="ppBulletArabicPeriod"/>
  <p:tag name="ANSWERTEXT" val="0AEI&#10;0BFI&#10;BAEF&#10;CBFG"/>
  <p:tag name="OLDNUMANSWERS" val="4"/>
</p:tagLst>
</file>

<file path=ppt/tags/tag108.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SLIDEGUID" val="AA1E3F8EDF7E4BD0A01C91DE8D9840C2"/>
  <p:tag name="SLIDEID" val="AA1E3F8EDF7E4BD0A01C91DE8D9840C2"/>
  <p:tag name="SLIDEORDER" val="1"/>
  <p:tag name="SLIDETYPE" val="Q"/>
  <p:tag name="DEMOGRAPHIC" val="False"/>
  <p:tag name="TEAMASSIGN" val="False"/>
  <p:tag name="SPEEDSCORING" val="False"/>
  <p:tag name="INCORRECTPOINTVALUE" val="0"/>
  <p:tag name="ZEROBASED" val="False"/>
  <p:tag name="DELIMITERS" val="3.1"/>
  <p:tag name="VALUEFORMAT" val="0%"/>
  <p:tag name="QUESTIONALIAS" val="1. Which is NOT a characteristic of monopolies?"/>
  <p:tag name="ANSWERSALIAS" val="Single firm|smicln|A lot of control over price|smicln|Mutual interdependence|smicln|Unique product|smicln|Blocked entry|smicln|Public relations non-price competition"/>
  <p:tag name="TOTALRESPONSES" val="15"/>
  <p:tag name="RESPONSECOUNT" val="15"/>
  <p:tag name="SLICED" val="False"/>
  <p:tag name="RESPONSES" val="3;3;3;3;3;3;3;3;6;6;3;6;3;4;3;"/>
  <p:tag name="CHARTSTRINGSTD" val="0 0 11 1 0 3"/>
  <p:tag name="CHARTSTRINGREV" val="3 0 1 11 0 0"/>
  <p:tag name="CHARTSTRINGSTDPER" val="0 0 0.733333333333333 0.0666666666666667 0 0.2"/>
  <p:tag name="CHARTSTRINGREVPER" val="0.2 0 0.0666666666666667 0.733333333333333 0 0"/>
  <p:tag name="RESPONSESGATHERED" val="False"/>
  <p:tag name="ANONYMOUSTEMP" val="False"/>
  <p:tag name="VALUES" val="No Value|smicln|No Value|smicln|No Value|smicln|No Value|smicln|No Value|smicln|No Value|smicln|No Value"/>
  <p:tag name="CORRECTPOINTVALUE" val="0"/>
</p:tagLst>
</file>

<file path=ppt/tags/tag13.xml><?xml version="1.0" encoding="utf-8"?>
<p:tagLst xmlns:a="http://schemas.openxmlformats.org/drawingml/2006/main" xmlns:r="http://schemas.openxmlformats.org/officeDocument/2006/relationships" xmlns:p="http://schemas.openxmlformats.org/presentationml/2006/main">
  <p:tag name="ANSWERBULLETS" val="3"/>
  <p:tag name="TEXTLENGTH" val="130"/>
  <p:tag name="FONTSIZE" val="32"/>
  <p:tag name="BULLETTYPE" val="ppBulletArabicPeriod"/>
  <p:tag name="ANSWERTEXT" val="Single firm&#10;A lot of control over price&#10;Mutual interdependence&#10;Unique product&#10;Blocked entry&#10;Public relations non-price competition"/>
  <p:tag name="OLDNUMANSWERS" val="6"/>
</p:tagLst>
</file>

<file path=ppt/tags/tag1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VALUES" val="Incorrect|smicln|Incorrect|smicln|Correct|smicln|Incorrect|smicln|Incorrect|smicln|Incorrect|smicln|No Value"/>
  <p:tag name="QUESTIONALIAS" val="1. Which is NOT a characteristic of monopolies?"/>
  <p:tag name="ANSWERSALIAS" val="Single firm|smicln|A lot of control over price|smicln|Mutual interdependence|smicln|Unique product|smicln|Blocked entry|smicln|Public relations non-price competition"/>
  <p:tag name="TOTALRESPONSES" val="15"/>
  <p:tag name="RESPONSECOUNT" val="15"/>
  <p:tag name="SLICED" val="False"/>
  <p:tag name="RESPONSES" val="3;3;3;3;3;3;3;3;6;6;3;6;3;4;3;"/>
  <p:tag name="CHARTSTRINGSTD" val="0 0 11 1 0 3"/>
  <p:tag name="CHARTSTRINGREV" val="3 0 1 11 0 0"/>
  <p:tag name="CHARTSTRINGSTDPER" val="0 0 0.733333333333333 0.0666666666666667 0 0.2"/>
  <p:tag name="CHARTSTRINGREVPER" val="0.2 0 0.0666666666666667 0.733333333333333 0 0"/>
  <p:tag name="RESPONSESGATHERED" val="False"/>
  <p:tag name="ANONYMOUSTEMP" val="False"/>
  <p:tag name="SLIDEORDER" val="2"/>
  <p:tag name="SLIDEGUID" val="1174CC38901F44AFA7A89652FEBB6025"/>
  <p:tag name="CORRECTPOINTVALUE" val="1"/>
</p:tagLst>
</file>

<file path=ppt/tags/tag1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6.xml><?xml version="1.0" encoding="utf-8"?>
<p:tagLst xmlns:a="http://schemas.openxmlformats.org/drawingml/2006/main" xmlns:r="http://schemas.openxmlformats.org/officeDocument/2006/relationships" xmlns:p="http://schemas.openxmlformats.org/presentationml/2006/main">
  <p:tag name="ANSWERBULLETS" val="3"/>
  <p:tag name="TEXTLENGTH" val="130"/>
  <p:tag name="FONTSIZE" val="32"/>
  <p:tag name="BULLETTYPE" val="ppBulletArabicPeriod"/>
  <p:tag name="ANSWERTEXT" val="Single firm&#10;A lot of control over price&#10;Mutual interdependence&#10;Unique product&#10;Blocked entry&#10;Public relations non-price competition"/>
  <p:tag name="OLDNUMANSWERS" val="6"/>
</p:tagLst>
</file>

<file path=ppt/tags/tag17.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QUESTIONALIAS" val="3.Which of the following is a good example of a monopoly? "/>
  <p:tag name="ANSWERSALIAS" val="A fast-food restaurant|smicln|A soft drink company|smicln|A local electric company|smicln|A construction firm"/>
  <p:tag name="TOTALRESPONSES" val="15"/>
  <p:tag name="RESPONSECOUNT" val="15"/>
  <p:tag name="SLICED" val="False"/>
  <p:tag name="RESPONSES" val="3;3;3;3;3;3;3;3;3;3;3;3;3;3;3;"/>
  <p:tag name="CHARTSTRINGSTD" val="0 0 15 0"/>
  <p:tag name="CHARTSTRINGREV" val="0 15 0 0"/>
  <p:tag name="CHARTSTRINGSTDPER" val="0 0 1 0"/>
  <p:tag name="CHARTSTRINGREVPER" val="0 1 0 0"/>
  <p:tag name="RESPONSESGATHERED" val="False"/>
  <p:tag name="ANONYMOUSTEMP" val="False"/>
  <p:tag name="SLIDEORDER" val="2"/>
  <p:tag name="SLIDEGUID" val="2F6BDEBAB00046C6A09679C4365BE380"/>
  <p:tag name="CORRECTPOINTVALUE" val="0"/>
  <p:tag name="VALUES" val="No Value|smicln|No Value|smicln|No Value|smicln|No Value"/>
</p:tagLst>
</file>

<file path=ppt/tags/tag18.xml><?xml version="1.0" encoding="utf-8"?>
<p:tagLst xmlns:a="http://schemas.openxmlformats.org/drawingml/2006/main" xmlns:r="http://schemas.openxmlformats.org/officeDocument/2006/relationships" xmlns:p="http://schemas.openxmlformats.org/presentationml/2006/main">
  <p:tag name="ANSWERBULLETS" val="3"/>
  <p:tag name="TEXTLENGTH" val="88"/>
  <p:tag name="FONTSIZE" val="32"/>
  <p:tag name="BULLETTYPE" val="ppBulletArabicPeriod"/>
  <p:tag name="ANSWERTEXT" val="A fast-food restaurant&#10;A soft drink company&#10;A local electric company&#10;A construction firm"/>
  <p:tag name="OLDNUMANSWERS" val="4"/>
</p:tagLst>
</file>

<file path=ppt/tags/tag19.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QUESTIONALIAS" val="3.Which of the following is a good example of a monopoly? "/>
  <p:tag name="ANSWERSALIAS" val="A fast-food restaurant|smicln|A soft drink company|smicln|A local electric company|smicln|A construction firm"/>
  <p:tag name="TOTALRESPONSES" val="15"/>
  <p:tag name="RESPONSECOUNT" val="15"/>
  <p:tag name="SLICED" val="False"/>
  <p:tag name="RESPONSES" val="3;3;3;3;3;3;3;3;3;3;3;3;3;3;3;"/>
  <p:tag name="CHARTSTRINGSTD" val="0 0 15 0"/>
  <p:tag name="CHARTSTRINGREV" val="0 15 0 0"/>
  <p:tag name="CHARTSTRINGSTDPER" val="0 0 1 0"/>
  <p:tag name="CHARTSTRINGREVPER" val="0 1 0 0"/>
  <p:tag name="RESPONSESGATHERED" val="False"/>
  <p:tag name="ANONYMOUSTEMP" val="False"/>
  <p:tag name="SLIDEORDER" val="3"/>
  <p:tag name="SLIDEGUID" val="F63C810C5D7148E591B0BE25257468C9"/>
  <p:tag name="CORRECTPOINTVALUE" val="1"/>
  <p:tag name="VALUES" val="Incorrect|smicln|Incorrect|smicln|Correct|smicln|Incorrect"/>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ANSWERBULLETS" val="3"/>
  <p:tag name="TEXTLENGTH" val="88"/>
  <p:tag name="FONTSIZE" val="32"/>
  <p:tag name="BULLETTYPE" val="ppBulletArabicPeriod"/>
  <p:tag name="ANSWERTEXT" val="A fast-food restaurant&#10;A soft drink company&#10;A local electric company&#10;A construction firm"/>
  <p:tag name="OLDNUMANSWERS" val="4"/>
</p:tagLst>
</file>

<file path=ppt/tags/tag2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SLIDEGUID" val="519BFF3EE7814C40A75E652EE23FC473"/>
  <p:tag name="SLIDEID" val="519BFF3EE7814C40A75E652EE23FC473"/>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3;3;3;3;3;3;3;3;3;3;3;"/>
  <p:tag name="CHARTSTRINGSTD" val="0 0 15 0"/>
  <p:tag name="CHARTSTRINGREV" val="0 15 0 0"/>
  <p:tag name="CHARTSTRINGSTDPER" val="0 0 1 0"/>
  <p:tag name="CHARTSTRINGREVPER" val="0 1 0 0"/>
  <p:tag name="RESPONSESGATHERED" val="False"/>
  <p:tag name="ANONYMOUSTEMP" val="False"/>
  <p:tag name="QUESTIONALIAS" val="2. Which of the following is NOT a barrier to entry? "/>
  <p:tag name="ANSWERSALIAS" val="Economies of scale / costs|smicln|Legal barriers|smicln|Ownership of essential raw material|smicln|Pricing and other strategies|smicln|Price discrimination"/>
  <p:tag name="CORRECTPOINTVALUE" val="0"/>
  <p:tag name="VALUES" val="No Value|smicln|No Value|smicln|No Value|smicln|No Value|smicln|No Value"/>
</p:tagLst>
</file>

<file path=ppt/tags/tag28.xml><?xml version="1.0" encoding="utf-8"?>
<p:tagLst xmlns:a="http://schemas.openxmlformats.org/drawingml/2006/main" xmlns:r="http://schemas.openxmlformats.org/officeDocument/2006/relationships" xmlns:p="http://schemas.openxmlformats.org/presentationml/2006/main">
  <p:tag name="ANSWERBULLETS" val="3"/>
  <p:tag name="TEXTLENGTH" val="127"/>
  <p:tag name="FONTSIZE" val="32"/>
  <p:tag name="BULLETTYPE" val="ppBulletArabicPeriod"/>
  <p:tag name="ANSWERTEXT" val="Economies of scale / costs&#10;Legal barriers&#10;Ownership of essential raw material&#10;Pricing and other strategies&#10;Price discrimination"/>
  <p:tag name="OLDNUMANSWERS" val="5"/>
</p:tagLst>
</file>

<file path=ppt/tags/tag29.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3;3;3;3;3;3;3;3;3;3;3;"/>
  <p:tag name="CHARTSTRINGSTD" val="0 0 15 0"/>
  <p:tag name="CHARTSTRINGREV" val="0 15 0 0"/>
  <p:tag name="CHARTSTRINGSTDPER" val="0 0 1 0"/>
  <p:tag name="CHARTSTRINGREVPER" val="0 1 0 0"/>
  <p:tag name="RESPONSESGATHERED" val="False"/>
  <p:tag name="ANONYMOUSTEMP" val="False"/>
  <p:tag name="QUESTIONALIAS" val="2. Which of the following is NOT a barrier to entry? "/>
  <p:tag name="ANSWERSALIAS" val="Economies of scale / costs|smicln|Legal barriers|smicln|Ownership of essential raw material|smicln|Pricing and other strategies|smicln|Price discrimination"/>
  <p:tag name="SLIDEORDER" val="2"/>
  <p:tag name="SLIDEGUID" val="C4BFF82C64D54BDBBE4D8FF78C783EE2"/>
  <p:tag name="CORRECTPOINTVALUE" val="1"/>
  <p:tag name="VALUES" val="Incorrect|smicln|Incorrect|smicln|Incorrect|smicln|Incorrect|smicln|Correct"/>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1.xml><?xml version="1.0" encoding="utf-8"?>
<p:tagLst xmlns:a="http://schemas.openxmlformats.org/drawingml/2006/main" xmlns:r="http://schemas.openxmlformats.org/officeDocument/2006/relationships" xmlns:p="http://schemas.openxmlformats.org/presentationml/2006/main">
  <p:tag name="ANSWERBULLETS" val="3"/>
  <p:tag name="TEXTLENGTH" val="127"/>
  <p:tag name="FONTSIZE" val="32"/>
  <p:tag name="BULLETTYPE" val="ppBulletArabicPeriod"/>
  <p:tag name="ANSWERTEXT" val="Economies of scale / costs&#10;Legal barriers&#10;Ownership of essential raw material&#10;Pricing and other strategies&#10;Price discrimination"/>
  <p:tag name="OLDNUMANSWERS" val="5"/>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SLIDEGUID" val="5945E7A62CBC47768EBDE38FFCD1322B"/>
  <p:tag name="SLIDEID" val="5945E7A62CBC47768EBDE38FFCD1322B"/>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4;4;4;4;2;4;4;4;4;4;4;3;4;2;4;"/>
  <p:tag name="CHARTSTRINGSTD" val="0 2 1 12"/>
  <p:tag name="CHARTSTRINGREV" val="12 1 2 0"/>
  <p:tag name="CHARTSTRINGSTDPER" val="0 0.133333333333333 0.0666666666666667 0.8"/>
  <p:tag name="CHARTSTRINGREVPER" val="0.8 0.0666666666666667 0.133333333333333 0"/>
  <p:tag name="RESPONSESGATHERED" val="False"/>
  <p:tag name="ANONYMOUSTEMP" val="False"/>
  <p:tag name="ANSWERSALIAS" val="They determine long run profits|smicln|They allow for price discrimination|smicln|They permit product differentiation|smicln|They create mutual interdependence"/>
  <p:tag name="CORRECTPOINTVALUE" val="0"/>
  <p:tag name="QUESTIONALIAS" val="4. Why are barriers important?"/>
  <p:tag name="VALUES" val="No Value|smicln|No Value|smicln|No Value|smicln|No Value"/>
</p:tagLst>
</file>

<file path=ppt/tags/tag36.xml><?xml version="1.0" encoding="utf-8"?>
<p:tagLst xmlns:a="http://schemas.openxmlformats.org/drawingml/2006/main" xmlns:r="http://schemas.openxmlformats.org/officeDocument/2006/relationships" xmlns:p="http://schemas.openxmlformats.org/presentationml/2006/main">
  <p:tag name="ANSWERBULLETS" val="3"/>
  <p:tag name="TEXTLENGTH" val="138"/>
  <p:tag name="FONTSIZE" val="32"/>
  <p:tag name="BULLETTYPE" val="ppBulletArabicPeriod"/>
  <p:tag name="ANSWERTEXT" val="They determine long run profits&#10;They allow for price discrimination&#10;They permit product differentiation&#10;They create mutual interdependence"/>
  <p:tag name="OLDNUMANSWERS" val="4"/>
</p:tagLst>
</file>

<file path=ppt/tags/tag37.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4;4;4;4;2;4;4;4;4;4;4;3;4;2;4;"/>
  <p:tag name="CHARTSTRINGSTD" val="0 2 1 12"/>
  <p:tag name="CHARTSTRINGREV" val="12 1 2 0"/>
  <p:tag name="CHARTSTRINGSTDPER" val="0 0.133333333333333 0.0666666666666667 0.8"/>
  <p:tag name="CHARTSTRINGREVPER" val="0.8 0.0666666666666667 0.133333333333333 0"/>
  <p:tag name="RESPONSESGATHERED" val="False"/>
  <p:tag name="ANONYMOUSTEMP" val="False"/>
  <p:tag name="QUESTIONALIAS" val="4. Why are barriers important?:"/>
  <p:tag name="ANSWERSALIAS" val="They determine long run profits|smicln|They allow for price discrimination|smicln|They permit product differentiation|smicln|They create mutual interdependence"/>
  <p:tag name="SLIDEORDER" val="2"/>
  <p:tag name="SLIDEGUID" val="0086AA7E3BC247B9A5AF852928F59658"/>
  <p:tag name="CORRECTPOINTVALUE" val="1"/>
  <p:tag name="VALUES" val="Correct|smicln|Incorrect|smicln|Incorrect|smicln|Incorrect"/>
</p:tagLst>
</file>

<file path=ppt/tags/tag38.xml><?xml version="1.0" encoding="utf-8"?>
<p:tagLst xmlns:a="http://schemas.openxmlformats.org/drawingml/2006/main" xmlns:r="http://schemas.openxmlformats.org/officeDocument/2006/relationships" xmlns:p="http://schemas.openxmlformats.org/presentationml/2006/main">
  <p:tag name="ANSWERBULLETS" val="3"/>
  <p:tag name="TEXTLENGTH" val="138"/>
  <p:tag name="FONTSIZE" val="32"/>
  <p:tag name="BULLETTYPE" val="ppBulletArabicPeriod"/>
  <p:tag name="ANSWERTEXT" val="They determine long run profits&#10;They allow for price discrimination&#10;They permit product differentiation&#10;They create mutual interdependence"/>
  <p:tag name="OLDNUMANSWERS" val="4"/>
</p:tagLst>
</file>

<file path=ppt/tags/tag3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QUESTIONALIAS" val="3. The demand curve facing a monopoly is "/>
  <p:tag name="ANSWERSALIAS" val="Perfectly elastic|smicln|Relatively elastic|smicln|Equal to its MR|smicln|Downward sloping"/>
  <p:tag name="TOTALRESPONSES" val="15"/>
  <p:tag name="RESPONSECOUNT" val="15"/>
  <p:tag name="SLICED" val="False"/>
  <p:tag name="RESPONSES" val="4;4;4;4;2;4;4;4;4;4;4;3;4;2;4;"/>
  <p:tag name="CHARTSTRINGSTD" val="0 2 1 12"/>
  <p:tag name="CHARTSTRINGREV" val="12 1 2 0"/>
  <p:tag name="CHARTSTRINGSTDPER" val="0 0.133333333333333 0.0666666666666667 0.8"/>
  <p:tag name="CHARTSTRINGREVPER" val="0.8 0.0666666666666667 0.133333333333333 0"/>
  <p:tag name="RESPONSESGATHERED" val="False"/>
  <p:tag name="ANONYMOUSTEMP" val="False"/>
  <p:tag name="SLIDEORDER" val="2"/>
  <p:tag name="SLIDEGUID" val="A09FB68CBDCF4EBB9F4E83986E7D0BF4"/>
  <p:tag name="CORRECTPOINTVALUE" val="0"/>
  <p:tag name="VALUES" val="No Value|smicln|No Value|smicln|No Value|smicln|No Value"/>
</p:tagLst>
</file>

<file path=ppt/tags/tag43.xml><?xml version="1.0" encoding="utf-8"?>
<p:tagLst xmlns:a="http://schemas.openxmlformats.org/drawingml/2006/main" xmlns:r="http://schemas.openxmlformats.org/officeDocument/2006/relationships" xmlns:p="http://schemas.openxmlformats.org/presentationml/2006/main">
  <p:tag name="ANSWERBULLETS" val="3"/>
  <p:tag name="TEXTLENGTH" val="69"/>
  <p:tag name="FONTSIZE" val="32"/>
  <p:tag name="BULLETTYPE" val="ppBulletArabicPeriod"/>
  <p:tag name="ANSWERTEXT" val="Perfectly elastic&#10;Relatively elastic&#10;Equal to its MR&#10;Downward sloping"/>
  <p:tag name="OLDNUMANSWERS" val="4"/>
</p:tagLst>
</file>

<file path=ppt/tags/tag44.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QUESTIONALIAS" val="3. The demand curve facing a monopoly is "/>
  <p:tag name="ANSWERSALIAS" val="Perfectly elastic|smicln|Relatively elastic|smicln|Equal to its MR|smicln|Downward sloping"/>
  <p:tag name="TOTALRESPONSES" val="15"/>
  <p:tag name="RESPONSECOUNT" val="15"/>
  <p:tag name="SLICED" val="False"/>
  <p:tag name="RESPONSES" val="4;4;4;4;2;4;4;4;4;4;4;3;4;2;4;"/>
  <p:tag name="CHARTSTRINGSTD" val="0 2 1 12"/>
  <p:tag name="CHARTSTRINGREV" val="12 1 2 0"/>
  <p:tag name="CHARTSTRINGSTDPER" val="0 0.133333333333333 0.0666666666666667 0.8"/>
  <p:tag name="CHARTSTRINGREVPER" val="0.8 0.0666666666666667 0.133333333333333 0"/>
  <p:tag name="RESPONSESGATHERED" val="False"/>
  <p:tag name="ANONYMOUSTEMP" val="False"/>
  <p:tag name="SLIDEORDER" val="3"/>
  <p:tag name="SLIDEGUID" val="802E73C2AB0C4752AF9A883317DF1606"/>
  <p:tag name="CORRECTPOINTVALUE" val="1"/>
  <p:tag name="VALUES" val="Incorrect|smicln|Incorrect|smicln|Incorrect|smicln|Correct"/>
</p:tagLst>
</file>

<file path=ppt/tags/tag45.xml><?xml version="1.0" encoding="utf-8"?>
<p:tagLst xmlns:a="http://schemas.openxmlformats.org/drawingml/2006/main" xmlns:r="http://schemas.openxmlformats.org/officeDocument/2006/relationships" xmlns:p="http://schemas.openxmlformats.org/presentationml/2006/main">
  <p:tag name="ANSWERBULLETS" val="3"/>
  <p:tag name="TEXTLENGTH" val="69"/>
  <p:tag name="FONTSIZE" val="32"/>
  <p:tag name="BULLETTYPE" val="ppBulletArabicPeriod"/>
  <p:tag name="ANSWERTEXT" val="Perfectly elastic&#10;Relatively elastic&#10;Equal to its MR&#10;Downward sloping"/>
  <p:tag name="OLDNUMANSWERS" val="4"/>
</p:tagLst>
</file>

<file path=ppt/tags/tag4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SLIDEGUID" val="59D7855427E848BA8597AB56B0989843"/>
  <p:tag name="SLIDEID" val="59D7855427E848BA8597AB56B0989843"/>
  <p:tag name="SLIDEORDER" val="1"/>
  <p:tag name="SLIDETYPE" val="Q"/>
  <p:tag name="DEMOGRAPHIC" val="False"/>
  <p:tag name="TEAMASSIGN" val="False"/>
  <p:tag name="SPEEDSCORING" val="False"/>
  <p:tag name="INCORRECTPOINTVALUE" val="0"/>
  <p:tag name="ZEROBASED" val="False"/>
  <p:tag name="DELIMITERS" val="3.1"/>
  <p:tag name="VALUEFORMAT" val="0%"/>
  <p:tag name="QUESTIONALIAS" val="2. A monopolist can sell 1 widget for $5. In order to sell 2 widgets, the firm must lower the price to $4.  What happens to MR?"/>
  <p:tag name="ANSWERSALIAS" val="MR = $1|smicln|MR = $2|smicln|MR = $3|smicln|MR = $4|smicln|MR = $5"/>
  <p:tag name="TOTALRESPONSES" val="15"/>
  <p:tag name="RESPONSECOUNT" val="15"/>
  <p:tag name="SLICED" val="False"/>
  <p:tag name="RESPONSES" val="4;4;4;3;3;3;4;1;3;1;3;2;3;2;3;"/>
  <p:tag name="CHARTSTRINGSTD" val="2 2 7 4 0"/>
  <p:tag name="CHARTSTRINGREV" val="0 4 7 2 2"/>
  <p:tag name="CHARTSTRINGSTDPER" val="0.133333333333333 0.133333333333333 0.466666666666667 0.266666666666667 0"/>
  <p:tag name="CHARTSTRINGREVPER" val="0 0.266666666666667 0.466666666666667 0.133333333333333 0.133333333333333"/>
  <p:tag name="RESPONSESGATHERED" val="False"/>
  <p:tag name="ANONYMOUSTEMP" val="False"/>
  <p:tag name="CORRECTPOINTVALUE" val="0"/>
  <p:tag name="VALUES" val="No Value|smicln|No Value|smicln|No Value|smicln|No Value|smicln|No Value"/>
</p:tagLst>
</file>

<file path=ppt/tags/tag51.xml><?xml version="1.0" encoding="utf-8"?>
<p:tagLst xmlns:a="http://schemas.openxmlformats.org/drawingml/2006/main" xmlns:r="http://schemas.openxmlformats.org/officeDocument/2006/relationships" xmlns:p="http://schemas.openxmlformats.org/presentationml/2006/main">
  <p:tag name="ANSWERBULLETS" val="3"/>
  <p:tag name="TEXTLENGTH" val="39"/>
  <p:tag name="FONTSIZE" val="32"/>
  <p:tag name="BULLETTYPE" val="ppBulletArabicPeriod"/>
  <p:tag name="ANSWERTEXT" val="MR = $1&#10;MR = $2&#10;MR = $3&#10;MR = $4&#10;MR = $5"/>
  <p:tag name="OLDNUMANSWERS" val="5"/>
</p:tagLst>
</file>

<file path=ppt/tags/tag52.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QUESTIONALIAS" val="2. A monopolist can sell 1 widget for $5. In order to sell 2 widgets, the firm must lower the price to $4.  What happens to MR?"/>
  <p:tag name="ANSWERSALIAS" val="MR = $1|smicln|MR = $2|smicln|MR = $3|smicln|MR = $4|smicln|MR = $5"/>
  <p:tag name="TOTALRESPONSES" val="15"/>
  <p:tag name="RESPONSECOUNT" val="15"/>
  <p:tag name="SLICED" val="False"/>
  <p:tag name="RESPONSES" val="4;4;4;3;3;3;4;1;3;1;3;2;3;2;3;"/>
  <p:tag name="CHARTSTRINGSTD" val="2 2 7 4 0"/>
  <p:tag name="CHARTSTRINGREV" val="0 4 7 2 2"/>
  <p:tag name="CHARTSTRINGSTDPER" val="0.133333333333333 0.133333333333333 0.466666666666667 0.266666666666667 0"/>
  <p:tag name="CHARTSTRINGREVPER" val="0 0.266666666666667 0.466666666666667 0.133333333333333 0.133333333333333"/>
  <p:tag name="RESPONSESGATHERED" val="False"/>
  <p:tag name="ANONYMOUSTEMP" val="False"/>
  <p:tag name="SLIDEORDER" val="2"/>
  <p:tag name="SLIDEGUID" val="4667E1AA266F4ED5A6513B2FE3AE5946"/>
  <p:tag name="CORRECTPOINTVALUE" val="1"/>
  <p:tag name="VALUES" val="Incorrect|smicln|Incorrect|smicln|Correct|smicln|Incorrect|smicln|Incorrect"/>
</p:tagLst>
</file>

<file path=ppt/tags/tag53.xml><?xml version="1.0" encoding="utf-8"?>
<p:tagLst xmlns:a="http://schemas.openxmlformats.org/drawingml/2006/main" xmlns:r="http://schemas.openxmlformats.org/officeDocument/2006/relationships" xmlns:p="http://schemas.openxmlformats.org/presentationml/2006/main">
  <p:tag name="ANSWERBULLETS" val="3"/>
  <p:tag name="TEXTLENGTH" val="39"/>
  <p:tag name="FONTSIZE" val="32"/>
  <p:tag name="BULLETTYPE" val="ppBulletArabicPeriod"/>
  <p:tag name="ANSWERTEXT" val="MR = $1&#10;MR = $2&#10;MR = $3&#10;MR = $4&#10;MR = $5"/>
  <p:tag name="OLDNUMANSWERS" val="5"/>
</p:tagLst>
</file>

<file path=ppt/tags/tag5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5.xml><?xml version="1.0" encoding="utf-8"?>
<p:tagLst xmlns:a="http://schemas.openxmlformats.org/drawingml/2006/main" xmlns:r="http://schemas.openxmlformats.org/officeDocument/2006/relationships" xmlns:p="http://schemas.openxmlformats.org/presentationml/2006/main">
  <p:tag name="SLIDEGUID" val="387755D6CCD24FAA9E39AF86C2116800"/>
  <p:tag name="SLIDEID" val="387755D6CCD24FAA9E39AF86C2116800"/>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2;2;2;2;2;2;3;2;2;2;2;2;2;3;2;"/>
  <p:tag name="CHARTSTRINGSTD" val="0 13 2 0"/>
  <p:tag name="CHARTSTRINGREV" val="0 2 13 0"/>
  <p:tag name="CHARTSTRINGSTDPER" val="0 0.866666666666667 0.133333333333333 0"/>
  <p:tag name="CHARTSTRINGREVPER" val="0 0.133333333333333 0.866666666666667 0"/>
  <p:tag name="RESPONSESGATHERED" val="False"/>
  <p:tag name="ANONYMOUSTEMP" val="False"/>
  <p:tag name="QUESTIONALIAS" val="5. The MR is less than the price for imperfectly competitive firms because:"/>
  <p:tag name="ANSWERSALIAS" val="Demand is elastic|smicln|To sell more they must lower the price of all that they sell|smicln|Entry is blocked|smicln|They sell unique products"/>
  <p:tag name="CORRECTPOINTVALUE" val="0"/>
  <p:tag name="VALUES" val="No Value|smicln|No Value|smicln|No Value|smicln|No Value"/>
</p:tagLst>
</file>

<file path=ppt/tags/tag56.xml><?xml version="1.0" encoding="utf-8"?>
<p:tagLst xmlns:a="http://schemas.openxmlformats.org/drawingml/2006/main" xmlns:r="http://schemas.openxmlformats.org/officeDocument/2006/relationships" xmlns:p="http://schemas.openxmlformats.org/presentationml/2006/main">
  <p:tag name="ANSWERBULLETS" val="3"/>
  <p:tag name="TEXTLENGTH" val="121"/>
  <p:tag name="FONTSIZE" val="32"/>
  <p:tag name="BULLETTYPE" val="ppBulletArabicPeriod"/>
  <p:tag name="ANSWERTEXT" val="Demand is elastic&#10;To sell more they must lower the price of all that they sell&#10;Entry is blocked&#10;They sell unique products"/>
  <p:tag name="OLDNUMANSWERS" val="4"/>
</p:tagLst>
</file>

<file path=ppt/tags/tag57.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2;2;2;2;2;2;3;2;2;2;2;2;2;3;2;"/>
  <p:tag name="CHARTSTRINGSTD" val="0 13 2 0"/>
  <p:tag name="CHARTSTRINGREV" val="0 2 13 0"/>
  <p:tag name="CHARTSTRINGSTDPER" val="0 0.866666666666667 0.133333333333333 0"/>
  <p:tag name="CHARTSTRINGREVPER" val="0 0.133333333333333 0.866666666666667 0"/>
  <p:tag name="RESPONSESGATHERED" val="False"/>
  <p:tag name="ANONYMOUSTEMP" val="False"/>
  <p:tag name="QUESTIONALIAS" val="5. The MR is less than the price for imperfectly competitive firms because:"/>
  <p:tag name="ANSWERSALIAS" val="Demand is elastic|smicln|To sell more they must lower the price of all that they sell|smicln|Entry is blocked|smicln|They sell unique products"/>
  <p:tag name="SLIDEORDER" val="2"/>
  <p:tag name="SLIDEGUID" val="D8684E4E406945B49919892852BBECA2"/>
  <p:tag name="CORRECTPOINTVALUE" val="1"/>
  <p:tag name="VALUES" val="Incorrect|smicln|Correct|smicln|Incorrect|smicln|Incorrect"/>
</p:tagLst>
</file>

<file path=ppt/tags/tag5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9.xml><?xml version="1.0" encoding="utf-8"?>
<p:tagLst xmlns:a="http://schemas.openxmlformats.org/drawingml/2006/main" xmlns:r="http://schemas.openxmlformats.org/officeDocument/2006/relationships" xmlns:p="http://schemas.openxmlformats.org/presentationml/2006/main">
  <p:tag name="ANSWERBULLETS" val="3"/>
  <p:tag name="TEXTLENGTH" val="121"/>
  <p:tag name="FONTSIZE" val="32"/>
  <p:tag name="BULLETTYPE" val="ppBulletArabicPeriod"/>
  <p:tag name="ANSWERTEXT" val="Demand is elastic&#10;To sell more they must lower the price of all that they sell&#10;Entry is blocked&#10;They sell unique products"/>
  <p:tag name="OLDNUMANSWERS" val="4"/>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CORRECTPOINTVALUE" val="1"/>
  <p:tag name="TOTALRESPONSES" val="12"/>
  <p:tag name="RESPONSECOUNT" val="12"/>
  <p:tag name="SLICED" val="False"/>
  <p:tag name="RESPONSES" val="2;2;2;2;2;2;1;2;1;2;2;-;2;-;"/>
  <p:tag name="CHARTSTRINGSTD" val="2 10 0 0"/>
  <p:tag name="CHARTSTRINGREV" val="0 0 10 2"/>
  <p:tag name="CHARTSTRINGSTDPER" val="0.166666666666667 0.833333333333333 0 0"/>
  <p:tag name="CHARTSTRINGREVPER" val="0 0 0.833333333333333 0.166666666666667"/>
  <p:tag name="RESPONSESGATHERED" val="False"/>
  <p:tag name="ANONYMOUSTEMP" val="False"/>
  <p:tag name="ANSWERSALIAS" val="A|smicln|B|smicln|C"/>
  <p:tag name="QUESTIONALIAS" val="8. Which is drawn correctly?"/>
  <p:tag name="SLIDEORDER" val="3"/>
  <p:tag name="SLIDEGUID" val="100D88C6FBBB4B4CBEE688A000478DDC"/>
  <p:tag name="VALUES" val="No Value|smicln|No Value|smicln|No Value"/>
</p:tagLst>
</file>

<file path=ppt/tags/tag62.xml><?xml version="1.0" encoding="utf-8"?>
<p:tagLst xmlns:a="http://schemas.openxmlformats.org/drawingml/2006/main" xmlns:r="http://schemas.openxmlformats.org/officeDocument/2006/relationships" xmlns:p="http://schemas.openxmlformats.org/presentationml/2006/main">
  <p:tag name="ANSWERBULLETS" val="3"/>
  <p:tag name="TEXTLENGTH" val="5"/>
  <p:tag name="FONTSIZE" val="36"/>
  <p:tag name="BULLETTYPE" val="ppBulletArabicPeriod"/>
  <p:tag name="ANSWERTEXT" val="A&#10;B&#10;C"/>
  <p:tag name="OLDNUMANSWERS" val="3"/>
</p:tagLst>
</file>

<file path=ppt/tags/tag63.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CORRECTPOINTVALUE" val="1"/>
  <p:tag name="TOTALRESPONSES" val="12"/>
  <p:tag name="RESPONSECOUNT" val="12"/>
  <p:tag name="SLICED" val="False"/>
  <p:tag name="RESPONSES" val="2;2;2;2;2;2;1;2;1;2;2;-;2;-;"/>
  <p:tag name="CHARTSTRINGSTD" val="2 10 0 0"/>
  <p:tag name="CHARTSTRINGREV" val="0 0 10 2"/>
  <p:tag name="CHARTSTRINGSTDPER" val="0.166666666666667 0.833333333333333 0 0"/>
  <p:tag name="CHARTSTRINGREVPER" val="0 0 0.833333333333333 0.166666666666667"/>
  <p:tag name="RESPONSESGATHERED" val="False"/>
  <p:tag name="ANONYMOUSTEMP" val="False"/>
  <p:tag name="ANSWERSALIAS" val="A|smicln|B|smicln|C"/>
  <p:tag name="QUESTIONALIAS" val="8. Which is drawn correctly?"/>
  <p:tag name="SLIDEORDER" val="4"/>
  <p:tag name="SLIDEGUID" val="23799141CD314E4EAA385DB659B3602B"/>
  <p:tag name="VALUES" val="Incorrect|smicln|Correct|smicln|Incorrect"/>
</p:tagLst>
</file>

<file path=ppt/tags/tag64.xml><?xml version="1.0" encoding="utf-8"?>
<p:tagLst xmlns:a="http://schemas.openxmlformats.org/drawingml/2006/main" xmlns:r="http://schemas.openxmlformats.org/officeDocument/2006/relationships" xmlns:p="http://schemas.openxmlformats.org/presentationml/2006/main">
  <p:tag name="ANSWERBULLETS" val="3"/>
  <p:tag name="TEXTLENGTH" val="5"/>
  <p:tag name="FONTSIZE" val="36"/>
  <p:tag name="BULLETTYPE" val="ppBulletArabicPeriod"/>
  <p:tag name="ANSWERTEXT" val="A&#10;B&#10;C"/>
  <p:tag name="OLDNUMANSWERS" val="3"/>
</p:tagLst>
</file>

<file path=ppt/tags/tag6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DELIMITERS" val="3.1"/>
</p:tagLst>
</file>

<file path=ppt/tags/tag77.xml><?xml version="1.0" encoding="utf-8"?>
<p:tagLst xmlns:a="http://schemas.openxmlformats.org/drawingml/2006/main" xmlns:r="http://schemas.openxmlformats.org/officeDocument/2006/relationships" xmlns:p="http://schemas.openxmlformats.org/presentationml/2006/main">
  <p:tag name="DELIMITERS" val="3.1"/>
</p:tagLst>
</file>

<file path=ppt/tags/tag78.xml><?xml version="1.0" encoding="utf-8"?>
<p:tagLst xmlns:a="http://schemas.openxmlformats.org/drawingml/2006/main" xmlns:r="http://schemas.openxmlformats.org/officeDocument/2006/relationships" xmlns:p="http://schemas.openxmlformats.org/presentationml/2006/main">
  <p:tag name="SLIDEGUID" val="13A7EEA095B24F5B94666BBB3ABBAC6A"/>
  <p:tag name="SLIDEID" val="13A7EEA095B24F5B94666BBB3ABBAC6A"/>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1;1;1;1;1;1;2;1;1;2;1;1;4;2;1;"/>
  <p:tag name="CHARTSTRINGSTD" val="11 3 0 1 0"/>
  <p:tag name="CHARTSTRINGREV" val="0 1 0 3 11"/>
  <p:tag name="CHARTSTRINGSTDPER" val="0.733333333333333 0.2 0 0.0666666666666667 0"/>
  <p:tag name="CHARTSTRINGREVPER" val="0 0.0666666666666667 0 0.2 0.733333333333333"/>
  <p:tag name="RESPONSESGATHERED" val="False"/>
  <p:tag name="ANONYMOUSTEMP" val="False"/>
  <p:tag name="CORRECTPOINTVALUE" val="0"/>
  <p:tag name="QUESTIONALIAS" val="9. What Q would this monopoly produce?"/>
  <p:tag name="ANSWERSALIAS" val="100|smicln|125|smicln|150|smicln|175|smicln|200"/>
  <p:tag name="VALUES" val="No Value|smicln|No Value|smicln|No Value|smicln|No Value|smicln|No Value"/>
</p:tagLst>
</file>

<file path=ppt/tags/tag79.xml><?xml version="1.0" encoding="utf-8"?>
<p:tagLst xmlns:a="http://schemas.openxmlformats.org/drawingml/2006/main" xmlns:r="http://schemas.openxmlformats.org/officeDocument/2006/relationships" xmlns:p="http://schemas.openxmlformats.org/presentationml/2006/main">
  <p:tag name="ANSWERBULLETS" val="3"/>
  <p:tag name="TEXTLENGTH" val="19"/>
  <p:tag name="FONTSIZE" val="32"/>
  <p:tag name="BULLETTYPE" val="ppBulletArabicPeriod"/>
  <p:tag name="ANSWERTEXT" val="100&#10;125&#10;150&#10;175&#10;200"/>
  <p:tag name="OLDNUMANSWERS" val="5"/>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1;1;1;1;1;1;2;1;1;2;1;1;4;2;1;"/>
  <p:tag name="CHARTSTRINGSTD" val="11 3 0 1 0"/>
  <p:tag name="CHARTSTRINGREV" val="0 1 0 3 11"/>
  <p:tag name="CHARTSTRINGSTDPER" val="0.733333333333333 0.2 0 0.0666666666666667 0"/>
  <p:tag name="CHARTSTRINGREVPER" val="0 0.0666666666666667 0 0.2 0.733333333333333"/>
  <p:tag name="RESPONSESGATHERED" val="False"/>
  <p:tag name="ANONYMOUSTEMP" val="False"/>
  <p:tag name="SLIDEORDER" val="2"/>
  <p:tag name="SLIDEGUID" val="83A7BC5C277C443B9E5E9623797E0AF7"/>
  <p:tag name="CORRECTPOINTVALUE" val="1"/>
  <p:tag name="ANSWERSALIAS" val="100|smicln|125|smicln|150|smicln|175|smicln|200"/>
  <p:tag name="QUESTIONALIAS" val="9. What Q would this monopoly produce? YP31"/>
  <p:tag name="VALUES" val="Correct|smicln|Incorrect|smicln|Incorrect|smicln|Incorrect|smicln|Incorrect"/>
</p:tagLst>
</file>

<file path=ppt/tags/tag81.xml><?xml version="1.0" encoding="utf-8"?>
<p:tagLst xmlns:a="http://schemas.openxmlformats.org/drawingml/2006/main" xmlns:r="http://schemas.openxmlformats.org/officeDocument/2006/relationships" xmlns:p="http://schemas.openxmlformats.org/presentationml/2006/main">
  <p:tag name="ANSWERBULLETS" val="3"/>
  <p:tag name="TEXTLENGTH" val="19"/>
  <p:tag name="FONTSIZE" val="32"/>
  <p:tag name="BULLETTYPE" val="ppBulletArabicPeriod"/>
  <p:tag name="ANSWERTEXT" val="100&#10;125&#10;150&#10;175&#10;200"/>
  <p:tag name="OLDNUMANSWERS" val="5"/>
</p:tagLst>
</file>

<file path=ppt/tags/tag8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3.xml><?xml version="1.0" encoding="utf-8"?>
<p:tagLst xmlns:a="http://schemas.openxmlformats.org/drawingml/2006/main" xmlns:r="http://schemas.openxmlformats.org/officeDocument/2006/relationships" xmlns:p="http://schemas.openxmlformats.org/presentationml/2006/main">
  <p:tag name="SLIDEGUID" val="13C7D09B03074090A6E4548D54FC3BD3"/>
  <p:tag name="SLIDEID" val="13C7D09B03074090A6E4548D54FC3BD3"/>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1;5;1;5;5;5;2;1;5;3;5;1;3;2;5;"/>
  <p:tag name="CHARTSTRINGSTD" val="4 2 2 0 7"/>
  <p:tag name="CHARTSTRINGREV" val="7 0 2 2 4"/>
  <p:tag name="CHARTSTRINGSTDPER" val="0.266666666666667 0.133333333333333 0.133333333333333 0 0.466666666666667"/>
  <p:tag name="CHARTSTRINGREVPER" val="0.466666666666667 0 0.133333333333333 0.133333333333333 0.266666666666667"/>
  <p:tag name="RESPONSESGATHERED" val="False"/>
  <p:tag name="ANONYMOUSTEMP" val="False"/>
  <p:tag name="CORRECTPOINTVALUE" val="0"/>
  <p:tag name="QUESTIONALIAS" val="10. What price would be charged?"/>
  <p:tag name="ANSWERSALIAS" val="$4|smicln|$6|smicln|$7|smicln|$8|smicln|$9"/>
  <p:tag name="VALUES" val="No Value|smicln|No Value|smicln|No Value|smicln|No Value|smicln|No Value"/>
</p:tagLst>
</file>

<file path=ppt/tags/tag84.xml><?xml version="1.0" encoding="utf-8"?>
<p:tagLst xmlns:a="http://schemas.openxmlformats.org/drawingml/2006/main" xmlns:r="http://schemas.openxmlformats.org/officeDocument/2006/relationships" xmlns:p="http://schemas.openxmlformats.org/presentationml/2006/main">
  <p:tag name="ANSWERBULLETS" val="3"/>
  <p:tag name="TEXTLENGTH" val="14"/>
  <p:tag name="FONTSIZE" val="32"/>
  <p:tag name="BULLETTYPE" val="ppBulletArabicPeriod"/>
  <p:tag name="ANSWERTEXT" val="$4&#10;$6&#10;$7&#10;$8&#10;$9"/>
  <p:tag name="OLDNUMANSWERS" val="5"/>
</p:tagLst>
</file>

<file path=ppt/tags/tag85.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1;5;1;5;5;5;2;1;5;3;5;1;3;2;5;"/>
  <p:tag name="CHARTSTRINGSTD" val="4 2 2 0 7"/>
  <p:tag name="CHARTSTRINGREV" val="7 0 2 2 4"/>
  <p:tag name="CHARTSTRINGSTDPER" val="0.266666666666667 0.133333333333333 0.133333333333333 0 0.466666666666667"/>
  <p:tag name="CHARTSTRINGREVPER" val="0.466666666666667 0 0.133333333333333 0.133333333333333 0.266666666666667"/>
  <p:tag name="RESPONSESGATHERED" val="False"/>
  <p:tag name="ANONYMOUSTEMP" val="False"/>
  <p:tag name="SLIDEORDER" val="2"/>
  <p:tag name="SLIDEGUID" val="31B3C264347A4F88A6FC7B733DC77E9E"/>
  <p:tag name="CORRECTPOINTVALUE" val="1"/>
  <p:tag name="ANSWERSALIAS" val="$4|smicln|$6|smicln|$7|smicln|$8|smicln|$9"/>
  <p:tag name="QUESTIONALIAS" val="10. What price would be charged? YP 31"/>
  <p:tag name="VALUES" val="Incorrect|smicln|Incorrect|smicln|Incorrect|smicln|Incorrect|smicln|Correct"/>
</p:tagLst>
</file>

<file path=ppt/tags/tag8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7.xml><?xml version="1.0" encoding="utf-8"?>
<p:tagLst xmlns:a="http://schemas.openxmlformats.org/drawingml/2006/main" xmlns:r="http://schemas.openxmlformats.org/officeDocument/2006/relationships" xmlns:p="http://schemas.openxmlformats.org/presentationml/2006/main">
  <p:tag name="ANSWERBULLETS" val="3"/>
  <p:tag name="TEXTLENGTH" val="14"/>
  <p:tag name="FONTSIZE" val="32"/>
  <p:tag name="BULLETTYPE" val="ppBulletArabicPeriod"/>
  <p:tag name="ANSWERTEXT" val="$4&#10;$6&#10;$7&#10;$8&#10;$9"/>
  <p:tag name="OLDNUMANSWERS" val="5"/>
</p:tagLst>
</file>

<file path=ppt/tags/tag88.xml><?xml version="1.0" encoding="utf-8"?>
<p:tagLst xmlns:a="http://schemas.openxmlformats.org/drawingml/2006/main" xmlns:r="http://schemas.openxmlformats.org/officeDocument/2006/relationships" xmlns:p="http://schemas.openxmlformats.org/presentationml/2006/main">
  <p:tag name="SLIDEGUID" val="B854C85F964F4DBBB1CA015ACCA0E2C5"/>
  <p:tag name="SLIDEID" val="B854C85F964F4DBBB1CA015ACCA0E2C5"/>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2;5;2;2;5;5;5;2;5;2;5;2;2;2;5;"/>
  <p:tag name="CHARTSTRINGSTD" val="0 8 0 0 7"/>
  <p:tag name="CHARTSTRINGREV" val="7 0 0 8 0"/>
  <p:tag name="CHARTSTRINGSTDPER" val="0 0.533333333333333 0 0 0.466666666666667"/>
  <p:tag name="CHARTSTRINGREVPER" val="0.466666666666667 0 0 0.533333333333333 0"/>
  <p:tag name="RESPONSESGATHERED" val="False"/>
  <p:tag name="ANONYMOUSTEMP" val="False"/>
  <p:tag name="CORRECTPOINTVALUE" val="0"/>
  <p:tag name="QUESTIONALIAS" val="11. What would the profits be?"/>
  <p:tag name="ANSWERSALIAS" val="$1200|smicln|$900|smicln|$600|smicln|$400|smicln|$300"/>
  <p:tag name="VALUES" val="No Value|smicln|No Value|smicln|No Value|smicln|No Value|smicln|No Value"/>
</p:tagLst>
</file>

<file path=ppt/tags/tag89.xml><?xml version="1.0" encoding="utf-8"?>
<p:tagLst xmlns:a="http://schemas.openxmlformats.org/drawingml/2006/main" xmlns:r="http://schemas.openxmlformats.org/officeDocument/2006/relationships" xmlns:p="http://schemas.openxmlformats.org/presentationml/2006/main">
  <p:tag name="ANSWERBULLETS" val="3"/>
  <p:tag name="TEXTLENGTH" val="25"/>
  <p:tag name="FONTSIZE" val="32"/>
  <p:tag name="BULLETTYPE" val="ppBulletArabicPeriod"/>
  <p:tag name="ANSWERTEXT" val="$1200&#10;$900&#10;$600&#10;$400&#10;$300"/>
  <p:tag name="OLDNUMANSWERS" val="5"/>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ags/tag90.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2;5;2;2;5;5;5;2;5;2;5;2;2;2;5;"/>
  <p:tag name="CHARTSTRINGSTD" val="0 8 0 0 7"/>
  <p:tag name="CHARTSTRINGREV" val="7 0 0 8 0"/>
  <p:tag name="CHARTSTRINGSTDPER" val="0 0.533333333333333 0 0 0.466666666666667"/>
  <p:tag name="CHARTSTRINGREVPER" val="0.466666666666667 0 0 0.533333333333333 0"/>
  <p:tag name="RESPONSESGATHERED" val="False"/>
  <p:tag name="ANONYMOUSTEMP" val="False"/>
  <p:tag name="SLIDEORDER" val="2"/>
  <p:tag name="SLIDEGUID" val="B753E4921BFF43EEA66E82BD74DE841C"/>
  <p:tag name="CORRECTPOINTVALUE" val="1"/>
  <p:tag name="QUESTIONALIAS" val="11. What would the profits be?"/>
  <p:tag name="ANSWERSALIAS" val="$1200|smicln|$900|smicln|$600|smicln|$400|smicln|$300"/>
  <p:tag name="VALUES" val="Incorrect|smicln|Incorrect|smicln|Incorrect|smicln|Incorrect|smicln|Correct"/>
</p:tagLst>
</file>

<file path=ppt/tags/tag9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2.xml><?xml version="1.0" encoding="utf-8"?>
<p:tagLst xmlns:a="http://schemas.openxmlformats.org/drawingml/2006/main" xmlns:r="http://schemas.openxmlformats.org/officeDocument/2006/relationships" xmlns:p="http://schemas.openxmlformats.org/presentationml/2006/main">
  <p:tag name="ANSWERBULLETS" val="3"/>
  <p:tag name="TEXTLENGTH" val="25"/>
  <p:tag name="FONTSIZE" val="32"/>
  <p:tag name="BULLETTYPE" val="ppBulletArabicPeriod"/>
  <p:tag name="ANSWERTEXT" val="$1200&#10;$900&#10;$600&#10;$400&#10;$300"/>
  <p:tag name="OLDNUMANSWERS" val="5"/>
</p:tagLst>
</file>

<file path=ppt/tags/tag93.xml><?xml version="1.0" encoding="utf-8"?>
<p:tagLst xmlns:a="http://schemas.openxmlformats.org/drawingml/2006/main" xmlns:r="http://schemas.openxmlformats.org/officeDocument/2006/relationships" xmlns:p="http://schemas.openxmlformats.org/presentationml/2006/main">
  <p:tag name="DELIMITERS" val="3.1"/>
</p:tagLst>
</file>

<file path=ppt/tags/tag94.xml><?xml version="1.0" encoding="utf-8"?>
<p:tagLst xmlns:a="http://schemas.openxmlformats.org/drawingml/2006/main" xmlns:r="http://schemas.openxmlformats.org/officeDocument/2006/relationships" xmlns:p="http://schemas.openxmlformats.org/presentationml/2006/main">
  <p:tag name="DELIMITERS" val="3.1"/>
</p:tagLst>
</file>

<file path=ppt/tags/tag95.xml><?xml version="1.0" encoding="utf-8"?>
<p:tagLst xmlns:a="http://schemas.openxmlformats.org/drawingml/2006/main" xmlns:r="http://schemas.openxmlformats.org/officeDocument/2006/relationships" xmlns:p="http://schemas.openxmlformats.org/presentationml/2006/main">
  <p:tag name="DELIMITERS" val="3.1"/>
</p:tagLst>
</file>

<file path=ppt/tags/tag96.xml><?xml version="1.0" encoding="utf-8"?>
<p:tagLst xmlns:a="http://schemas.openxmlformats.org/drawingml/2006/main" xmlns:r="http://schemas.openxmlformats.org/officeDocument/2006/relationships" xmlns:p="http://schemas.openxmlformats.org/presentationml/2006/main">
  <p:tag name="DELIMITERS" val="3.1"/>
</p:tagLst>
</file>

<file path=ppt/tags/tag97.xml><?xml version="1.0" encoding="utf-8"?>
<p:tagLst xmlns:a="http://schemas.openxmlformats.org/drawingml/2006/main" xmlns:r="http://schemas.openxmlformats.org/officeDocument/2006/relationships" xmlns:p="http://schemas.openxmlformats.org/presentationml/2006/main">
  <p:tag name="DELIMITERS" val="3.1"/>
</p:tagLst>
</file>

<file path=ppt/tags/tag98.xml><?xml version="1.0" encoding="utf-8"?>
<p:tagLst xmlns:a="http://schemas.openxmlformats.org/drawingml/2006/main" xmlns:r="http://schemas.openxmlformats.org/officeDocument/2006/relationships" xmlns:p="http://schemas.openxmlformats.org/presentationml/2006/main">
  <p:tag name="DELIMITERS" val="3.1"/>
</p:tagLst>
</file>

<file path=ppt/tags/tag9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TotalTime>
  <Words>2600</Words>
  <Application>Microsoft Office PowerPoint</Application>
  <PresentationFormat>On-screen Show (4:3)</PresentationFormat>
  <Paragraphs>426</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ARE BUSINESSES EFFICIENT?  10a - Monopoly</vt:lpstr>
      <vt:lpstr>Review Lesson 8/9b  Pure Competition in the Long Run</vt:lpstr>
      <vt:lpstr>ARE BUSINESSES EFFICIENT?</vt:lpstr>
      <vt:lpstr>For “Monopolies” Know:</vt:lpstr>
      <vt:lpstr>PowerPoint Presentation</vt:lpstr>
      <vt:lpstr>PowerPoint Presentation</vt:lpstr>
      <vt:lpstr>PowerPoint Presentation</vt:lpstr>
      <vt:lpstr>PowerPoint Presentation</vt:lpstr>
      <vt:lpstr>PowerPoint Presentation</vt:lpstr>
      <vt:lpstr>ARE BUSINESSES EFFICIENT?</vt:lpstr>
      <vt:lpstr>1. Which is NOT a characteristic of monopolies?   YP2</vt:lpstr>
      <vt:lpstr>1. Which is NOT a characteristic of monopolies?   YP2</vt:lpstr>
      <vt:lpstr>2. Which of the following is a good example of a monopoly? </vt:lpstr>
      <vt:lpstr>2. Which of the following is a good example of a monopoly? </vt:lpstr>
      <vt:lpstr>PowerPoint Presentation</vt:lpstr>
      <vt:lpstr>PowerPoint Presentation</vt:lpstr>
      <vt:lpstr>PowerPoint Presentation</vt:lpstr>
      <vt:lpstr>PowerPoint Presentation</vt:lpstr>
      <vt:lpstr>ARE BUSINESSES EFFICIENT?</vt:lpstr>
      <vt:lpstr>3. Which of the following is NOT a barrier to entry? </vt:lpstr>
      <vt:lpstr>3. Which of the following is NOT a barrier to entry? </vt:lpstr>
      <vt:lpstr>Barriers to Entry</vt:lpstr>
      <vt:lpstr>PowerPoint Presentation</vt:lpstr>
      <vt:lpstr>PowerPoint Presentation</vt:lpstr>
      <vt:lpstr>4. Why are barriers important?</vt:lpstr>
      <vt:lpstr>4. Why are barriers important?</vt:lpstr>
      <vt:lpstr>Why are Barriers Important?</vt:lpstr>
      <vt:lpstr>For “Monopolies” Know:</vt:lpstr>
      <vt:lpstr>5. The demand curve facing a monopoly is: </vt:lpstr>
      <vt:lpstr>5. The demand curve facing a monopoly is: </vt:lpstr>
      <vt:lpstr>PowerPoint Presentation</vt:lpstr>
      <vt:lpstr>PowerPoint Presentation</vt:lpstr>
      <vt:lpstr>PowerPoint Presentation</vt:lpstr>
      <vt:lpstr>6. A monopolist can sell 1 widget for $5. In order to sell 2 widgets, the firm must lower the price to $4.  What is the MR of the second widget?</vt:lpstr>
      <vt:lpstr>6. A monopolist can sell 1 widget for $5. In order to sell 2 widgets, the firm must lower the price to $4.  What is the MR of the second widget?</vt:lpstr>
      <vt:lpstr>7. The MR is less than the price for imperfectly competitive firms because:</vt:lpstr>
      <vt:lpstr>7. The MR is less than the price for imperfectly competitive firms because:</vt:lpstr>
      <vt:lpstr>PowerPoint Presentation</vt:lpstr>
      <vt:lpstr>8. Which is drawn correctly?</vt:lpstr>
      <vt:lpstr>8. Which is drawn correctly?</vt:lpstr>
      <vt:lpstr>PowerPoint Presentation</vt:lpstr>
      <vt:lpstr>PowerPoint Presentation</vt:lpstr>
      <vt:lpstr>PowerPoint Presentation</vt:lpstr>
      <vt:lpstr>PowerPoint Presentation</vt:lpstr>
      <vt:lpstr>PowerPoint Presentation</vt:lpstr>
      <vt:lpstr>PowerPoint Presentation</vt:lpstr>
      <vt:lpstr>YP 25, 26, 27 -- Find the profit maximizing price, quantity, and the maximum possible profits on a table and graph (WHAT WE GET).</vt:lpstr>
      <vt:lpstr>YP 25, 26, 27</vt:lpstr>
      <vt:lpstr>YP 25, 26, 27</vt:lpstr>
      <vt:lpstr>YP 25, 26, 27</vt:lpstr>
      <vt:lpstr>YP 25, 26, 27</vt:lpstr>
      <vt:lpstr>YP 25, 26, 27</vt:lpstr>
      <vt:lpstr>9. What Q would this monopoly produce? YP36</vt:lpstr>
      <vt:lpstr>9. What Q would this monopoly produce? YP31</vt:lpstr>
      <vt:lpstr>10. What price would be charged? YP 31</vt:lpstr>
      <vt:lpstr>10. What price would be charged? YP 31</vt:lpstr>
      <vt:lpstr>11. What would the profits be? YP 31</vt:lpstr>
      <vt:lpstr>11. What would the profits be? YP 31</vt:lpstr>
      <vt:lpstr>PowerPoint Presentation</vt:lpstr>
      <vt:lpstr>PowerPoint Presentation</vt:lpstr>
      <vt:lpstr>Find the profit maximizing price, quantity, and the maximum possible profits on a table , graph and a graph with letters (using geometry).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 What are the profits or losses?</vt:lpstr>
      <vt:lpstr>12. What are the profits or losses?</vt:lpstr>
      <vt:lpstr>FOR MONOPLIES BE ABLE TO:</vt:lpstr>
    </vt:vector>
  </TitlesOfParts>
  <Company>Harper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harper</dc:creator>
  <cp:lastModifiedBy>Mark Healy</cp:lastModifiedBy>
  <cp:revision>80</cp:revision>
  <dcterms:created xsi:type="dcterms:W3CDTF">2013-02-04T18:55:14Z</dcterms:created>
  <dcterms:modified xsi:type="dcterms:W3CDTF">2020-03-27T18:42:28Z</dcterms:modified>
</cp:coreProperties>
</file>